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7"/>
  </p:notesMasterIdLst>
  <p:handoutMasterIdLst>
    <p:handoutMasterId r:id="rId108"/>
  </p:handoutMasterIdLst>
  <p:sldIdLst>
    <p:sldId id="663" r:id="rId2"/>
    <p:sldId id="667" r:id="rId3"/>
    <p:sldId id="805" r:id="rId4"/>
    <p:sldId id="806" r:id="rId5"/>
    <p:sldId id="807" r:id="rId6"/>
    <p:sldId id="785" r:id="rId7"/>
    <p:sldId id="808" r:id="rId8"/>
    <p:sldId id="831" r:id="rId9"/>
    <p:sldId id="811" r:id="rId10"/>
    <p:sldId id="832" r:id="rId11"/>
    <p:sldId id="833" r:id="rId12"/>
    <p:sldId id="834" r:id="rId13"/>
    <p:sldId id="835" r:id="rId14"/>
    <p:sldId id="836" r:id="rId15"/>
    <p:sldId id="837" r:id="rId16"/>
    <p:sldId id="838" r:id="rId17"/>
    <p:sldId id="839" r:id="rId18"/>
    <p:sldId id="840" r:id="rId19"/>
    <p:sldId id="841" r:id="rId20"/>
    <p:sldId id="844" r:id="rId21"/>
    <p:sldId id="845" r:id="rId22"/>
    <p:sldId id="826" r:id="rId23"/>
    <p:sldId id="827" r:id="rId24"/>
    <p:sldId id="828" r:id="rId25"/>
    <p:sldId id="829" r:id="rId26"/>
    <p:sldId id="846" r:id="rId27"/>
    <p:sldId id="847" r:id="rId28"/>
    <p:sldId id="848" r:id="rId29"/>
    <p:sldId id="849" r:id="rId30"/>
    <p:sldId id="850" r:id="rId31"/>
    <p:sldId id="851" r:id="rId32"/>
    <p:sldId id="852" r:id="rId33"/>
    <p:sldId id="853" r:id="rId34"/>
    <p:sldId id="854" r:id="rId35"/>
    <p:sldId id="855" r:id="rId36"/>
    <p:sldId id="856" r:id="rId37"/>
    <p:sldId id="857" r:id="rId38"/>
    <p:sldId id="858" r:id="rId39"/>
    <p:sldId id="859" r:id="rId40"/>
    <p:sldId id="860" r:id="rId41"/>
    <p:sldId id="861" r:id="rId42"/>
    <p:sldId id="862" r:id="rId43"/>
    <p:sldId id="863" r:id="rId44"/>
    <p:sldId id="864" r:id="rId45"/>
    <p:sldId id="865" r:id="rId46"/>
    <p:sldId id="866" r:id="rId47"/>
    <p:sldId id="867" r:id="rId48"/>
    <p:sldId id="868" r:id="rId49"/>
    <p:sldId id="869" r:id="rId50"/>
    <p:sldId id="870" r:id="rId51"/>
    <p:sldId id="871" r:id="rId52"/>
    <p:sldId id="872" r:id="rId53"/>
    <p:sldId id="873" r:id="rId54"/>
    <p:sldId id="874" r:id="rId55"/>
    <p:sldId id="875" r:id="rId56"/>
    <p:sldId id="876" r:id="rId57"/>
    <p:sldId id="877" r:id="rId58"/>
    <p:sldId id="878" r:id="rId59"/>
    <p:sldId id="879" r:id="rId60"/>
    <p:sldId id="880" r:id="rId61"/>
    <p:sldId id="881" r:id="rId62"/>
    <p:sldId id="882" r:id="rId63"/>
    <p:sldId id="883" r:id="rId64"/>
    <p:sldId id="884" r:id="rId65"/>
    <p:sldId id="885" r:id="rId66"/>
    <p:sldId id="886" r:id="rId67"/>
    <p:sldId id="887" r:id="rId68"/>
    <p:sldId id="888" r:id="rId69"/>
    <p:sldId id="889" r:id="rId70"/>
    <p:sldId id="890" r:id="rId71"/>
    <p:sldId id="891" r:id="rId72"/>
    <p:sldId id="892" r:id="rId73"/>
    <p:sldId id="893" r:id="rId74"/>
    <p:sldId id="894" r:id="rId75"/>
    <p:sldId id="895" r:id="rId76"/>
    <p:sldId id="896" r:id="rId77"/>
    <p:sldId id="897" r:id="rId78"/>
    <p:sldId id="898" r:id="rId79"/>
    <p:sldId id="899" r:id="rId80"/>
    <p:sldId id="900" r:id="rId81"/>
    <p:sldId id="901" r:id="rId82"/>
    <p:sldId id="902" r:id="rId83"/>
    <p:sldId id="903" r:id="rId84"/>
    <p:sldId id="904" r:id="rId85"/>
    <p:sldId id="905" r:id="rId86"/>
    <p:sldId id="906" r:id="rId87"/>
    <p:sldId id="920" r:id="rId88"/>
    <p:sldId id="907" r:id="rId89"/>
    <p:sldId id="921" r:id="rId90"/>
    <p:sldId id="908" r:id="rId91"/>
    <p:sldId id="909" r:id="rId92"/>
    <p:sldId id="910" r:id="rId93"/>
    <p:sldId id="922" r:id="rId94"/>
    <p:sldId id="911" r:id="rId95"/>
    <p:sldId id="924" r:id="rId96"/>
    <p:sldId id="923" r:id="rId97"/>
    <p:sldId id="912" r:id="rId98"/>
    <p:sldId id="913" r:id="rId99"/>
    <p:sldId id="914" r:id="rId100"/>
    <p:sldId id="915" r:id="rId101"/>
    <p:sldId id="916" r:id="rId102"/>
    <p:sldId id="917" r:id="rId103"/>
    <p:sldId id="918" r:id="rId104"/>
    <p:sldId id="919" r:id="rId105"/>
    <p:sldId id="804" r:id="rId106"/>
  </p:sldIdLst>
  <p:sldSz cx="9144000" cy="6858000" type="screen4x3"/>
  <p:notesSz cx="6858000" cy="9144000"/>
  <p:defaultTextStyle>
    <a:defPPr>
      <a:defRPr lang="zh-CN"/>
    </a:defPPr>
    <a:lvl1pPr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1pPr>
    <a:lvl2pPr marL="4572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2pPr>
    <a:lvl3pPr marL="9144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3pPr>
    <a:lvl4pPr marL="13716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4pPr>
    <a:lvl5pPr marL="18288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5pPr>
    <a:lvl6pPr marL="22860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6pPr>
    <a:lvl7pPr marL="27432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7pPr>
    <a:lvl8pPr marL="32004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8pPr>
    <a:lvl9pPr marL="36576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A0058"/>
    <a:srgbClr val="000090"/>
    <a:srgbClr val="FFFFCB"/>
    <a:srgbClr val="F31A03"/>
    <a:srgbClr val="FFFFFF"/>
    <a:srgbClr val="FC83C0"/>
    <a:srgbClr val="6AA293"/>
    <a:srgbClr val="1073E0"/>
    <a:srgbClr val="B5E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19" autoAdjust="0"/>
    <p:restoredTop sz="72137" autoAdjust="0"/>
  </p:normalViewPr>
  <p:slideViewPr>
    <p:cSldViewPr>
      <p:cViewPr varScale="1">
        <p:scale>
          <a:sx n="140" d="100"/>
          <a:sy n="140" d="100"/>
        </p:scale>
        <p:origin x="824" y="200"/>
      </p:cViewPr>
      <p:guideLst>
        <p:guide orient="horz" pos="2160"/>
        <p:guide pos="2880"/>
      </p:guideLst>
    </p:cSldViewPr>
  </p:slideViewPr>
  <p:notesTextViewPr>
    <p:cViewPr>
      <p:scale>
        <a:sx n="140" d="100"/>
        <a:sy n="140" d="100"/>
      </p:scale>
      <p:origin x="0" y="0"/>
    </p:cViewPr>
  </p:notesTextViewPr>
  <p:sorterViewPr>
    <p:cViewPr>
      <p:scale>
        <a:sx n="75" d="100"/>
        <a:sy n="75" d="100"/>
      </p:scale>
      <p:origin x="0" y="0"/>
    </p:cViewPr>
  </p:sorterViewPr>
  <p:notesViewPr>
    <p:cSldViewPr>
      <p:cViewPr varScale="1">
        <p:scale>
          <a:sx n="75" d="100"/>
          <a:sy n="75" d="100"/>
        </p:scale>
        <p:origin x="-212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defRPr/>
            </a:lvl1pPr>
          </a:lstStyle>
          <a:p>
            <a:pPr>
              <a:defRPr/>
            </a:pPr>
            <a:endParaRPr lang="zh-CN" altLang="en-US"/>
          </a:p>
        </p:txBody>
      </p:sp>
      <p:sp>
        <p:nvSpPr>
          <p:cNvPr id="124931"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a:lvl1pPr>
          </a:lstStyle>
          <a:p>
            <a:pPr>
              <a:defRPr/>
            </a:pPr>
            <a:fld id="{8ED8ECC5-00EF-45E2-8D7A-917B3AF32399}" type="datetimeFigureOut">
              <a:rPr lang="zh-CN" altLang="en-US"/>
              <a:t>2020/3/4</a:t>
            </a:fld>
            <a:endParaRPr lang="en-US" altLang="zh-CN" dirty="0"/>
          </a:p>
        </p:txBody>
      </p:sp>
      <p:sp>
        <p:nvSpPr>
          <p:cNvPr id="124932"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defRPr/>
            </a:lvl1pPr>
          </a:lstStyle>
          <a:p>
            <a:pPr>
              <a:defRPr/>
            </a:pPr>
            <a:endParaRPr lang="en-US" altLang="zh-CN" dirty="0"/>
          </a:p>
        </p:txBody>
      </p:sp>
      <p:sp>
        <p:nvSpPr>
          <p:cNvPr id="124933"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0" hangingPunct="0">
              <a:defRPr/>
            </a:lvl1pPr>
          </a:lstStyle>
          <a:p>
            <a:pPr>
              <a:defRPr/>
            </a:pPr>
            <a:fld id="{A5E5DA37-D6B2-4B71-9A4F-7C768103F308}" type="slidenum">
              <a:rPr lang="zh-CN" altLang="en-US"/>
              <a:t>‹#›</a:t>
            </a:fld>
            <a:endParaRPr lang="en-US" altLang="zh-CN"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90204" pitchFamily="34" charset="0"/>
                <a:ea typeface="SimSun"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90204" pitchFamily="34" charset="0"/>
                <a:ea typeface="SimSun" panose="02010600030101010101" pitchFamily="2" charset="-122"/>
              </a:defRPr>
            </a:lvl1pPr>
          </a:lstStyle>
          <a:p>
            <a:pPr>
              <a:defRPr/>
            </a:pPr>
            <a:fld id="{C92C9254-DFD7-42E5-894C-3D36FF8DC046}" type="datetimeFigureOut">
              <a:rPr lang="zh-CN" altLang="en-US"/>
              <a:t>2020/3/4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90204" pitchFamily="34" charset="0"/>
                <a:ea typeface="SimSun"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90204" pitchFamily="34" charset="0"/>
                <a:ea typeface="SimSun" panose="02010600030101010101" pitchFamily="2" charset="-122"/>
              </a:defRPr>
            </a:lvl1pPr>
          </a:lstStyle>
          <a:p>
            <a:pPr>
              <a:defRPr/>
            </a:pPr>
            <a:fld id="{55E0D3DA-A339-4480-A1D3-4E421AA12F08}" type="slidenum">
              <a:rPr lang="zh-CN" altLang="en-US"/>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6B3F59C3-6200-47D0-9AF4-02A72D71E3A8}" type="slidenum">
              <a:rPr lang="zh-CN" altLang="en-US"/>
              <a:t>1</a:t>
            </a:fld>
            <a:endParaRPr lang="en-US" altLang="zh-CN" dirty="0"/>
          </a:p>
        </p:txBody>
      </p:sp>
      <p:sp>
        <p:nvSpPr>
          <p:cNvPr id="8195" name="Rectangle 2"/>
          <p:cNvSpPr>
            <a:spLocks noGrp="1" noRot="1" noChangeAspect="1" noChangeArrowheads="1" noTextEdit="1"/>
          </p:cNvSpPr>
          <p:nvPr>
            <p:ph type="sldImg"/>
          </p:nvPr>
        </p:nvSpPr>
        <p:spPr bwMode="auto">
          <a:noFill/>
          <a:ln>
            <a:solidFill>
              <a:srgbClr val="000000"/>
            </a:solidFill>
            <a:miter lim="800000"/>
          </a:ln>
        </p:spPr>
      </p:sp>
      <p:sp>
        <p:nvSpPr>
          <p:cNvPr id="8196" name="Rectangle 3"/>
          <p:cNvSpPr>
            <a:spLocks noGrp="1" noChangeArrowheads="1"/>
          </p:cNvSpPr>
          <p:nvPr>
            <p:ph type="body" idx="1"/>
          </p:nvPr>
        </p:nvSpPr>
        <p:spPr bwMode="auto">
          <a:noFill/>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FE14D63-3A68-BC48-A749-454E14F992E3}" type="slidenum">
              <a:rPr lang="en-US" altLang="zh-CN"/>
              <a:t>16</a:t>
            </a:fld>
            <a:endParaRPr lang="en-US" altLang="zh-CN"/>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p:txBody>
          <a:bodyPr/>
          <a:lstStyle/>
          <a:p>
            <a:r>
              <a:rPr lang="en-US" altLang="zh-CN"/>
              <a:t>And from Deuce on s to Ad-in.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CAEEA3-F31C-9442-9AEE-E67CCF9E9D82}" type="slidenum">
              <a:rPr lang="en-US" altLang="zh-CN"/>
              <a:t>17</a:t>
            </a:fld>
            <a:endParaRPr lang="en-US" altLang="zh-CN"/>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p:txBody>
          <a:bodyPr/>
          <a:lstStyle/>
          <a:p>
            <a:r>
              <a:rPr lang="en-US" altLang="zh-CN"/>
              <a:t>From there on o back to Deuce.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141FD86-88C0-0D46-87B6-E71CBFE21E0D}" type="slidenum">
              <a:rPr lang="en-US" altLang="zh-CN"/>
              <a:t>18</a:t>
            </a:fld>
            <a:endParaRPr lang="en-US" altLang="zh-CN"/>
          </a:p>
        </p:txBody>
      </p:sp>
      <p:sp>
        <p:nvSpPr>
          <p:cNvPr id="48130" name="Rectangle 2"/>
          <p:cNvSpPr>
            <a:spLocks noGrp="1" noRot="1" noChangeAspect="1" noChangeArrowheads="1" noTextEdit="1"/>
          </p:cNvSpPr>
          <p:nvPr>
            <p:ph type="sldImg"/>
          </p:nvPr>
        </p:nvSpPr>
        <p:spPr/>
      </p:sp>
      <p:sp>
        <p:nvSpPr>
          <p:cNvPr id="48131" name="Rectangle 3"/>
          <p:cNvSpPr>
            <a:spLocks noGrp="1" noChangeArrowheads="1"/>
          </p:cNvSpPr>
          <p:nvPr>
            <p:ph type="body" idx="1"/>
          </p:nvPr>
        </p:nvSpPr>
        <p:spPr/>
        <p:txBody>
          <a:bodyPr/>
          <a:lstStyle/>
          <a:p>
            <a:r>
              <a:rPr lang="en-US" altLang="zh-CN"/>
              <a:t>And another cycle on s and o between Ad-in and Deuce.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3E2C3FE-75B6-2643-B547-681578F89B92}" type="slidenum">
              <a:rPr lang="en-US" altLang="zh-CN"/>
              <a:t>19</a:t>
            </a:fld>
            <a:endParaRPr lang="en-US" altLang="zh-CN"/>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r>
              <a:rPr lang="en-US" altLang="zh-CN"/>
              <a:t>(JUST CLICK)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F41746-B926-434E-B4D1-5E720358A689}" type="slidenum">
              <a:rPr lang="en-US" altLang="zh-CN"/>
              <a:t>20</a:t>
            </a:fld>
            <a:endParaRPr lang="en-US" altLang="zh-CN"/>
          </a:p>
        </p:txBody>
      </p:sp>
      <p:sp>
        <p:nvSpPr>
          <p:cNvPr id="52226" name="Rectangle 2"/>
          <p:cNvSpPr>
            <a:spLocks noGrp="1" noRot="1" noChangeAspect="1" noChangeArrowheads="1" noTextEdit="1"/>
          </p:cNvSpPr>
          <p:nvPr>
            <p:ph type="sldImg"/>
          </p:nvPr>
        </p:nvSpPr>
        <p:spPr/>
      </p:sp>
      <p:sp>
        <p:nvSpPr>
          <p:cNvPr id="52227" name="Rectangle 3"/>
          <p:cNvSpPr>
            <a:spLocks noGrp="1" noChangeArrowheads="1"/>
          </p:cNvSpPr>
          <p:nvPr>
            <p:ph type="body" idx="1"/>
          </p:nvPr>
        </p:nvSpPr>
        <p:spPr/>
        <p:txBody>
          <a:bodyPr/>
          <a:lstStyle/>
          <a:p>
            <a:r>
              <a:rPr lang="en-US" altLang="zh-CN"/>
              <a:t>Good going server.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is actually a dead state. Please pay attention</a:t>
            </a:r>
            <a:r>
              <a:rPr kumimoji="1" lang="en-US" altLang="zh-CN" baseline="0" dirty="0"/>
              <a:t> to the difference between final state and dead state.</a:t>
            </a:r>
            <a:endParaRPr kumimoji="1" lang="zh-CN" altLang="en-US" dirty="0"/>
          </a:p>
        </p:txBody>
      </p:sp>
      <p:sp>
        <p:nvSpPr>
          <p:cNvPr id="4" name="幻灯片编号占位符 3"/>
          <p:cNvSpPr>
            <a:spLocks noGrp="1"/>
          </p:cNvSpPr>
          <p:nvPr>
            <p:ph type="sldNum" sz="quarter" idx="10"/>
          </p:nvPr>
        </p:nvSpPr>
        <p:spPr/>
        <p:txBody>
          <a:bodyPr/>
          <a:lstStyle/>
          <a:p>
            <a:pPr>
              <a:defRPr/>
            </a:pPr>
            <a:fld id="{55E0D3DA-A339-4480-A1D3-4E421AA12F08}" type="slidenum">
              <a:rPr lang="zh-CN" altLang="en-US" smtClean="0"/>
              <a:t>37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kumimoji="0" lang="en-US" altLang="zh-CN" u="sng" dirty="0">
                <a:latin typeface="Tahoma" panose="020B0604030504040204" pitchFamily="34" charset="0"/>
                <a:ea typeface="+mn-ea"/>
                <a:cs typeface="Tahoma" panose="020B0604030504040204" pitchFamily="34" charset="0"/>
              </a:rPr>
              <a:t> Click 1</a:t>
            </a:r>
            <a:endParaRPr kumimoji="0" lang="en-US" altLang="zh-CN" dirty="0">
              <a:latin typeface="Tahoma" panose="020B0604030504040204" pitchFamily="34" charset="0"/>
              <a:ea typeface="+mn-ea"/>
              <a:cs typeface="Tahoma" panose="020B0604030504040204" pitchFamily="34" charset="0"/>
            </a:endParaRPr>
          </a:p>
          <a:p>
            <a:r>
              <a:rPr kumimoji="0" lang="en-US" altLang="zh-CN" dirty="0">
                <a:latin typeface="Tahoma" panose="020B0604030504040204" pitchFamily="34" charset="0"/>
                <a:ea typeface="+mn-ea"/>
                <a:cs typeface="Tahoma" panose="020B0604030504040204" pitchFamily="34" charset="0"/>
              </a:rPr>
              <a:t>We</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re going to assume that things are working right after reading a binary string w.  That is w takes state 0 to the state that is the correct remainder when w is divided by 23.  I</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m using the C-style percent operator to denote </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remainder.</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  You can read the % as </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modulo</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 or </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mod,</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 which is just another way of saying </a:t>
            </a:r>
            <a:r>
              <a:rPr kumimoji="0" lang="zh-CN" altLang="en-US" dirty="0">
                <a:latin typeface="Arial" panose="020B0604020202090204" pitchFamily="34" charset="0"/>
                <a:ea typeface="+mn-ea"/>
                <a:cs typeface="Tahoma" panose="020B0604030504040204" pitchFamily="34" charset="0"/>
              </a:rPr>
              <a:t>“</a:t>
            </a:r>
            <a:r>
              <a:rPr kumimoji="0" lang="en-US" altLang="zh-CN" dirty="0">
                <a:latin typeface="Tahoma" panose="020B0604030504040204" pitchFamily="34" charset="0"/>
                <a:ea typeface="+mn-ea"/>
                <a:cs typeface="Tahoma" panose="020B0604030504040204" pitchFamily="34" charset="0"/>
              </a:rPr>
              <a:t>the remainder when divided by…</a:t>
            </a:r>
            <a:r>
              <a:rPr kumimoji="0" lang="zh-CN" altLang="en-US" dirty="0">
                <a:latin typeface="Arial" panose="020B0604020202090204" pitchFamily="34" charset="0"/>
                <a:ea typeface="+mn-ea"/>
                <a:cs typeface="Tahoma" panose="020B0604030504040204" pitchFamily="34" charset="0"/>
              </a:rPr>
              <a:t>”</a:t>
            </a:r>
            <a:endParaRPr kumimoji="0" lang="en-US" altLang="zh-CN" dirty="0">
              <a:latin typeface="Tahoma" panose="020B0604030504040204" pitchFamily="34" charset="0"/>
              <a:ea typeface="+mn-ea"/>
              <a:cs typeface="Tahoma" panose="020B0604030504040204" pitchFamily="34" charset="0"/>
            </a:endParaRPr>
          </a:p>
          <a:p>
            <a:r>
              <a:rPr kumimoji="0" lang="en-US" altLang="zh-CN" dirty="0">
                <a:latin typeface="Tahoma" panose="020B0604030504040204" pitchFamily="34" charset="0"/>
                <a:ea typeface="+mn-ea"/>
                <a:cs typeface="Tahoma" panose="020B0604030504040204" pitchFamily="34" charset="0"/>
              </a:rPr>
              <a:t> </a:t>
            </a:r>
          </a:p>
          <a:p>
            <a:r>
              <a:rPr kumimoji="0" lang="en-US" altLang="zh-CN" b="1" u="sng" dirty="0">
                <a:latin typeface="Tahoma" panose="020B0604030504040204" pitchFamily="34" charset="0"/>
                <a:ea typeface="+mn-ea"/>
                <a:cs typeface="Tahoma" panose="020B0604030504040204" pitchFamily="34" charset="0"/>
              </a:rPr>
              <a:t>Click 2</a:t>
            </a:r>
            <a:endParaRPr kumimoji="0" lang="en-US" altLang="zh-CN" dirty="0">
              <a:latin typeface="Tahoma" panose="020B0604030504040204" pitchFamily="34" charset="0"/>
              <a:ea typeface="+mn-ea"/>
              <a:cs typeface="Tahoma" panose="020B0604030504040204" pitchFamily="34" charset="0"/>
            </a:endParaRPr>
          </a:p>
          <a:p>
            <a:r>
              <a:rPr kumimoji="0" lang="en-US" altLang="zh-CN" dirty="0">
                <a:latin typeface="Tahoma" panose="020B0604030504040204" pitchFamily="34" charset="0"/>
                <a:ea typeface="+mn-ea"/>
                <a:cs typeface="Tahoma" panose="020B0604030504040204" pitchFamily="34" charset="0"/>
              </a:rPr>
              <a:t>The transition from each state i%23 on input 0 is to the state that is the remainder of 2i divided by 23.  To see why this works, we know that </a:t>
            </a:r>
            <a:r>
              <a:rPr kumimoji="0" lang="en-US" altLang="zh-CN" dirty="0" err="1">
                <a:latin typeface="Tahoma" panose="020B0604030504040204" pitchFamily="34" charset="0"/>
                <a:ea typeface="+mn-ea"/>
                <a:cs typeface="Tahoma" panose="020B0604030504040204" pitchFamily="34" charset="0"/>
              </a:rPr>
              <a:t>i</a:t>
            </a:r>
            <a:r>
              <a:rPr kumimoji="0" lang="en-US" altLang="zh-CN" dirty="0">
                <a:latin typeface="Tahoma" panose="020B0604030504040204" pitchFamily="34" charset="0"/>
                <a:ea typeface="+mn-ea"/>
                <a:cs typeface="Tahoma" panose="020B0604030504040204" pitchFamily="34" charset="0"/>
              </a:rPr>
              <a:t> = 23a + b (DRAW at bottom) for some integer </a:t>
            </a:r>
            <a:r>
              <a:rPr kumimoji="0" lang="en-US" altLang="zh-CN" i="1" dirty="0">
                <a:latin typeface="Tahoma" panose="020B0604030504040204" pitchFamily="34" charset="0"/>
                <a:ea typeface="+mn-ea"/>
                <a:cs typeface="Tahoma" panose="020B0604030504040204" pitchFamily="34" charset="0"/>
              </a:rPr>
              <a:t>a</a:t>
            </a:r>
            <a:r>
              <a:rPr kumimoji="0" lang="en-US" altLang="zh-CN" dirty="0">
                <a:latin typeface="Tahoma" panose="020B0604030504040204" pitchFamily="34" charset="0"/>
                <a:ea typeface="+mn-ea"/>
                <a:cs typeface="Tahoma" panose="020B0604030504040204" pitchFamily="34" charset="0"/>
              </a:rPr>
              <a:t>  and for some integer b in the range 0 to 22.  That is, b = i%23.  Then 2i = 46a + 2b (DRAW).  Since 46 is divisible by 23, </a:t>
            </a:r>
            <a:r>
              <a:rPr kumimoji="0" lang="en-US" altLang="zh-CN" dirty="0">
                <a:solidFill>
                  <a:srgbClr val="FF0000"/>
                </a:solidFill>
                <a:latin typeface="Tahoma" panose="020B0604030504040204" pitchFamily="34" charset="0"/>
                <a:ea typeface="+mn-ea"/>
                <a:cs typeface="Tahoma" panose="020B0604030504040204" pitchFamily="34" charset="0"/>
              </a:rPr>
              <a:t>2i%23 = 2b%23 </a:t>
            </a:r>
            <a:r>
              <a:rPr kumimoji="0" lang="en-US" altLang="zh-CN" dirty="0">
                <a:latin typeface="Tahoma" panose="020B0604030504040204" pitchFamily="34" charset="0"/>
                <a:ea typeface="+mn-ea"/>
                <a:cs typeface="Tahoma" panose="020B0604030504040204" pitchFamily="34" charset="0"/>
              </a:rPr>
              <a:t>(CROSS out 46a).  That is, we can take the state b, which is the remainder, double it, subtract 23 if it is 23 or more, and that gives us the new remainder and therefore the new state.  We never need to know what </a:t>
            </a:r>
            <a:r>
              <a:rPr kumimoji="0" lang="en-US" altLang="zh-CN" i="1" dirty="0">
                <a:latin typeface="Tahoma" panose="020B0604030504040204" pitchFamily="34" charset="0"/>
                <a:ea typeface="+mn-ea"/>
                <a:cs typeface="Tahoma" panose="020B0604030504040204" pitchFamily="34" charset="0"/>
              </a:rPr>
              <a:t>a </a:t>
            </a:r>
            <a:r>
              <a:rPr kumimoji="0" lang="en-US" altLang="zh-CN" dirty="0">
                <a:latin typeface="Tahoma" panose="020B0604030504040204" pitchFamily="34" charset="0"/>
                <a:ea typeface="+mn-ea"/>
                <a:cs typeface="Tahoma" panose="020B0604030504040204" pitchFamily="34" charset="0"/>
              </a:rPr>
              <a:t> is and we never need to know </a:t>
            </a:r>
            <a:r>
              <a:rPr kumimoji="0" lang="en-US" altLang="zh-CN" dirty="0" err="1">
                <a:latin typeface="Tahoma" panose="020B0604030504040204" pitchFamily="34" charset="0"/>
                <a:ea typeface="+mn-ea"/>
                <a:cs typeface="Tahoma" panose="020B0604030504040204" pitchFamily="34" charset="0"/>
              </a:rPr>
              <a:t>i</a:t>
            </a:r>
            <a:r>
              <a:rPr kumimoji="0" lang="en-US" altLang="zh-CN" dirty="0">
                <a:latin typeface="Tahoma" panose="020B0604030504040204" pitchFamily="34" charset="0"/>
                <a:ea typeface="+mn-ea"/>
                <a:cs typeface="Tahoma" panose="020B0604030504040204" pitchFamily="34" charset="0"/>
              </a:rPr>
              <a:t> exactly.</a:t>
            </a:r>
          </a:p>
          <a:p>
            <a:r>
              <a:rPr kumimoji="0" lang="en-US" altLang="zh-CN" dirty="0">
                <a:latin typeface="Tahoma" panose="020B0604030504040204" pitchFamily="34" charset="0"/>
                <a:ea typeface="+mn-ea"/>
                <a:cs typeface="Tahoma" panose="020B0604030504040204" pitchFamily="34" charset="0"/>
              </a:rPr>
              <a:t> </a:t>
            </a:r>
          </a:p>
          <a:p>
            <a:r>
              <a:rPr kumimoji="0" lang="en-US" altLang="zh-CN" b="1" u="sng" dirty="0">
                <a:latin typeface="Tahoma" panose="020B0604030504040204" pitchFamily="34" charset="0"/>
                <a:ea typeface="+mn-ea"/>
                <a:cs typeface="Tahoma" panose="020B0604030504040204" pitchFamily="34" charset="0"/>
              </a:rPr>
              <a:t>Click 3</a:t>
            </a:r>
            <a:endParaRPr kumimoji="0" lang="en-US" altLang="zh-CN" dirty="0">
              <a:latin typeface="Tahoma" panose="020B0604030504040204" pitchFamily="34" charset="0"/>
              <a:ea typeface="+mn-ea"/>
              <a:cs typeface="Tahoma" panose="020B0604030504040204" pitchFamily="34" charset="0"/>
            </a:endParaRPr>
          </a:p>
          <a:p>
            <a:r>
              <a:rPr kumimoji="0" lang="en-US" altLang="zh-CN" dirty="0">
                <a:latin typeface="Tahoma" panose="020B0604030504040204" pitchFamily="34" charset="0"/>
                <a:ea typeface="+mn-ea"/>
                <a:cs typeface="Tahoma" panose="020B0604030504040204" pitchFamily="34" charset="0"/>
              </a:rPr>
              <a:t>For the same reason, when a 1 arrives at the input, we can go from state </a:t>
            </a:r>
            <a:r>
              <a:rPr kumimoji="0" lang="en-US" altLang="zh-CN" dirty="0" err="1">
                <a:latin typeface="Tahoma" panose="020B0604030504040204" pitchFamily="34" charset="0"/>
                <a:ea typeface="+mn-ea"/>
                <a:cs typeface="Tahoma" panose="020B0604030504040204" pitchFamily="34" charset="0"/>
              </a:rPr>
              <a:t>i</a:t>
            </a:r>
            <a:r>
              <a:rPr kumimoji="0" lang="en-US" altLang="zh-CN" dirty="0">
                <a:latin typeface="Tahoma" panose="020B0604030504040204" pitchFamily="34" charset="0"/>
                <a:ea typeface="+mn-ea"/>
                <a:cs typeface="Tahoma" panose="020B0604030504040204" pitchFamily="34" charset="0"/>
              </a:rPr>
              <a:t> to the state that is the remainder of 2i+1 divided by 23.</a:t>
            </a:r>
          </a:p>
          <a:p>
            <a:r>
              <a:rPr kumimoji="0" lang="en-US" altLang="zh-CN" dirty="0">
                <a:latin typeface="Tahoma" panose="020B0604030504040204" pitchFamily="34" charset="0"/>
                <a:ea typeface="+mn-ea"/>
                <a:cs typeface="Tahoma" panose="020B0604030504040204" pitchFamily="34" charset="0"/>
              </a:rPr>
              <a:t> </a:t>
            </a:r>
          </a:p>
          <a:p>
            <a:r>
              <a:rPr kumimoji="0" lang="en-US" altLang="zh-CN" b="1" u="sng" dirty="0">
                <a:latin typeface="Tahoma" panose="020B0604030504040204" pitchFamily="34" charset="0"/>
                <a:ea typeface="+mn-ea"/>
                <a:cs typeface="Tahoma" panose="020B0604030504040204" pitchFamily="34" charset="0"/>
              </a:rPr>
              <a:t>Click 4</a:t>
            </a:r>
            <a:endParaRPr kumimoji="0" lang="en-US" altLang="zh-CN" dirty="0">
              <a:latin typeface="Tahoma" panose="020B0604030504040204" pitchFamily="34" charset="0"/>
              <a:ea typeface="+mn-ea"/>
              <a:cs typeface="Tahoma" panose="020B0604030504040204" pitchFamily="34" charset="0"/>
            </a:endParaRPr>
          </a:p>
          <a:p>
            <a:r>
              <a:rPr kumimoji="0" lang="en-US" altLang="zh-CN" dirty="0">
                <a:latin typeface="Tahoma" panose="020B0604030504040204" pitchFamily="34" charset="0"/>
                <a:ea typeface="+mn-ea"/>
                <a:cs typeface="Tahoma" panose="020B0604030504040204" pitchFamily="34" charset="0"/>
              </a:rPr>
              <a:t>For example twice 15 is 30, so from state 15, we go to the state that is the remainder of 30 divided by 23, or state 7.</a:t>
            </a:r>
          </a:p>
          <a:p>
            <a:endParaRPr kumimoji="0" lang="en-US" altLang="zh-CN" dirty="0">
              <a:latin typeface="Tahoma" panose="020B0604030504040204" pitchFamily="34" charset="0"/>
              <a:ea typeface="+mn-ea"/>
              <a:cs typeface="Tahoma" panose="020B0604030504040204" pitchFamily="34" charset="0"/>
            </a:endParaRPr>
          </a:p>
          <a:p>
            <a:r>
              <a:rPr kumimoji="0" lang="en-US" altLang="zh-CN" dirty="0">
                <a:latin typeface="Tahoma" panose="020B0604030504040204" pitchFamily="34" charset="0"/>
                <a:ea typeface="+mn-ea"/>
                <a:cs typeface="Tahoma" panose="020B0604030504040204" pitchFamily="34" charset="0"/>
              </a:rPr>
              <a:t>From state eleven, on input 1 we go to the state that is the remainder of twice eleven plus one, divided by 23, which is state 0.  So, whenever a string gets you to state 11, i.e., the string leaves a remainder of 11 when divided by 23, that string followed by a 1 MUST be divisible by 23 and therefore must be accepted.</a:t>
            </a:r>
          </a:p>
        </p:txBody>
      </p:sp>
      <p:sp>
        <p:nvSpPr>
          <p:cNvPr id="4" name="灯片编号占位符 3"/>
          <p:cNvSpPr>
            <a:spLocks noGrp="1"/>
          </p:cNvSpPr>
          <p:nvPr>
            <p:ph type="sldNum" sz="quarter" idx="10"/>
          </p:nvPr>
        </p:nvSpPr>
        <p:spPr/>
        <p:txBody>
          <a:bodyPr/>
          <a:lstStyle/>
          <a:p>
            <a:pPr>
              <a:defRPr/>
            </a:pPr>
            <a:fld id="{55E0D3DA-A339-4480-A1D3-4E421AA12F08}" type="slidenum">
              <a:rPr lang="zh-CN" altLang="en-US" smtClean="0"/>
              <a:t>64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5E0D3DA-A339-4480-A1D3-4E421AA12F08}" type="slidenum">
              <a:rPr lang="zh-CN" altLang="en-US" smtClean="0"/>
              <a:t>71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kumimoji="0" lang="en-US" altLang="zh-CN" dirty="0">
                <a:cs typeface="+mn-cs"/>
              </a:rPr>
              <a:t>The language of the NFA we designed to represent moves on a chessboard is actually quite tricky to describe. For strings consisting only of b</a:t>
            </a:r>
            <a:r>
              <a:rPr kumimoji="0" lang="zh-CN" altLang="en-US" dirty="0">
                <a:latin typeface="Arial" panose="020B0604020202090204"/>
                <a:cs typeface="+mn-cs"/>
              </a:rPr>
              <a:t>’</a:t>
            </a:r>
            <a:r>
              <a:rPr kumimoji="0" lang="en-US" altLang="zh-CN" dirty="0">
                <a:cs typeface="+mn-cs"/>
              </a:rPr>
              <a:t>s, it is easy.  You start in {1}.  On the net move you go to {5} only.  Another b takes you to {1,3,7,9}, and the next b back to {5}.  You alternate between these two sets, and only the {1,3,7,9} set contains a final state, so you accept bb, </a:t>
            </a:r>
            <a:r>
              <a:rPr kumimoji="0" lang="en-US" altLang="zh-CN" dirty="0" err="1">
                <a:cs typeface="+mn-cs"/>
              </a:rPr>
              <a:t>bbbb</a:t>
            </a:r>
            <a:r>
              <a:rPr kumimoji="0" lang="en-US" altLang="zh-CN" dirty="0">
                <a:cs typeface="+mn-cs"/>
              </a:rPr>
              <a:t>, and so on – the even-length strings of b</a:t>
            </a:r>
            <a:r>
              <a:rPr kumimoji="0" lang="zh-CN" altLang="en-US" dirty="0">
                <a:latin typeface="Arial" panose="020B0604020202090204"/>
                <a:cs typeface="+mn-cs"/>
              </a:rPr>
              <a:t>’</a:t>
            </a:r>
            <a:r>
              <a:rPr kumimoji="0" lang="en-US" altLang="zh-CN" dirty="0">
                <a:cs typeface="+mn-cs"/>
              </a:rPr>
              <a:t>s, except for the empty string.</a:t>
            </a:r>
          </a:p>
          <a:p>
            <a:pPr>
              <a:defRPr/>
            </a:pPr>
            <a:endParaRPr kumimoji="0" lang="en-US" altLang="zh-CN" dirty="0">
              <a:cs typeface="+mn-cs"/>
            </a:endParaRPr>
          </a:p>
          <a:p>
            <a:pPr>
              <a:defRPr/>
            </a:pPr>
            <a:r>
              <a:rPr kumimoji="0" lang="en-US" altLang="zh-CN" dirty="0">
                <a:cs typeface="+mn-cs"/>
              </a:rPr>
              <a:t>It is less clear what happens when there are r</a:t>
            </a:r>
            <a:r>
              <a:rPr kumimoji="0" lang="zh-CN" altLang="en-US" dirty="0">
                <a:latin typeface="Arial" panose="020B0604020202090204"/>
                <a:cs typeface="+mn-cs"/>
              </a:rPr>
              <a:t>’</a:t>
            </a:r>
            <a:r>
              <a:rPr kumimoji="0" lang="en-US" altLang="zh-CN" dirty="0">
                <a:cs typeface="+mn-cs"/>
              </a:rPr>
              <a:t>s in the input.  Obviously, an accepted string must end in b, because only state 9 is accepting, and you only get there on a b-move.  But I</a:t>
            </a:r>
            <a:r>
              <a:rPr kumimoji="0" lang="zh-CN" altLang="en-US" dirty="0">
                <a:latin typeface="Arial" panose="020B0604020202090204"/>
                <a:cs typeface="+mn-cs"/>
              </a:rPr>
              <a:t>’</a:t>
            </a:r>
            <a:r>
              <a:rPr kumimoji="0" lang="en-US" altLang="zh-CN" dirty="0" err="1">
                <a:cs typeface="+mn-cs"/>
              </a:rPr>
              <a:t>ll</a:t>
            </a:r>
            <a:r>
              <a:rPr kumimoji="0" lang="en-US" altLang="zh-CN" dirty="0">
                <a:cs typeface="+mn-cs"/>
              </a:rPr>
              <a:t> leave it to you to figure out exactly what strings with one or more r</a:t>
            </a:r>
            <a:r>
              <a:rPr kumimoji="0" lang="zh-CN" altLang="en-US" dirty="0">
                <a:latin typeface="Arial" panose="020B0604020202090204"/>
                <a:cs typeface="+mn-cs"/>
              </a:rPr>
              <a:t>’</a:t>
            </a:r>
            <a:r>
              <a:rPr kumimoji="0" lang="en-US" altLang="zh-CN" dirty="0">
                <a:cs typeface="+mn-cs"/>
              </a:rPr>
              <a:t>s are accepted.</a:t>
            </a:r>
          </a:p>
          <a:p>
            <a:endParaRPr kumimoji="1" lang="zh-CN" altLang="en-US" dirty="0"/>
          </a:p>
        </p:txBody>
      </p:sp>
      <p:sp>
        <p:nvSpPr>
          <p:cNvPr id="4" name="幻灯片编号占位符 3"/>
          <p:cNvSpPr>
            <a:spLocks noGrp="1"/>
          </p:cNvSpPr>
          <p:nvPr>
            <p:ph type="sldNum" sz="quarter" idx="10"/>
          </p:nvPr>
        </p:nvSpPr>
        <p:spPr/>
        <p:txBody>
          <a:bodyPr/>
          <a:lstStyle/>
          <a:p>
            <a:pPr>
              <a:defRPr/>
            </a:pPr>
            <a:fld id="{55E0D3DA-A339-4480-A1D3-4E421AA12F08}" type="slidenum">
              <a:rPr lang="zh-CN" altLang="en-US" smtClean="0"/>
              <a:t>72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0" lang="en-US" altLang="zh-CN" dirty="0">
                <a:latin typeface="Tahoma" panose="020B0604030504040204" pitchFamily="34" charset="0"/>
                <a:cs typeface="Times New Roman" panose="02020703060505090304" pitchFamily="18" charset="0"/>
              </a:rPr>
              <a:t>In a sense, a DFA is an NFA that </a:t>
            </a:r>
            <a:r>
              <a:rPr kumimoji="0" lang="en-US" altLang="zh-CN" dirty="0" err="1">
                <a:latin typeface="Tahoma" panose="020B0604030504040204" pitchFamily="34" charset="0"/>
                <a:cs typeface="Times New Roman" panose="02020703060505090304" pitchFamily="18" charset="0"/>
              </a:rPr>
              <a:t>doesn</a:t>
            </a:r>
            <a:r>
              <a:rPr kumimoji="0" lang="zh-CN" altLang="en-US" dirty="0">
                <a:latin typeface="Arial" panose="020B0604020202090204"/>
                <a:cs typeface="Times New Roman" panose="02020703060505090304" pitchFamily="18" charset="0"/>
              </a:rPr>
              <a:t>’</a:t>
            </a:r>
            <a:r>
              <a:rPr kumimoji="0" lang="en-US" altLang="zh-CN" dirty="0">
                <a:latin typeface="Tahoma" panose="020B0604030504040204" pitchFamily="34" charset="0"/>
                <a:cs typeface="Times New Roman" panose="02020703060505090304" pitchFamily="18" charset="0"/>
              </a:rPr>
              <a:t>t use any </a:t>
            </a:r>
            <a:r>
              <a:rPr kumimoji="0" lang="en-US" altLang="zh-CN" dirty="0" err="1">
                <a:latin typeface="Tahoma" panose="020B0604030504040204" pitchFamily="34" charset="0"/>
                <a:cs typeface="Times New Roman" panose="02020703060505090304" pitchFamily="18" charset="0"/>
              </a:rPr>
              <a:t>nondeterminism</a:t>
            </a:r>
            <a:r>
              <a:rPr kumimoji="0" lang="en-US" altLang="zh-CN" dirty="0">
                <a:latin typeface="Tahoma" panose="020B0604030504040204" pitchFamily="34" charset="0"/>
                <a:cs typeface="Times New Roman" panose="02020703060505090304" pitchFamily="18" charset="0"/>
              </a:rPr>
              <a:t>.  Formally, given a DFA with transition function delta-D, you can create an NFA with the same states and inputs as the DFA, and the same start and final states.  The only thing different about the NFA is that the form of its transition function is what it has to be for an NFA – it gives you a set of states rather than a single state.  But the set of states delta-N gives you for state q and input </a:t>
            </a:r>
            <a:r>
              <a:rPr kumimoji="0" lang="en-US" altLang="zh-CN" i="1" dirty="0">
                <a:latin typeface="Tahoma" panose="020B0604030504040204" pitchFamily="34" charset="0"/>
                <a:cs typeface="Times New Roman" panose="02020703060505090304" pitchFamily="18" charset="0"/>
              </a:rPr>
              <a:t>a</a:t>
            </a:r>
            <a:r>
              <a:rPr kumimoji="0" lang="en-US" altLang="zh-CN" dirty="0">
                <a:latin typeface="Tahoma" panose="020B0604030504040204" pitchFamily="34" charset="0"/>
                <a:cs typeface="Times New Roman" panose="02020703060505090304" pitchFamily="18" charset="0"/>
              </a:rPr>
              <a:t>  is the set containing only the one state that delta-D gives you.  As a result, the NFA, after reading some sequence of inputs, is in the set of states that contains only the one state the DFA is in.</a:t>
            </a:r>
          </a:p>
          <a:p>
            <a:endParaRPr kumimoji="1" lang="zh-CN" altLang="en-US" dirty="0"/>
          </a:p>
        </p:txBody>
      </p:sp>
      <p:sp>
        <p:nvSpPr>
          <p:cNvPr id="4" name="幻灯片编号占位符 3"/>
          <p:cNvSpPr>
            <a:spLocks noGrp="1"/>
          </p:cNvSpPr>
          <p:nvPr>
            <p:ph type="sldNum" sz="quarter" idx="10"/>
          </p:nvPr>
        </p:nvSpPr>
        <p:spPr/>
        <p:txBody>
          <a:bodyPr/>
          <a:lstStyle/>
          <a:p>
            <a:pPr>
              <a:defRPr/>
            </a:pPr>
            <a:fld id="{55E0D3DA-A339-4480-A1D3-4E421AA12F08}" type="slidenum">
              <a:rPr lang="zh-CN" altLang="en-US" smtClean="0"/>
              <a:t>73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5E0D3DA-A339-4480-A1D3-4E421AA12F08}" type="slidenum">
              <a:rPr lang="zh-CN" altLang="en-US"/>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89E68FA-FF6A-4043-9AC4-678690C84BFF}" type="slidenum">
              <a:rPr lang="en-US" altLang="zh-CN"/>
              <a:t>8</a:t>
            </a:fld>
            <a:endParaRPr lang="en-US" altLang="zh-CN"/>
          </a:p>
        </p:txBody>
      </p:sp>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p:txBody>
          <a:bodyPr>
            <a:normAutofit fontScale="32500" lnSpcReduction="20000"/>
          </a:bodyPr>
          <a:lstStyle/>
          <a:p>
            <a:r>
              <a:rPr lang="en-US" altLang="zh-CN">
                <a:latin typeface="Tahoma" panose="020B0604030504040204" pitchFamily="34" charset="0"/>
                <a:cs typeface="Times New Roman" panose="02020703060505090304" pitchFamily="18" charset="0"/>
              </a:rPr>
              <a:t>It is common to represent a FA by a graph, with nodes for states and arrows labeled by the input for transitions.</a:t>
            </a:r>
            <a:r>
              <a:rPr lang="en-US" altLang="zh-CN">
                <a:cs typeface="Times New Roman" panose="02020703060505090304" pitchFamily="18" charset="0"/>
              </a:rPr>
              <a:t>  </a:t>
            </a:r>
            <a:r>
              <a:rPr lang="en-US" altLang="zh-CN">
                <a:latin typeface="Tahoma" panose="020B0604030504040204" pitchFamily="34" charset="0"/>
                <a:cs typeface="Times New Roman" panose="02020703060505090304" pitchFamily="18" charset="0"/>
              </a:rPr>
              <a:t>Here</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the first state of the automaton that scores tennis games.  The name of this state is LOVE.  You may ask what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love got to do -- got to do -- with it, but that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what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zero</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is called in tennis.</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1</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 state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Love</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represents the history in which nothing has happened, and we indicate that history begins with this state by an arrow labeled START.</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2</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 first point will be won by one of the two players, so there are two transitions out of LOVE, one labeled s the other o.  Here are the transitions and new states.  You might think the names of the states would be 1-0 and 0-1 – the server</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score always goes first.   But they</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re not.  In tennis, there is the fiction that you score 15 for winning a point.  And 0 isn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t 0; it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LOVE.</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3</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 next point can lead to three states, two where one player has won both points, and one where they</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re tied at one each.  Here are the states with their names.</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There is something interesting about the 15-all state.  It has forgotten how we got there.   We know the sequence of inputs was either s-o or o-s, but we don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t know which.  It doesn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t matter, of course.  That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a good thing about FA; they only remember what must be remembered.  In state 15-all, the question of who won the first of the two points can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t have any effect on the outcome.</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4</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After another point, there are four new states the game could be in.  They have the expected names, except people are too lazy to say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45</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so they just say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40.</a:t>
            </a:r>
            <a:r>
              <a:rPr lang="zh-CN" altLang="en-US">
                <a:latin typeface="Arial" panose="020B0604020202090204"/>
                <a:cs typeface="Times New Roman" panose="02020703060505090304" pitchFamily="18" charset="0"/>
              </a:rPr>
              <a:t>”</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5</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Now, let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look at the transitions from the state 40-love.  The server is well ahead and can win on the next point.  If the server wins, we go to a state indicating that win.  The game is over, and the automaton has no further moves.  We indicate this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output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of the automaton by calling this state a FINAL state, and we indicate it is final by a double circle.</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There is another final state reachable from the state love-40, if the next input indicates the opponent won the fourth point.</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6</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There are three other new states as well, called 40-15, 30-all, and 15-40.  Each indicates that four points have been played, with 3, 2, or 1 of these points won by the server.</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7</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From the 40-15 state, if the server wins the point, we go to the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server won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state, but if the opponent wins the point we go to a new state called 40-30.</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A similar thing happens from 15-40, and from 30-all we can go to either the 40-30 or the 30-40 state.</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8</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Now, let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look at state 40-30.  If the server wins the next point, they</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ve won the game, but if the opponent wins, then the game is tied.  The name for this state is DEUCE.   The deuce state is quite interesting.  It remembers that the game is tied, but it remembers neither the sequence of wins and losses of points nor even how many points have been played.</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 30-40 state is handled similarly.</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9</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Next, consider what happens in DEUCE.  You have to win by two points, so it is impossible for either player to win immediately.  If the server wins the next point, they are ahead by one point, although we don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t know how many points in total have been played.  The strange name for this state is AD-IN (advantage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in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In</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refers to the server.  Symmetrically, if the opponent wins in state DEUCE, we go to state AD-OUT --- the </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out</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 refers to the opponent.</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b="1" u="sng">
                <a:latin typeface="Tahoma" panose="020B0604030504040204" pitchFamily="34" charset="0"/>
                <a:cs typeface="Times New Roman" panose="02020703060505090304" pitchFamily="18" charset="0"/>
              </a:rPr>
              <a:t>Click 10</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Then, in state ad-in, if the server wins the next point they win the game.  But if the opponent wins, you are back to deuce.  Likewise, from ad-out, a server win puts you back in deuce, but an opponent win gives the opponent the game.</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We can now look at the entire TRANSITION DIAGRAM for the FA.  While most of it just allows flow away from the start state, the loops involving deuce, ad-in, and ad-out allow for cycles and for an infinite number of possible strings of s</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and o</a:t>
            </a:r>
            <a:r>
              <a:rPr lang="zh-CN" altLang="en-US">
                <a:latin typeface="Arial" panose="020B0604020202090204"/>
                <a:cs typeface="Times New Roman" panose="02020703060505090304" pitchFamily="18" charset="0"/>
              </a:rPr>
              <a:t>’</a:t>
            </a:r>
            <a:r>
              <a:rPr lang="en-US" altLang="zh-CN">
                <a:latin typeface="Tahoma" panose="020B0604030504040204" pitchFamily="34" charset="0"/>
                <a:cs typeface="Times New Roman" panose="02020703060505090304" pitchFamily="18" charset="0"/>
              </a:rPr>
              <a:t>s to lead to one of the final states.</a:t>
            </a:r>
            <a:endParaRPr lang="en-US" altLang="zh-CN">
              <a:cs typeface="Times New Roman" panose="02020703060505090304" pitchFamily="18" charset="0"/>
            </a:endParaRPr>
          </a:p>
          <a:p>
            <a:r>
              <a:rPr lang="en-US" altLang="zh-CN">
                <a:latin typeface="Tahoma" panose="020B0604030504040204" pitchFamily="34" charset="0"/>
                <a:cs typeface="Times New Roman" panose="02020703060505090304" pitchFamily="18" charset="0"/>
              </a:rPr>
              <a:t> </a:t>
            </a:r>
            <a:endParaRPr lang="en-US" altLang="zh-CN">
              <a:cs typeface="Times New Roman" panose="0202070306050509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25D6B25-D9C9-714B-BEED-1A51F68EAD38}" type="slidenum">
              <a:rPr lang="en-US" altLang="zh-CN"/>
              <a:t>10</a:t>
            </a:fld>
            <a:endParaRPr lang="en-US" altLang="zh-CN"/>
          </a:p>
        </p:txBody>
      </p:sp>
      <p:sp>
        <p:nvSpPr>
          <p:cNvPr id="39938" name="Rectangle 2"/>
          <p:cNvSpPr>
            <a:spLocks noGrp="1" noRot="1" noChangeAspect="1" noChangeArrowheads="1" noTextEdit="1"/>
          </p:cNvSpPr>
          <p:nvPr>
            <p:ph type="sldImg"/>
          </p:nvPr>
        </p:nvSpPr>
        <p:spPr/>
      </p:sp>
      <p:sp>
        <p:nvSpPr>
          <p:cNvPr id="39939" name="Rectangle 3"/>
          <p:cNvSpPr>
            <a:spLocks noGrp="1" noChangeArrowheads="1"/>
          </p:cNvSpPr>
          <p:nvPr>
            <p:ph type="body" idx="1"/>
          </p:nvPr>
        </p:nvSpPr>
        <p:spPr/>
        <p:txBody>
          <a:bodyPr/>
          <a:lstStyle/>
          <a:p>
            <a:r>
              <a:rPr lang="en-US" altLang="zh-CN"/>
              <a:t>Here is our input string (POINT).  It represents a game in which the server and opponent alternate winning points, until at the very end (POINT) the server wins two in a row.</a:t>
            </a:r>
          </a:p>
          <a:p>
            <a:endParaRPr lang="en-US" altLang="zh-CN"/>
          </a:p>
          <a:p>
            <a:r>
              <a:rPr lang="en-US" altLang="zh-CN"/>
              <a:t>We</a:t>
            </a:r>
            <a:r>
              <a:rPr lang="zh-CN" altLang="en-US">
                <a:latin typeface="Arial" panose="020B0604020202090204"/>
              </a:rPr>
              <a:t>’</a:t>
            </a:r>
            <a:r>
              <a:rPr lang="en-US" altLang="zh-CN"/>
              <a:t>ll mark the current state by the star (POINT). Initially the current state is the start state.  That</a:t>
            </a:r>
            <a:r>
              <a:rPr lang="zh-CN" altLang="en-US">
                <a:latin typeface="Arial" panose="020B0604020202090204"/>
              </a:rPr>
              <a:t>’</a:t>
            </a:r>
            <a:r>
              <a:rPr lang="en-US" altLang="zh-CN"/>
              <a:t>s where all finite automata start out.</a:t>
            </a:r>
          </a:p>
          <a:p>
            <a:endParaRPr lang="en-US" altLang="zh-CN"/>
          </a:p>
          <a:p>
            <a:r>
              <a:rPr lang="en-US" altLang="zh-CN"/>
              <a:t>The arrow (POINT) indicates which input we are about to process.  So here, we are about to process the first event, where the server wins the first point.  We</a:t>
            </a:r>
            <a:r>
              <a:rPr lang="zh-CN" altLang="en-US">
                <a:latin typeface="Arial" panose="020B0604020202090204"/>
              </a:rPr>
              <a:t>’</a:t>
            </a:r>
            <a:r>
              <a:rPr lang="en-US" altLang="zh-CN"/>
              <a:t>re going to follow the transition out of state LOVE labeled s (POINT).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3BE390-15BD-FE41-B389-1A8FCFE39A0F}" type="slidenum">
              <a:rPr lang="en-US" altLang="zh-CN"/>
              <a:t>11</a:t>
            </a:fld>
            <a:endParaRPr lang="en-US" altLang="zh-CN"/>
          </a:p>
        </p:txBody>
      </p:sp>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p:txBody>
          <a:bodyPr/>
          <a:lstStyle/>
          <a:p>
            <a:r>
              <a:rPr lang="en-US" altLang="zh-CN"/>
              <a:t>Here, we</a:t>
            </a:r>
            <a:r>
              <a:rPr lang="zh-CN" altLang="en-US">
                <a:latin typeface="Arial" panose="020B0604020202090204"/>
              </a:rPr>
              <a:t>’</a:t>
            </a:r>
            <a:r>
              <a:rPr lang="en-US" altLang="zh-CN"/>
              <a:t>ve made the first transition.  The next input is o (POINT), and we</a:t>
            </a:r>
            <a:r>
              <a:rPr lang="zh-CN" altLang="en-US">
                <a:latin typeface="Arial" panose="020B0604020202090204"/>
              </a:rPr>
              <a:t>’</a:t>
            </a:r>
            <a:r>
              <a:rPr lang="en-US" altLang="zh-CN"/>
              <a:t>re in state 15-love (POINT).</a:t>
            </a:r>
          </a:p>
          <a:p>
            <a:endParaRPr lang="en-US" altLang="zh-CN"/>
          </a:p>
          <a:p>
            <a:r>
              <a:rPr lang="en-US" altLang="zh-CN"/>
              <a:t>The transition from that state on o is to state 15-all.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F5A916-38A2-9140-B220-3ED884EE7D24}" type="slidenum">
              <a:rPr lang="en-US" altLang="zh-CN"/>
              <a:t>12</a:t>
            </a:fld>
            <a:endParaRPr lang="en-US" altLang="zh-CN"/>
          </a:p>
        </p:txBody>
      </p:sp>
      <p:sp>
        <p:nvSpPr>
          <p:cNvPr id="41986" name="Rectangle 2"/>
          <p:cNvSpPr>
            <a:spLocks noGrp="1" noRot="1" noChangeAspect="1" noChangeArrowheads="1" noTextEdit="1"/>
          </p:cNvSpPr>
          <p:nvPr>
            <p:ph type="sldImg"/>
          </p:nvPr>
        </p:nvSpPr>
        <p:spPr/>
      </p:sp>
      <p:sp>
        <p:nvSpPr>
          <p:cNvPr id="41987" name="Rectangle 3"/>
          <p:cNvSpPr>
            <a:spLocks noGrp="1" noChangeArrowheads="1"/>
          </p:cNvSpPr>
          <p:nvPr>
            <p:ph type="body" idx="1"/>
          </p:nvPr>
        </p:nvSpPr>
        <p:spPr/>
        <p:txBody>
          <a:bodyPr/>
          <a:lstStyle/>
          <a:p>
            <a:r>
              <a:rPr lang="en-US" altLang="zh-CN"/>
              <a:t>In state 15-all, we see another s on the input, so we go to state 30-15.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68E76E-71C1-E74C-8AEC-84A8D99AE92E}" type="slidenum">
              <a:rPr lang="en-US" altLang="zh-CN"/>
              <a:t>13</a:t>
            </a:fld>
            <a:endParaRPr lang="en-US" altLang="zh-CN"/>
          </a:p>
        </p:txBody>
      </p:sp>
      <p:sp>
        <p:nvSpPr>
          <p:cNvPr id="43010" name="Rectangle 2"/>
          <p:cNvSpPr>
            <a:spLocks noGrp="1" noRot="1" noChangeAspect="1" noChangeArrowheads="1" noTextEdit="1"/>
          </p:cNvSpPr>
          <p:nvPr>
            <p:ph type="sldImg"/>
          </p:nvPr>
        </p:nvSpPr>
        <p:spPr/>
      </p:sp>
      <p:sp>
        <p:nvSpPr>
          <p:cNvPr id="43011" name="Rectangle 3"/>
          <p:cNvSpPr>
            <a:spLocks noGrp="1" noChangeArrowheads="1"/>
          </p:cNvSpPr>
          <p:nvPr>
            <p:ph type="body" idx="1"/>
          </p:nvPr>
        </p:nvSpPr>
        <p:spPr/>
        <p:txBody>
          <a:bodyPr/>
          <a:lstStyle/>
          <a:p>
            <a:r>
              <a:rPr lang="en-US" altLang="zh-CN"/>
              <a:t>An o takes us to state 30-all.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E9D6E33-CAE4-A64E-840A-88C02D75C90E}" type="slidenum">
              <a:rPr lang="en-US" altLang="zh-CN"/>
              <a:t>14</a:t>
            </a:fld>
            <a:endParaRPr lang="en-US" altLang="zh-CN"/>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p:txBody>
          <a:bodyPr/>
          <a:lstStyle/>
          <a:p>
            <a:r>
              <a:rPr lang="en-US" altLang="zh-CN"/>
              <a:t>Then on input s we go to state 40-30.</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12A2F52-2287-DB49-835C-9A3AE621B458}" type="slidenum">
              <a:rPr lang="en-US" altLang="zh-CN"/>
              <a:t>15</a:t>
            </a:fld>
            <a:endParaRPr lang="en-US" altLang="zh-CN"/>
          </a:p>
        </p:txBody>
      </p:sp>
      <p:sp>
        <p:nvSpPr>
          <p:cNvPr id="45058" name="Rectangle 2"/>
          <p:cNvSpPr>
            <a:spLocks noGrp="1" noRot="1" noChangeAspect="1" noChangeArrowheads="1" noTextEdit="1"/>
          </p:cNvSpPr>
          <p:nvPr>
            <p:ph type="sldImg"/>
          </p:nvPr>
        </p:nvSpPr>
        <p:spPr/>
      </p:sp>
      <p:sp>
        <p:nvSpPr>
          <p:cNvPr id="45059" name="Rectangle 3"/>
          <p:cNvSpPr>
            <a:spLocks noGrp="1" noChangeArrowheads="1"/>
          </p:cNvSpPr>
          <p:nvPr>
            <p:ph type="body" idx="1"/>
          </p:nvPr>
        </p:nvSpPr>
        <p:spPr/>
        <p:txBody>
          <a:bodyPr/>
          <a:lstStyle/>
          <a:p>
            <a:r>
              <a:rPr lang="en-US" altLang="zh-CN"/>
              <a:t>from there, on o, to Deuce.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4D73A38-8905-9C41-A7EA-381683094EC5}" type="datetime1">
              <a:rPr lang="en-US" altLang="zh-CN" smtClean="0"/>
              <a:t>3/4/20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47E3C1D4-7CFD-4E99-8802-23B2CC0AD90B}" type="slidenum">
              <a:rPr lang="zh-CN" altLang="en-US" smtClean="0"/>
              <a:t>‹#›</a:t>
            </a:fld>
            <a:r>
              <a:rPr lang="en-US" altLang="zh-CN" dirty="0"/>
              <a:t>/85</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82F4152-E6B9-EE4B-8945-29D4D0708646}" type="datetime1">
              <a:rPr lang="en-US" altLang="zh-CN" smtClean="0"/>
              <a:t>3/4/20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D639973A-9D55-4DD2-9F21-E03B395EA377}" type="slidenum">
              <a:rPr lang="zh-CN" altLang="en-US"/>
              <a:t>‹#›</a:t>
            </a:fld>
            <a:r>
              <a:rPr lang="en-US" altLang="zh-CN" dirty="0"/>
              <a:t>/31</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256D93F-77AD-214C-A073-B4C2D74CE326}" type="datetime1">
              <a:rPr lang="en-US" altLang="zh-CN" smtClean="0"/>
              <a:t>3/4/20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DB0BED52-97DD-4662-9029-B54FCF5EFE61}" type="slidenum">
              <a:rPr lang="zh-CN" altLang="en-US"/>
              <a:t>‹#›</a:t>
            </a:fld>
            <a:r>
              <a:rPr lang="en-US" altLang="zh-CN" dirty="0"/>
              <a:t>/31</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3"/>
          <p:cNvSpPr>
            <a:spLocks noGrp="1"/>
          </p:cNvSpPr>
          <p:nvPr>
            <p:ph type="dt" sz="half" idx="10"/>
          </p:nvPr>
        </p:nvSpPr>
        <p:spPr/>
        <p:txBody>
          <a:bodyPr/>
          <a:lstStyle>
            <a:lvl1pPr>
              <a:defRPr/>
            </a:lvl1pPr>
          </a:lstStyle>
          <a:p>
            <a:pPr>
              <a:defRPr/>
            </a:pPr>
            <a:fld id="{DD34AC28-56E9-F949-BF27-43F48668FB1E}" type="datetime1">
              <a:rPr lang="en-US" altLang="zh-CN" smtClean="0"/>
              <a:t>3/4/20</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en-US" altLang="zh-CN" dirty="0"/>
          </a:p>
        </p:txBody>
      </p:sp>
      <p:sp>
        <p:nvSpPr>
          <p:cNvPr id="8" name="灯片编号占位符 5"/>
          <p:cNvSpPr>
            <a:spLocks noGrp="1"/>
          </p:cNvSpPr>
          <p:nvPr>
            <p:ph type="sldNum" sz="quarter" idx="12"/>
          </p:nvPr>
        </p:nvSpPr>
        <p:spPr/>
        <p:txBody>
          <a:bodyPr/>
          <a:lstStyle>
            <a:lvl1pPr>
              <a:defRPr/>
            </a:lvl1pPr>
          </a:lstStyle>
          <a:p>
            <a:pPr>
              <a:defRPr/>
            </a:pPr>
            <a:fld id="{4539AEB5-F7B1-4F86-A4AA-D3F7E717F4FB}" type="slidenum">
              <a:rPr lang="zh-CN" altLang="en-US"/>
              <a:t>‹#›</a:t>
            </a:fld>
            <a:r>
              <a:rPr lang="en-US" altLang="zh-CN" dirty="0"/>
              <a:t>/31</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9616EC1-02B3-FA4B-B6DD-E65CBA8782C6}" type="datetime1">
              <a:rPr lang="en-US" altLang="zh-CN" smtClean="0"/>
              <a:t>3/4/20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5B20E151-7128-4B98-AD35-A52146DD181C}" type="slidenum">
              <a:rPr lang="zh-CN" altLang="en-US" smtClean="0"/>
              <a:t>‹#›</a:t>
            </a:fld>
            <a:r>
              <a:rPr lang="en-US" altLang="zh-CN" dirty="0"/>
              <a:t>/85</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F1FEC52-2215-F644-BEDD-601B554BC8A2}" type="datetime1">
              <a:rPr lang="en-US" altLang="zh-CN" smtClean="0"/>
              <a:t>3/4/20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en-US" altLang="zh-CN" dirty="0"/>
          </a:p>
        </p:txBody>
      </p:sp>
      <p:sp>
        <p:nvSpPr>
          <p:cNvPr id="6" name="灯片编号占位符 5"/>
          <p:cNvSpPr>
            <a:spLocks noGrp="1"/>
          </p:cNvSpPr>
          <p:nvPr>
            <p:ph type="sldNum" sz="quarter" idx="12"/>
          </p:nvPr>
        </p:nvSpPr>
        <p:spPr/>
        <p:txBody>
          <a:bodyPr/>
          <a:lstStyle>
            <a:lvl1pPr>
              <a:defRPr/>
            </a:lvl1pPr>
          </a:lstStyle>
          <a:p>
            <a:pPr>
              <a:defRPr/>
            </a:pPr>
            <a:fld id="{BF065666-7F0D-406E-8BA4-AE2AEA5DB666}" type="slidenum">
              <a:rPr lang="zh-CN" altLang="en-US"/>
              <a:t>‹#›</a:t>
            </a:fld>
            <a:r>
              <a:rPr lang="en-US" altLang="zh-CN" dirty="0"/>
              <a:t>/31</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42EA0AE4-67DF-2349-B888-00A9747229B6}" type="datetime1">
              <a:rPr lang="en-US" altLang="zh-CN" smtClean="0"/>
              <a:t>3/4/20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C69F0446-1555-4B3E-B3B0-F444197C14D5}" type="slidenum">
              <a:rPr lang="zh-CN" altLang="en-US" smtClean="0"/>
              <a:t>‹#›</a:t>
            </a:fld>
            <a:r>
              <a:rPr lang="en-US" altLang="zh-CN" dirty="0"/>
              <a:t>/85</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AFB4405B-800E-FA45-807D-B7F927BB2B1C}" type="datetime1">
              <a:rPr lang="en-US" altLang="zh-CN" smtClean="0"/>
              <a:t>3/4/20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en-US" altLang="zh-CN" dirty="0"/>
          </a:p>
        </p:txBody>
      </p:sp>
      <p:sp>
        <p:nvSpPr>
          <p:cNvPr id="9" name="灯片编号占位符 5"/>
          <p:cNvSpPr>
            <a:spLocks noGrp="1"/>
          </p:cNvSpPr>
          <p:nvPr>
            <p:ph type="sldNum" sz="quarter" idx="12"/>
          </p:nvPr>
        </p:nvSpPr>
        <p:spPr/>
        <p:txBody>
          <a:bodyPr/>
          <a:lstStyle>
            <a:lvl1pPr>
              <a:defRPr/>
            </a:lvl1pPr>
          </a:lstStyle>
          <a:p>
            <a:pPr>
              <a:defRPr/>
            </a:pPr>
            <a:fld id="{F6E9F165-0943-4810-BA91-33EC6EB7051F}" type="slidenum">
              <a:rPr lang="zh-CN" altLang="en-US"/>
              <a:t>‹#›</a:t>
            </a:fld>
            <a:r>
              <a:rPr lang="en-US" altLang="zh-CN" dirty="0"/>
              <a:t>/31</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928C367-35A0-C840-8BFC-67AF1C904325}" type="datetime1">
              <a:rPr lang="en-US" altLang="zh-CN" smtClean="0"/>
              <a:t>3/4/20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en-US" altLang="zh-CN" dirty="0"/>
          </a:p>
        </p:txBody>
      </p:sp>
      <p:sp>
        <p:nvSpPr>
          <p:cNvPr id="5" name="灯片编号占位符 5"/>
          <p:cNvSpPr>
            <a:spLocks noGrp="1"/>
          </p:cNvSpPr>
          <p:nvPr>
            <p:ph type="sldNum" sz="quarter" idx="12"/>
          </p:nvPr>
        </p:nvSpPr>
        <p:spPr/>
        <p:txBody>
          <a:bodyPr/>
          <a:lstStyle>
            <a:lvl1pPr>
              <a:defRPr/>
            </a:lvl1pPr>
          </a:lstStyle>
          <a:p>
            <a:pPr>
              <a:defRPr/>
            </a:pPr>
            <a:fld id="{40011035-B6D8-470E-801F-B24D56C15E3A}" type="slidenum">
              <a:rPr lang="zh-CN" altLang="en-US" smtClean="0"/>
              <a:t>‹#›</a:t>
            </a:fld>
            <a:r>
              <a:rPr lang="en-US" altLang="zh-CN" dirty="0"/>
              <a:t>/85</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DB68002-4E78-7C47-A5DD-FB6DB1C42A2D}" type="datetime1">
              <a:rPr lang="en-US" altLang="zh-CN" smtClean="0"/>
              <a:t>3/4/20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en-US" altLang="zh-CN" dirty="0"/>
          </a:p>
        </p:txBody>
      </p:sp>
      <p:sp>
        <p:nvSpPr>
          <p:cNvPr id="4" name="灯片编号占位符 5"/>
          <p:cNvSpPr>
            <a:spLocks noGrp="1"/>
          </p:cNvSpPr>
          <p:nvPr>
            <p:ph type="sldNum" sz="quarter" idx="12"/>
          </p:nvPr>
        </p:nvSpPr>
        <p:spPr/>
        <p:txBody>
          <a:bodyPr/>
          <a:lstStyle>
            <a:lvl1pPr>
              <a:defRPr/>
            </a:lvl1pPr>
          </a:lstStyle>
          <a:p>
            <a:pPr>
              <a:defRPr/>
            </a:pPr>
            <a:fld id="{8A03178C-32A1-462D-A9DC-9A1F2DD10848}" type="slidenum">
              <a:rPr lang="zh-CN" altLang="en-US" smtClean="0"/>
              <a:t>‹#›</a:t>
            </a:fld>
            <a:r>
              <a:rPr lang="en-US" altLang="zh-CN" dirty="0"/>
              <a:t>/100</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FF631D1-98A8-5945-8774-554905C7F7F0}" type="datetime1">
              <a:rPr lang="en-US" altLang="zh-CN" smtClean="0"/>
              <a:t>3/4/20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22AC80D1-1C22-4DB6-9C75-F2306BEFA493}" type="slidenum">
              <a:rPr lang="zh-CN" altLang="en-US"/>
              <a:t>‹#›</a:t>
            </a:fld>
            <a:r>
              <a:rPr lang="en-US" altLang="zh-CN" dirty="0"/>
              <a:t>/31</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9EFED63-C814-BB42-8932-0B89D2DB0C22}" type="datetime1">
              <a:rPr lang="en-US" altLang="zh-CN" smtClean="0"/>
              <a:t>3/4/20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en-US" altLang="zh-CN" dirty="0"/>
          </a:p>
        </p:txBody>
      </p:sp>
      <p:sp>
        <p:nvSpPr>
          <p:cNvPr id="7" name="灯片编号占位符 5"/>
          <p:cNvSpPr>
            <a:spLocks noGrp="1"/>
          </p:cNvSpPr>
          <p:nvPr>
            <p:ph type="sldNum" sz="quarter" idx="12"/>
          </p:nvPr>
        </p:nvSpPr>
        <p:spPr/>
        <p:txBody>
          <a:bodyPr/>
          <a:lstStyle>
            <a:lvl1pPr>
              <a:defRPr/>
            </a:lvl1pPr>
          </a:lstStyle>
          <a:p>
            <a:pPr>
              <a:defRPr/>
            </a:pPr>
            <a:fld id="{DCF1DA34-2D6D-4427-A1E8-41237D2D4C61}" type="slidenum">
              <a:rPr lang="zh-CN" altLang="en-US"/>
              <a:t>‹#›</a:t>
            </a:fld>
            <a:r>
              <a:rPr lang="en-US" altLang="zh-CN" dirty="0"/>
              <a:t>/31</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DE18FF30-9ABA-8C43-B461-49468C313F5A}" type="datetime1">
              <a:rPr lang="en-US" altLang="zh-CN" smtClean="0"/>
              <a:t>3/4/20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a:solidFill>
                  <a:srgbClr val="898989"/>
                </a:solidFill>
                <a:latin typeface="Calibri" panose="020F0702030404030204" pitchFamily="34" charset="0"/>
              </a:defRPr>
            </a:lvl1pPr>
          </a:lstStyle>
          <a:p>
            <a:pPr>
              <a:defRPr/>
            </a:pPr>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a:solidFill>
                  <a:srgbClr val="898989"/>
                </a:solidFill>
                <a:latin typeface="Calibri" panose="020F0702030404030204" pitchFamily="34" charset="0"/>
              </a:defRPr>
            </a:lvl1pPr>
          </a:lstStyle>
          <a:p>
            <a:pPr>
              <a:defRPr/>
            </a:pPr>
            <a:fld id="{1B34835B-6D9A-48A1-AD99-45FCEBD3BB83}" type="slidenum">
              <a:rPr lang="zh-CN" altLang="en-US" smtClean="0"/>
              <a:t>‹#›</a:t>
            </a:fld>
            <a:r>
              <a:rPr lang="en-US" altLang="zh-CN" dirty="0"/>
              <a:t>/85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702030404030204" pitchFamily="34" charset="0"/>
          <a:ea typeface="SimSun" panose="02010600030101010101" pitchFamily="2" charset="-122"/>
        </a:defRPr>
      </a:lvl2pPr>
      <a:lvl3pPr algn="ctr" rtl="0" eaLnBrk="0" fontAlgn="base" hangingPunct="0">
        <a:spcBef>
          <a:spcPct val="0"/>
        </a:spcBef>
        <a:spcAft>
          <a:spcPct val="0"/>
        </a:spcAft>
        <a:defRPr sz="4400">
          <a:solidFill>
            <a:schemeClr val="tx1"/>
          </a:solidFill>
          <a:latin typeface="Calibri" panose="020F0702030404030204" pitchFamily="34" charset="0"/>
          <a:ea typeface="SimSun" panose="02010600030101010101" pitchFamily="2" charset="-122"/>
        </a:defRPr>
      </a:lvl3pPr>
      <a:lvl4pPr algn="ctr" rtl="0" eaLnBrk="0" fontAlgn="base" hangingPunct="0">
        <a:spcBef>
          <a:spcPct val="0"/>
        </a:spcBef>
        <a:spcAft>
          <a:spcPct val="0"/>
        </a:spcAft>
        <a:defRPr sz="4400">
          <a:solidFill>
            <a:schemeClr val="tx1"/>
          </a:solidFill>
          <a:latin typeface="Calibri" panose="020F0702030404030204" pitchFamily="34" charset="0"/>
          <a:ea typeface="SimSun" panose="02010600030101010101" pitchFamily="2" charset="-122"/>
        </a:defRPr>
      </a:lvl4pPr>
      <a:lvl5pPr algn="ctr" rtl="0" eaLnBrk="0" fontAlgn="base" hangingPunct="0">
        <a:spcBef>
          <a:spcPct val="0"/>
        </a:spcBef>
        <a:spcAft>
          <a:spcPct val="0"/>
        </a:spcAft>
        <a:defRPr sz="4400">
          <a:solidFill>
            <a:schemeClr val="tx1"/>
          </a:solidFill>
          <a:latin typeface="Calibri" panose="020F0702030404030204" pitchFamily="34" charset="0"/>
          <a:ea typeface="SimSun" panose="02010600030101010101" pitchFamily="2" charset="-122"/>
        </a:defRPr>
      </a:lvl5pPr>
      <a:lvl6pPr marL="457200" algn="ctr" rtl="0" fontAlgn="base">
        <a:spcBef>
          <a:spcPct val="0"/>
        </a:spcBef>
        <a:spcAft>
          <a:spcPct val="0"/>
        </a:spcAft>
        <a:defRPr sz="4400">
          <a:solidFill>
            <a:schemeClr val="tx1"/>
          </a:solidFill>
          <a:latin typeface="Calibri" panose="020F0702030404030204" pitchFamily="34" charset="0"/>
          <a:ea typeface="SimSun" panose="02010600030101010101" pitchFamily="2" charset="-122"/>
        </a:defRPr>
      </a:lvl6pPr>
      <a:lvl7pPr marL="914400" algn="ctr" rtl="0" fontAlgn="base">
        <a:spcBef>
          <a:spcPct val="0"/>
        </a:spcBef>
        <a:spcAft>
          <a:spcPct val="0"/>
        </a:spcAft>
        <a:defRPr sz="4400">
          <a:solidFill>
            <a:schemeClr val="tx1"/>
          </a:solidFill>
          <a:latin typeface="Calibri" panose="020F0702030404030204" pitchFamily="34" charset="0"/>
          <a:ea typeface="SimSun" panose="02010600030101010101" pitchFamily="2" charset="-122"/>
        </a:defRPr>
      </a:lvl7pPr>
      <a:lvl8pPr marL="1371600" algn="ctr" rtl="0" fontAlgn="base">
        <a:spcBef>
          <a:spcPct val="0"/>
        </a:spcBef>
        <a:spcAft>
          <a:spcPct val="0"/>
        </a:spcAft>
        <a:defRPr sz="4400">
          <a:solidFill>
            <a:schemeClr val="tx1"/>
          </a:solidFill>
          <a:latin typeface="Calibri" panose="020F0702030404030204" pitchFamily="34" charset="0"/>
          <a:ea typeface="SimSun" panose="02010600030101010101" pitchFamily="2" charset="-122"/>
        </a:defRPr>
      </a:lvl8pPr>
      <a:lvl9pPr marL="1828800" algn="ctr" rtl="0" fontAlgn="base">
        <a:spcBef>
          <a:spcPct val="0"/>
        </a:spcBef>
        <a:spcAft>
          <a:spcPct val="0"/>
        </a:spcAft>
        <a:defRPr sz="4400">
          <a:solidFill>
            <a:schemeClr val="tx1"/>
          </a:solidFill>
          <a:latin typeface="Calibri" panose="020F0702030404030204" pitchFamily="34" charset="0"/>
          <a:ea typeface="SimSun" panose="02010600030101010101"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descr="3"/>
          <p:cNvPicPr>
            <a:picLocks noChangeAspect="1" noChangeArrowheads="1"/>
          </p:cNvPicPr>
          <p:nvPr/>
        </p:nvPicPr>
        <p:blipFill>
          <a:blip r:embed="rId4" cstate="print"/>
          <a:srcRect/>
          <a:stretch>
            <a:fillRect/>
          </a:stretch>
        </p:blipFill>
        <p:spPr bwMode="auto">
          <a:xfrm>
            <a:off x="-141288" y="1588"/>
            <a:ext cx="9285288" cy="6856412"/>
          </a:xfrm>
          <a:prstGeom prst="rect">
            <a:avLst/>
          </a:prstGeom>
          <a:noFill/>
          <a:ln w="9525">
            <a:noFill/>
            <a:miter lim="800000"/>
            <a:headEnd/>
            <a:tailEnd/>
          </a:ln>
        </p:spPr>
      </p:pic>
      <p:sp>
        <p:nvSpPr>
          <p:cNvPr id="2052" name="Rectangle 4"/>
          <p:cNvSpPr>
            <a:spLocks noChangeArrowheads="1"/>
          </p:cNvSpPr>
          <p:nvPr/>
        </p:nvSpPr>
        <p:spPr bwMode="auto">
          <a:xfrm>
            <a:off x="-107950" y="4293096"/>
            <a:ext cx="9251950" cy="784225"/>
          </a:xfrm>
          <a:prstGeom prst="rect">
            <a:avLst/>
          </a:prstGeom>
          <a:noFill/>
          <a:ln w="9525">
            <a:noFill/>
            <a:miter lim="800000"/>
          </a:ln>
        </p:spPr>
        <p:txBody>
          <a:bodyPr lIns="92075" tIns="46038" rIns="92075" bIns="46038"/>
          <a:lstStyle/>
          <a:p>
            <a:pPr algn="ctr">
              <a:spcBef>
                <a:spcPts val="600"/>
              </a:spcBef>
            </a:pPr>
            <a:r>
              <a:rPr lang="en-US" altLang="zh-CN" sz="2400" b="1" dirty="0">
                <a:solidFill>
                  <a:srgbClr val="002060"/>
                </a:solidFill>
                <a:latin typeface="Tahoma" panose="020B0604030504040204"/>
                <a:ea typeface="STZhongsong" panose="02010600040101010101" pitchFamily="2" charset="-122"/>
                <a:cs typeface="Tahoma" panose="020B0604030504040204"/>
              </a:rPr>
              <a:t>School of Computer Science</a:t>
            </a:r>
            <a:endParaRPr lang="zh-CN" altLang="en-US" sz="3600" b="1" dirty="0">
              <a:solidFill>
                <a:srgbClr val="009900"/>
              </a:solidFill>
              <a:latin typeface="Tahoma" panose="020B0604030504040204"/>
              <a:ea typeface="STZhongsong" panose="02010600040101010101" pitchFamily="2" charset="-122"/>
              <a:cs typeface="Tahoma" panose="020B0604030504040204"/>
            </a:endParaRPr>
          </a:p>
        </p:txBody>
      </p:sp>
      <p:sp>
        <p:nvSpPr>
          <p:cNvPr id="2053" name="Text Box 5"/>
          <p:cNvSpPr txBox="1">
            <a:spLocks noChangeArrowheads="1"/>
          </p:cNvSpPr>
          <p:nvPr/>
        </p:nvSpPr>
        <p:spPr bwMode="auto">
          <a:xfrm>
            <a:off x="-128588" y="1214239"/>
            <a:ext cx="9272588" cy="1638697"/>
          </a:xfrm>
          <a:prstGeom prst="rect">
            <a:avLst/>
          </a:prstGeom>
          <a:noFill/>
          <a:ln w="12700">
            <a:noFill/>
            <a:miter lim="800000"/>
            <a:headEnd type="none" w="sm" len="sm"/>
            <a:tailEnd type="none" w="sm" len="sm"/>
          </a:ln>
        </p:spPr>
        <p:txBody>
          <a:bodyPr lIns="92075" tIns="46038" rIns="92075" bIns="46038">
            <a:spAutoFit/>
          </a:bodyPr>
          <a:lstStyle/>
          <a:p>
            <a:pPr algn="ctr">
              <a:lnSpc>
                <a:spcPts val="4000"/>
              </a:lnSpc>
              <a:defRPr/>
            </a:pPr>
            <a:r>
              <a:rPr lang="en-US" altLang="zh-CN" sz="4000" b="1" dirty="0">
                <a:solidFill>
                  <a:srgbClr val="FF1901"/>
                </a:solidFill>
                <a:latin typeface="Tahoma" panose="020B0604030504040204"/>
                <a:ea typeface="STXinwei" panose="02010800040101010101" pitchFamily="2" charset="-122"/>
                <a:cs typeface="Tahoma" panose="020B0604030504040204"/>
              </a:rPr>
              <a:t>Theory of Computation</a:t>
            </a:r>
          </a:p>
          <a:p>
            <a:pPr algn="ctr">
              <a:lnSpc>
                <a:spcPts val="4000"/>
              </a:lnSpc>
              <a:defRPr/>
            </a:pPr>
            <a:endParaRPr lang="en-US" altLang="zh-CN" sz="4000" b="1" dirty="0">
              <a:solidFill>
                <a:srgbClr val="FF1901"/>
              </a:solidFill>
              <a:latin typeface="Tahoma" panose="020B0604030504040204"/>
              <a:ea typeface="STXinwei" panose="02010800040101010101" pitchFamily="2" charset="-122"/>
              <a:cs typeface="Tahoma" panose="020B0604030504040204"/>
            </a:endParaRPr>
          </a:p>
          <a:p>
            <a:pPr algn="ctr">
              <a:lnSpc>
                <a:spcPts val="4000"/>
              </a:lnSpc>
              <a:defRPr/>
            </a:pPr>
            <a:r>
              <a:rPr lang="en-US" altLang="zh-CN" sz="3600" b="1" dirty="0">
                <a:solidFill>
                  <a:srgbClr val="FF1901"/>
                </a:solidFill>
                <a:latin typeface="Tahoma" panose="020B0604030504040204"/>
                <a:ea typeface="STXinwei" panose="02010800040101010101" pitchFamily="2" charset="-122"/>
                <a:cs typeface="Tahoma" panose="020B0604030504040204"/>
              </a:rPr>
              <a:t>Finite Automata</a:t>
            </a:r>
          </a:p>
        </p:txBody>
      </p:sp>
      <p:sp>
        <p:nvSpPr>
          <p:cNvPr id="2054" name="矩形 4"/>
          <p:cNvSpPr>
            <a:spLocks noChangeArrowheads="1"/>
          </p:cNvSpPr>
          <p:nvPr/>
        </p:nvSpPr>
        <p:spPr bwMode="auto">
          <a:xfrm>
            <a:off x="-107950" y="4869160"/>
            <a:ext cx="9251950" cy="398780"/>
          </a:xfrm>
          <a:prstGeom prst="rect">
            <a:avLst/>
          </a:prstGeom>
          <a:noFill/>
          <a:ln w="9525">
            <a:noFill/>
            <a:miter lim="800000"/>
          </a:ln>
        </p:spPr>
        <p:txBody>
          <a:bodyPr>
            <a:spAutoFit/>
          </a:bodyPr>
          <a:lstStyle/>
          <a:p>
            <a:pPr algn="ctr"/>
            <a:r>
              <a:rPr lang="en-US" altLang="zh-CN" sz="2000" b="1" dirty="0">
                <a:solidFill>
                  <a:srgbClr val="FF3300"/>
                </a:solidFill>
                <a:latin typeface="Tahoma" panose="020B0604030504040204"/>
                <a:ea typeface="STXinwei" panose="02010800040101010101" pitchFamily="2" charset="-122"/>
                <a:cs typeface="Tahoma" panose="020B0604030504040204"/>
              </a:rPr>
              <a:t>2020.02</a:t>
            </a:r>
          </a:p>
        </p:txBody>
      </p:sp>
      <p:sp>
        <p:nvSpPr>
          <p:cNvPr id="2055" name="矩形 5"/>
          <p:cNvSpPr>
            <a:spLocks noChangeArrowheads="1"/>
          </p:cNvSpPr>
          <p:nvPr/>
        </p:nvSpPr>
        <p:spPr bwMode="auto">
          <a:xfrm>
            <a:off x="3603" y="2564904"/>
            <a:ext cx="9251950" cy="2046714"/>
          </a:xfrm>
          <a:prstGeom prst="rect">
            <a:avLst/>
          </a:prstGeom>
          <a:noFill/>
          <a:ln w="9525">
            <a:noFill/>
            <a:miter lim="800000"/>
          </a:ln>
        </p:spPr>
        <p:txBody>
          <a:bodyPr>
            <a:spAutoFit/>
          </a:bodyPr>
          <a:lstStyle/>
          <a:p>
            <a:pPr algn="ctr">
              <a:spcBef>
                <a:spcPts val="600"/>
              </a:spcBef>
            </a:pPr>
            <a:endParaRPr lang="zh-CN" altLang="en-US" sz="2800" b="1" dirty="0">
              <a:solidFill>
                <a:schemeClr val="hlink"/>
              </a:solidFill>
              <a:latin typeface="STZhongsong" panose="02010600040101010101" pitchFamily="2" charset="-122"/>
              <a:ea typeface="STZhongsong" panose="02010600040101010101" pitchFamily="2" charset="-122"/>
            </a:endParaRPr>
          </a:p>
          <a:p>
            <a:pPr algn="ctr">
              <a:spcBef>
                <a:spcPts val="600"/>
              </a:spcBef>
            </a:pPr>
            <a:r>
              <a:rPr lang="en-US" altLang="zh-CN" sz="2800" b="1" dirty="0">
                <a:solidFill>
                  <a:schemeClr val="hlink"/>
                </a:solidFill>
                <a:latin typeface="Tahoma" panose="020B0604030504040204"/>
                <a:ea typeface="STZhongsong" panose="02010600040101010101" pitchFamily="2" charset="-122"/>
                <a:cs typeface="Tahoma" panose="020B0604030504040204"/>
              </a:rPr>
              <a:t>Yang, Ning </a:t>
            </a:r>
          </a:p>
          <a:p>
            <a:pPr algn="ctr">
              <a:spcBef>
                <a:spcPts val="600"/>
              </a:spcBef>
            </a:pPr>
            <a:r>
              <a:rPr lang="en-US" altLang="zh-CN" sz="2800" b="1" dirty="0">
                <a:solidFill>
                  <a:schemeClr val="hlink"/>
                </a:solidFill>
                <a:latin typeface="STZhongsong" panose="02010600040101010101" pitchFamily="2" charset="-122"/>
                <a:ea typeface="STZhongsong" panose="02010600040101010101" pitchFamily="2" charset="-122"/>
                <a:cs typeface="Times New Roman" panose="02020703060505090304" pitchFamily="18" charset="0"/>
              </a:rPr>
              <a:t>(</a:t>
            </a:r>
            <a:r>
              <a:rPr lang="zh-CN" altLang="en-US" sz="2800" b="1" dirty="0">
                <a:solidFill>
                  <a:schemeClr val="hlink"/>
                </a:solidFill>
                <a:latin typeface="STZhongsong" panose="02010600040101010101" pitchFamily="2" charset="-122"/>
                <a:ea typeface="STZhongsong" panose="02010600040101010101" pitchFamily="2" charset="-122"/>
                <a:cs typeface="Times New Roman" panose="02020703060505090304" pitchFamily="18" charset="0"/>
              </a:rPr>
              <a:t>杨</a:t>
            </a:r>
            <a:r>
              <a:rPr lang="en-US" altLang="zh-CN" sz="2800" b="1" dirty="0">
                <a:solidFill>
                  <a:schemeClr val="hlink"/>
                </a:solidFill>
                <a:latin typeface="STZhongsong" panose="02010600040101010101" pitchFamily="2" charset="-122"/>
                <a:ea typeface="STZhongsong" panose="02010600040101010101" pitchFamily="2" charset="-122"/>
                <a:cs typeface="Times New Roman" panose="02020703060505090304" pitchFamily="18" charset="0"/>
              </a:rPr>
              <a:t> </a:t>
            </a:r>
            <a:r>
              <a:rPr lang="zh-CN" altLang="en-US" sz="2800" b="1" dirty="0">
                <a:solidFill>
                  <a:schemeClr val="hlink"/>
                </a:solidFill>
                <a:latin typeface="STZhongsong" panose="02010600040101010101" pitchFamily="2" charset="-122"/>
                <a:ea typeface="STZhongsong" panose="02010600040101010101" pitchFamily="2" charset="-122"/>
                <a:cs typeface="Times New Roman" panose="02020703060505090304" pitchFamily="18" charset="0"/>
              </a:rPr>
              <a:t>宁</a:t>
            </a:r>
            <a:r>
              <a:rPr lang="en-US" altLang="zh-CN" sz="2800" b="1" dirty="0">
                <a:solidFill>
                  <a:schemeClr val="hlink"/>
                </a:solidFill>
                <a:latin typeface="STZhongsong" panose="02010600040101010101" pitchFamily="2" charset="-122"/>
                <a:ea typeface="STZhongsong" panose="02010600040101010101" pitchFamily="2" charset="-122"/>
                <a:cs typeface="Times New Roman" panose="02020703060505090304" pitchFamily="18" charset="0"/>
              </a:rPr>
              <a:t>)</a:t>
            </a:r>
          </a:p>
          <a:p>
            <a:pPr algn="ctr">
              <a:spcBef>
                <a:spcPts val="600"/>
              </a:spcBef>
            </a:pPr>
            <a:r>
              <a:rPr lang="zh-CN" altLang="en-US" sz="2800" b="1" dirty="0">
                <a:solidFill>
                  <a:srgbClr val="009900"/>
                </a:solidFill>
                <a:latin typeface="STZhongsong" panose="02010600040101010101" pitchFamily="2" charset="-122"/>
                <a:ea typeface="STZhongsong" panose="02010600040101010101" pitchFamily="2" charset="-122"/>
              </a:rPr>
              <a:t>  </a:t>
            </a:r>
            <a:endParaRPr lang="zh-CN" altLang="en-US" sz="2600" b="1" dirty="0">
              <a:latin typeface="STZhongsong" panose="02010600040101010101" pitchFamily="2" charset="-122"/>
              <a:ea typeface="STZhongsong" panose="02010600040101010101" pitchFamily="2" charset="-122"/>
            </a:endParaRPr>
          </a:p>
        </p:txBody>
      </p:sp>
      <p:graphicFrame>
        <p:nvGraphicFramePr>
          <p:cNvPr id="2" name="对象 1"/>
          <p:cNvGraphicFramePr>
            <a:graphicFrameLocks noChangeAspect="1"/>
          </p:cNvGraphicFramePr>
          <p:nvPr/>
        </p:nvGraphicFramePr>
        <p:xfrm>
          <a:off x="4032250" y="3178348"/>
          <a:ext cx="1079500" cy="1079500"/>
        </p:xfrm>
        <a:graphic>
          <a:graphicData uri="http://schemas.openxmlformats.org/presentationml/2006/ole">
            <mc:AlternateContent xmlns:mc="http://schemas.openxmlformats.org/markup-compatibility/2006">
              <mc:Choice xmlns:v="urn:schemas-microsoft-com:vml" Requires="v">
                <p:oleObj spid="_x0000_s75581" name="PDF" r:id="rId5" imgW="28575000" imgH="28575000" progId="FoxitReader.Document">
                  <p:embed/>
                </p:oleObj>
              </mc:Choice>
              <mc:Fallback>
                <p:oleObj name="PDF" r:id="rId5" imgW="28575000" imgH="28575000" progId="FoxitReader.Document">
                  <p:embed/>
                  <p:pic>
                    <p:nvPicPr>
                      <p:cNvPr id="0" name="Picture 75566"/>
                      <p:cNvPicPr/>
                      <p:nvPr/>
                    </p:nvPicPr>
                    <p:blipFill>
                      <a:blip r:embed="rId6"/>
                      <a:stretch>
                        <a:fillRect/>
                      </a:stretch>
                    </p:blipFill>
                    <p:spPr>
                      <a:xfrm>
                        <a:off x="4032250" y="3178348"/>
                        <a:ext cx="1079500" cy="1079500"/>
                      </a:xfrm>
                      <a:prstGeom prst="rect">
                        <a:avLst/>
                      </a:prstGeom>
                    </p:spPr>
                  </p:pic>
                </p:oleObj>
              </mc:Fallback>
            </mc:AlternateContent>
          </a:graphicData>
        </a:graphic>
      </p:graphicFrame>
      <p:sp>
        <p:nvSpPr>
          <p:cNvPr id="3" name="幻灯片编号占位符 2"/>
          <p:cNvSpPr>
            <a:spLocks noGrp="1"/>
          </p:cNvSpPr>
          <p:nvPr>
            <p:ph type="sldNum" sz="quarter" idx="12"/>
          </p:nvPr>
        </p:nvSpPr>
        <p:spPr/>
        <p:txBody>
          <a:bodyPr/>
          <a:lstStyle/>
          <a:p>
            <a:pPr>
              <a:defRPr/>
            </a:pPr>
            <a:fld id="{8A03178C-32A1-462D-A9DC-9A1F2DD10848}" type="slidenum">
              <a:rPr lang="zh-CN" altLang="en-US" smtClean="0"/>
              <a:t>1</a:t>
            </a:fld>
            <a:r>
              <a:rPr lang="en-US" altLang="zh-CN"/>
              <a:t>/100</a:t>
            </a:r>
            <a:endParaRPr lang="en-US" altLang="zh-CN"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grpSp>
        <p:nvGrpSpPr>
          <p:cNvPr id="17411" name="Group 3"/>
          <p:cNvGrpSpPr/>
          <p:nvPr/>
        </p:nvGrpSpPr>
        <p:grpSpPr bwMode="auto">
          <a:xfrm>
            <a:off x="301625" y="2133600"/>
            <a:ext cx="8842375" cy="4724400"/>
            <a:chOff x="0" y="150"/>
            <a:chExt cx="5570" cy="3744"/>
          </a:xfrm>
        </p:grpSpPr>
        <p:sp>
          <p:nvSpPr>
            <p:cNvPr id="17412"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17413" name="Group 5"/>
            <p:cNvGrpSpPr/>
            <p:nvPr/>
          </p:nvGrpSpPr>
          <p:grpSpPr bwMode="auto">
            <a:xfrm>
              <a:off x="0" y="1398"/>
              <a:ext cx="420" cy="528"/>
              <a:chOff x="0" y="1392"/>
              <a:chExt cx="420" cy="528"/>
            </a:xfrm>
          </p:grpSpPr>
          <p:sp>
            <p:nvSpPr>
              <p:cNvPr id="17414"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17415"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17416" name="Group 8"/>
            <p:cNvGrpSpPr/>
            <p:nvPr/>
          </p:nvGrpSpPr>
          <p:grpSpPr bwMode="auto">
            <a:xfrm>
              <a:off x="528" y="1398"/>
              <a:ext cx="864" cy="1248"/>
              <a:chOff x="528" y="1392"/>
              <a:chExt cx="864" cy="1248"/>
            </a:xfrm>
          </p:grpSpPr>
          <p:sp>
            <p:nvSpPr>
              <p:cNvPr id="17417"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17418"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17419"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17420"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17421"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17422"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17423" name="Group 15"/>
            <p:cNvGrpSpPr/>
            <p:nvPr/>
          </p:nvGrpSpPr>
          <p:grpSpPr bwMode="auto">
            <a:xfrm>
              <a:off x="1344" y="966"/>
              <a:ext cx="1008" cy="2016"/>
              <a:chOff x="1344" y="960"/>
              <a:chExt cx="1008" cy="2016"/>
            </a:xfrm>
          </p:grpSpPr>
          <p:sp>
            <p:nvSpPr>
              <p:cNvPr id="17424"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17425"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17426"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17427"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7428"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17429"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17430"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17431"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17432"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17433"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17434"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17435" name="Group 27"/>
            <p:cNvGrpSpPr/>
            <p:nvPr/>
          </p:nvGrpSpPr>
          <p:grpSpPr bwMode="auto">
            <a:xfrm>
              <a:off x="2208" y="582"/>
              <a:ext cx="1008" cy="2784"/>
              <a:chOff x="2208" y="576"/>
              <a:chExt cx="1008" cy="2784"/>
            </a:xfrm>
          </p:grpSpPr>
          <p:sp>
            <p:nvSpPr>
              <p:cNvPr id="17436"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17437"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17438"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17439"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17440"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17441"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17442"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17443"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17444"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17445"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17446"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17447"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17448"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17449"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17450"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17451"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17452" name="Group 44"/>
            <p:cNvGrpSpPr/>
            <p:nvPr/>
          </p:nvGrpSpPr>
          <p:grpSpPr bwMode="auto">
            <a:xfrm>
              <a:off x="3120" y="150"/>
              <a:ext cx="1056" cy="3744"/>
              <a:chOff x="3120" y="144"/>
              <a:chExt cx="1056" cy="3744"/>
            </a:xfrm>
          </p:grpSpPr>
          <p:grpSp>
            <p:nvGrpSpPr>
              <p:cNvPr id="17453" name="Group 45"/>
              <p:cNvGrpSpPr/>
              <p:nvPr/>
            </p:nvGrpSpPr>
            <p:grpSpPr bwMode="auto">
              <a:xfrm>
                <a:off x="3504" y="144"/>
                <a:ext cx="672" cy="480"/>
                <a:chOff x="4128" y="864"/>
                <a:chExt cx="672" cy="480"/>
              </a:xfrm>
            </p:grpSpPr>
            <p:sp>
              <p:nvSpPr>
                <p:cNvPr id="17454"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17455"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17456" name="Group 48"/>
              <p:cNvGrpSpPr/>
              <p:nvPr/>
            </p:nvGrpSpPr>
            <p:grpSpPr bwMode="auto">
              <a:xfrm>
                <a:off x="3504" y="3408"/>
                <a:ext cx="672" cy="480"/>
                <a:chOff x="4032" y="2400"/>
                <a:chExt cx="672" cy="480"/>
              </a:xfrm>
            </p:grpSpPr>
            <p:sp>
              <p:nvSpPr>
                <p:cNvPr id="17457"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17458"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17459"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7460"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17461"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17462"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17463" name="Group 55"/>
            <p:cNvGrpSpPr/>
            <p:nvPr/>
          </p:nvGrpSpPr>
          <p:grpSpPr bwMode="auto">
            <a:xfrm>
              <a:off x="3072" y="822"/>
              <a:ext cx="912" cy="2355"/>
              <a:chOff x="3072" y="816"/>
              <a:chExt cx="912" cy="2355"/>
            </a:xfrm>
          </p:grpSpPr>
          <p:sp>
            <p:nvSpPr>
              <p:cNvPr id="17464"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17465"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17466"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17467"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17468"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17469"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17470"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17471"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17472"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17473"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17474"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17475"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17476"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17477"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17478"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17479" name="Group 71"/>
            <p:cNvGrpSpPr/>
            <p:nvPr/>
          </p:nvGrpSpPr>
          <p:grpSpPr bwMode="auto">
            <a:xfrm>
              <a:off x="3600" y="630"/>
              <a:ext cx="1152" cy="2784"/>
              <a:chOff x="3600" y="624"/>
              <a:chExt cx="1152" cy="2784"/>
            </a:xfrm>
          </p:grpSpPr>
          <p:sp>
            <p:nvSpPr>
              <p:cNvPr id="17480"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17481"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17482"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17483"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17484"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17485"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7486"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17487"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17488"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17489"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17490"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17491"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17492"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17493"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17494" name="Group 86"/>
            <p:cNvGrpSpPr/>
            <p:nvPr/>
          </p:nvGrpSpPr>
          <p:grpSpPr bwMode="auto">
            <a:xfrm>
              <a:off x="4032" y="582"/>
              <a:ext cx="1440" cy="2880"/>
              <a:chOff x="4032" y="576"/>
              <a:chExt cx="1440" cy="2880"/>
            </a:xfrm>
          </p:grpSpPr>
          <p:sp>
            <p:nvSpPr>
              <p:cNvPr id="17495"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17496"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17497"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17498"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7499"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17500"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17501"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17502"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17503"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17504" name="Group 96"/>
            <p:cNvGrpSpPr/>
            <p:nvPr/>
          </p:nvGrpSpPr>
          <p:grpSpPr bwMode="auto">
            <a:xfrm>
              <a:off x="4752" y="774"/>
              <a:ext cx="480" cy="2496"/>
              <a:chOff x="4752" y="768"/>
              <a:chExt cx="480" cy="2496"/>
            </a:xfrm>
          </p:grpSpPr>
          <p:sp>
            <p:nvSpPr>
              <p:cNvPr id="17505"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17506"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17507"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17508"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17509"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17510"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17511" name="Group 103"/>
            <p:cNvGrpSpPr/>
            <p:nvPr/>
          </p:nvGrpSpPr>
          <p:grpSpPr bwMode="auto">
            <a:xfrm>
              <a:off x="4176" y="384"/>
              <a:ext cx="1394" cy="3270"/>
              <a:chOff x="4176" y="378"/>
              <a:chExt cx="1394" cy="3270"/>
            </a:xfrm>
          </p:grpSpPr>
          <p:sp>
            <p:nvSpPr>
              <p:cNvPr id="17512"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17513"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17514"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17515"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17516"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17517"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17518"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17519"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17520"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sp>
        <p:nvSpPr>
          <p:cNvPr id="17521" name="Line 113"/>
          <p:cNvSpPr>
            <a:spLocks noChangeShapeType="1"/>
          </p:cNvSpPr>
          <p:nvPr/>
        </p:nvSpPr>
        <p:spPr bwMode="auto">
          <a:xfrm flipV="1">
            <a:off x="467544"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17522" name="Text Box 114"/>
          <p:cNvSpPr txBox="1">
            <a:spLocks noChangeArrowheads="1"/>
          </p:cNvSpPr>
          <p:nvPr/>
        </p:nvSpPr>
        <p:spPr bwMode="auto">
          <a:xfrm>
            <a:off x="441325" y="4527550"/>
            <a:ext cx="433388" cy="641350"/>
          </a:xfrm>
          <a:prstGeom prst="rect">
            <a:avLst/>
          </a:prstGeom>
          <a:noFill/>
          <a:ln>
            <a:noFill/>
          </a:ln>
          <a:effectLst/>
        </p:spPr>
        <p:txBody>
          <a:bodyPr wrap="none">
            <a:spAutoFit/>
          </a:bodyPr>
          <a:lstStyle/>
          <a:p>
            <a:r>
              <a:rPr lang="en-US" altLang="zh-CN" sz="3600">
                <a:solidFill>
                  <a:srgbClr val="003366"/>
                </a:solidFill>
              </a:rPr>
              <a:t>*</a:t>
            </a:r>
          </a:p>
        </p:txBody>
      </p:sp>
      <p:pic>
        <p:nvPicPr>
          <p:cNvPr id="116"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7"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10</a:t>
            </a:fld>
            <a:r>
              <a:rPr lang="en-US" altLang="zh-CN"/>
              <a:t>/85</a:t>
            </a:r>
            <a:endParaRPr lang="en-US" altLang="zh-CN" dirty="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239255" y="444664"/>
            <a:ext cx="606904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a:ea typeface="STXinwei" panose="02010800040101010101" pitchFamily="2" charset="-122"/>
                <a:cs typeface="Times New Roman" panose="02020703060505090304"/>
              </a:rPr>
              <a:t>Equivalence of NFA, </a:t>
            </a:r>
            <a:r>
              <a:rPr lang="en-US" altLang="zh-CN" sz="3200" b="1" kern="0" dirty="0">
                <a:solidFill>
                  <a:srgbClr val="FF0000"/>
                </a:solidFill>
                <a:latin typeface="Times New Roman" panose="02020703060505090304"/>
                <a:ea typeface="SimSun" panose="02010600030101010101" pitchFamily="2" charset="-122"/>
                <a:cs typeface="Times New Roman" panose="02020703060505090304"/>
              </a:rPr>
              <a:t>ε-NFA – (2) </a:t>
            </a:r>
            <a:endParaRPr lang="zh-CN" altLang="en-US" sz="3200" b="1" dirty="0">
              <a:solidFill>
                <a:srgbClr val="FF0000"/>
              </a:solidFill>
              <a:latin typeface="Times New Roman" panose="02020703060505090304"/>
              <a:ea typeface="STXinwei" panose="02010800040101010101" pitchFamily="2" charset="-122"/>
              <a:cs typeface="Times New Roman" panose="02020703060505090304"/>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Start with an </a:t>
            </a:r>
            <a:r>
              <a:rPr lang="en-US" altLang="zh-CN" sz="3200" kern="0" dirty="0">
                <a:solidFill>
                  <a:srgbClr val="0000FF"/>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-NFA </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with states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inputs </a:t>
            </a:r>
            <a:r>
              <a:rPr lang="en-US" altLang="zh-CN" sz="3200" kern="0" dirty="0" err="1">
                <a:solidFill>
                  <a:srgbClr val="0000FF"/>
                </a:solidFill>
                <a:latin typeface="Lucida Sans Unicode" panose="020B0602030504020204" pitchFamily="34" charset="0"/>
                <a:ea typeface="SimSun" panose="02010600030101010101" pitchFamily="2" charset="-122"/>
                <a:cs typeface="SimSun" panose="02010600030101010101" pitchFamily="2" charset="-122"/>
              </a:rPr>
              <a:t>Σ</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start state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cs typeface="SimSun" panose="02010600030101010101" pitchFamily="2" charset="-122"/>
              </a:rPr>
              <a:t>0</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final states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F</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and transition function </a:t>
            </a:r>
            <a:r>
              <a:rPr lang="en-US" altLang="zh-CN" sz="3200" kern="0" dirty="0">
                <a:solidFill>
                  <a:srgbClr val="0000FF"/>
                </a:solidFill>
                <a:latin typeface="Lucida Sans Unicode" panose="020B0602030504020204" pitchFamily="34" charset="0"/>
                <a:ea typeface="SimSun" panose="02010600030101010101" pitchFamily="2" charset="-122"/>
                <a:cs typeface="SimSun" panose="02010600030101010101" pitchFamily="2" charset="-122"/>
              </a:rPr>
              <a:t>δ</a:t>
            </a:r>
            <a:r>
              <a:rPr lang="en-US" altLang="zh-CN" sz="3200" kern="0" baseline="-25000" dirty="0">
                <a:solidFill>
                  <a:srgbClr val="0000FF"/>
                </a:solidFill>
                <a:latin typeface="Tahoma" panose="020B0604030504040204"/>
                <a:ea typeface="SimSun" panose="02010600030101010101" pitchFamily="2" charset="-122"/>
                <a:cs typeface="SimSun" panose="02010600030101010101" pitchFamily="2" charset="-122"/>
              </a:rPr>
              <a:t>E</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Construct an </a:t>
            </a:r>
            <a:r>
              <a:rPr lang="zh-CN" altLang="en-US" sz="3200" kern="0" dirty="0">
                <a:solidFill>
                  <a:srgbClr val="00000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ordinary</a:t>
            </a:r>
            <a:r>
              <a:rPr lang="zh-CN" altLang="en-US" sz="3200" kern="0" dirty="0">
                <a:solidFill>
                  <a:srgbClr val="00000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NFA with states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inputs </a:t>
            </a:r>
            <a:r>
              <a:rPr lang="en-US" altLang="zh-CN" sz="3200" kern="0" dirty="0" err="1">
                <a:solidFill>
                  <a:srgbClr val="0000FF"/>
                </a:solidFill>
                <a:latin typeface="Lucida Sans Unicode" panose="020B0602030504020204" pitchFamily="34" charset="0"/>
                <a:ea typeface="SimSun" panose="02010600030101010101" pitchFamily="2" charset="-122"/>
                <a:cs typeface="SimSun" panose="02010600030101010101" pitchFamily="2" charset="-122"/>
              </a:rPr>
              <a:t>Σ</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start state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cs typeface="SimSun" panose="02010600030101010101" pitchFamily="2" charset="-122"/>
              </a:rPr>
              <a:t>0</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final states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F</a:t>
            </a:r>
            <a:r>
              <a:rPr lang="en-US" altLang="zh-CN" sz="3200" kern="0" dirty="0">
                <a:solidFill>
                  <a:srgbClr val="0000FF"/>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and transition function </a:t>
            </a:r>
            <a:r>
              <a:rPr lang="en-US" altLang="zh-CN" sz="3200" kern="0" dirty="0" err="1">
                <a:solidFill>
                  <a:srgbClr val="0000FF"/>
                </a:solidFill>
                <a:latin typeface="Lucida Sans Unicode" panose="020B0602030504020204" pitchFamily="34" charset="0"/>
                <a:ea typeface="SimSun" panose="02010600030101010101" pitchFamily="2" charset="-122"/>
                <a:cs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cs typeface="SimSun" panose="02010600030101010101" pitchFamily="2" charset="-122"/>
              </a:rPr>
              <a:t>N</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a:t>
            </a:r>
            <a:endParaRPr lang="en-US" altLang="zh-CN" sz="2400" kern="0" dirty="0">
              <a:solidFill>
                <a:srgbClr val="000000"/>
              </a:solidFill>
              <a:latin typeface="Tahoma" panose="020B0604030504040204"/>
              <a:ea typeface="SimSun" panose="0201060003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100</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353869" y="444664"/>
            <a:ext cx="583982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a:ea typeface="STXinwei" panose="02010800040101010101" pitchFamily="2" charset="-122"/>
                <a:cs typeface="Times New Roman" panose="02020703060505090304"/>
              </a:rPr>
              <a:t>Equivalence of NFA, </a:t>
            </a:r>
            <a:r>
              <a:rPr lang="en-US" altLang="zh-CN" sz="3200" b="1" kern="0" dirty="0">
                <a:solidFill>
                  <a:srgbClr val="FF0000"/>
                </a:solidFill>
                <a:latin typeface="Times New Roman" panose="02020703060505090304"/>
                <a:ea typeface="SimSun" panose="02010600030101010101" pitchFamily="2" charset="-122"/>
                <a:cs typeface="Times New Roman" panose="02020703060505090304"/>
              </a:rPr>
              <a:t>ε-NFA – (3) </a:t>
            </a:r>
            <a:endParaRPr lang="zh-CN" altLang="en-US" sz="3200" b="1" dirty="0">
              <a:solidFill>
                <a:srgbClr val="FF0000"/>
              </a:solidFill>
              <a:latin typeface="Times New Roman" panose="02020703060505090304"/>
              <a:ea typeface="STXinwei" panose="02010800040101010101" pitchFamily="2" charset="-122"/>
              <a:cs typeface="Times New Roman" panose="02020703060505090304"/>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Compute </a:t>
            </a:r>
            <a:r>
              <a:rPr lang="en-US" altLang="zh-CN" sz="3200" kern="0" dirty="0" err="1">
                <a:solidFill>
                  <a:srgbClr val="0000FF"/>
                </a:solidFill>
                <a:latin typeface="Lucida Sans Unicode" panose="020B0602030504020204" pitchFamily="34" charset="0"/>
                <a:ea typeface="SimSun" panose="02010600030101010101" pitchFamily="2" charset="-122"/>
                <a:cs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cs typeface="SimSun" panose="02010600030101010101" pitchFamily="2" charset="-122"/>
              </a:rPr>
              <a:t>N</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 a) </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as follows:</a:t>
            </a:r>
          </a:p>
          <a:p>
            <a:pPr marL="990600" lvl="1" indent="-533400" eaLnBrk="0" hangingPunct="0">
              <a:spcBef>
                <a:spcPct val="20000"/>
              </a:spcBef>
              <a:buClr>
                <a:srgbClr val="CC00CC"/>
              </a:buClr>
              <a:buFont typeface="Monotype Sorts" charset="0"/>
              <a:buAutoNum type="arabicPeriod"/>
              <a:defRPr/>
            </a:pPr>
            <a:r>
              <a:rPr lang="en-US" altLang="zh-CN" sz="2800" kern="0" dirty="0">
                <a:solidFill>
                  <a:srgbClr val="000000"/>
                </a:solidFill>
                <a:latin typeface="Tahoma" panose="020B0604030504040204"/>
                <a:ea typeface="SimSun" panose="02010600030101010101" pitchFamily="2" charset="-122"/>
              </a:rPr>
              <a:t>Let </a:t>
            </a:r>
            <a:r>
              <a:rPr lang="en-US" altLang="zh-CN" sz="2800" kern="0" dirty="0">
                <a:solidFill>
                  <a:srgbClr val="0000FF"/>
                </a:solidFill>
                <a:latin typeface="Tahoma" panose="020B0604030504040204"/>
                <a:ea typeface="SimSun" panose="02010600030101010101" pitchFamily="2" charset="-122"/>
              </a:rPr>
              <a:t>S = CL(q)</a:t>
            </a:r>
            <a:r>
              <a:rPr lang="en-US" altLang="zh-CN" sz="2800" kern="0" dirty="0">
                <a:solidFill>
                  <a:srgbClr val="000000"/>
                </a:solidFill>
                <a:latin typeface="Tahoma" panose="020B0604030504040204"/>
                <a:ea typeface="SimSun" panose="02010600030101010101" pitchFamily="2" charset="-122"/>
              </a:rPr>
              <a:t>.</a:t>
            </a:r>
          </a:p>
          <a:p>
            <a:pPr marL="990600" lvl="1" indent="-533400" eaLnBrk="0" hangingPunct="0">
              <a:spcBef>
                <a:spcPct val="20000"/>
              </a:spcBef>
              <a:buClr>
                <a:srgbClr val="CC00CC"/>
              </a:buClr>
              <a:buFont typeface="Monotype Sorts" charset="0"/>
              <a:buAutoNum type="arabicPeriod"/>
              <a:defRPr/>
            </a:pP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FF"/>
                </a:solidFill>
                <a:latin typeface="Tahoma" panose="020B0604030504040204"/>
                <a:ea typeface="SimSun" panose="02010600030101010101" pitchFamily="2" charset="-122"/>
              </a:rPr>
              <a:t>(q, a) </a:t>
            </a:r>
            <a:r>
              <a:rPr lang="en-US" altLang="zh-CN" sz="2800" kern="0" dirty="0">
                <a:solidFill>
                  <a:srgbClr val="000000"/>
                </a:solidFill>
                <a:latin typeface="Tahoma" panose="020B0604030504040204"/>
                <a:ea typeface="SimSun" panose="02010600030101010101" pitchFamily="2" charset="-122"/>
              </a:rPr>
              <a:t>is the </a:t>
            </a:r>
            <a:r>
              <a:rPr lang="en-US" altLang="zh-CN" sz="2800" kern="0" dirty="0">
                <a:solidFill>
                  <a:srgbClr val="0000FF"/>
                </a:solidFill>
                <a:latin typeface="Tahoma" panose="020B0604030504040204"/>
                <a:ea typeface="SimSun" panose="02010600030101010101" pitchFamily="2" charset="-122"/>
              </a:rPr>
              <a:t>union</a:t>
            </a:r>
            <a:r>
              <a:rPr lang="en-US" altLang="zh-CN" sz="2800" kern="0" dirty="0">
                <a:solidFill>
                  <a:srgbClr val="000000"/>
                </a:solidFill>
                <a:latin typeface="Tahoma" panose="020B0604030504040204"/>
                <a:ea typeface="SimSun" panose="02010600030101010101" pitchFamily="2" charset="-122"/>
              </a:rPr>
              <a:t> over all </a:t>
            </a:r>
            <a:r>
              <a:rPr lang="en-US" altLang="zh-CN" sz="2800" kern="0" dirty="0">
                <a:solidFill>
                  <a:srgbClr val="0000FF"/>
                </a:solidFill>
                <a:latin typeface="Tahoma" panose="020B0604030504040204"/>
                <a:ea typeface="SimSun" panose="02010600030101010101" pitchFamily="2" charset="-122"/>
              </a:rPr>
              <a:t>p</a:t>
            </a:r>
            <a:r>
              <a:rPr lang="en-US" altLang="zh-CN" sz="2800" kern="0" dirty="0">
                <a:solidFill>
                  <a:srgbClr val="000000"/>
                </a:solidFill>
                <a:latin typeface="Tahoma" panose="020B0604030504040204"/>
                <a:ea typeface="SimSun" panose="02010600030101010101" pitchFamily="2" charset="-122"/>
              </a:rPr>
              <a:t> in </a:t>
            </a:r>
            <a:r>
              <a:rPr lang="en-US" altLang="zh-CN" sz="2800" kern="0" dirty="0">
                <a:solidFill>
                  <a:srgbClr val="0000FF"/>
                </a:solidFill>
                <a:latin typeface="Tahoma" panose="020B0604030504040204"/>
                <a:ea typeface="SimSun" panose="02010600030101010101" pitchFamily="2" charset="-122"/>
              </a:rPr>
              <a:t>S</a:t>
            </a:r>
            <a:r>
              <a:rPr lang="en-US" altLang="zh-CN" sz="2800" kern="0" dirty="0">
                <a:solidFill>
                  <a:srgbClr val="000000"/>
                </a:solidFill>
                <a:latin typeface="Tahoma" panose="020B0604030504040204"/>
                <a:ea typeface="SimSun" panose="02010600030101010101" pitchFamily="2" charset="-122"/>
              </a:rPr>
              <a:t> of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Tahoma" panose="020B0604030504040204"/>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rPr>
              <a:t>(p, a)</a:t>
            </a:r>
            <a:r>
              <a:rPr lang="en-US" altLang="zh-CN" sz="2800" kern="0" dirty="0">
                <a:solidFill>
                  <a:srgbClr val="000000"/>
                </a:solidFill>
                <a:latin typeface="Tahoma" panose="020B0604030504040204"/>
                <a:ea typeface="SimSun" panose="02010600030101010101" pitchFamily="2" charset="-122"/>
              </a:rPr>
              <a:t>.</a:t>
            </a:r>
            <a:endParaRPr lang="en-US" altLang="zh-CN" sz="3200" kern="0" dirty="0">
              <a:solidFill>
                <a:srgbClr val="000000"/>
              </a:solidFill>
              <a:latin typeface="Tahoma" panose="020B0604030504040204"/>
              <a:ea typeface="SimSun" panose="02010600030101010101" pitchFamily="2" charset="-122"/>
              <a:cs typeface="SimSun" panose="02010600030101010101" pitchFamily="2" charset="-122"/>
            </a:endParaRPr>
          </a:p>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F</a:t>
            </a:r>
            <a:r>
              <a:rPr lang="en-US" altLang="zh-CN" sz="3200" kern="0" dirty="0">
                <a:solidFill>
                  <a:srgbClr val="0000FF"/>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 the set of states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such that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CL(q)</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contains a state of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F</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a:t>
            </a:r>
            <a:endParaRPr lang="en-US" altLang="zh-CN" sz="2400" kern="0" dirty="0">
              <a:solidFill>
                <a:srgbClr val="000000"/>
              </a:solidFill>
              <a:latin typeface="Tahoma" panose="020B0604030504040204"/>
              <a:ea typeface="SimSun" panose="02010600030101010101" pitchFamily="2" charset="-122"/>
            </a:endParaRPr>
          </a:p>
        </p:txBody>
      </p:sp>
      <p:sp>
        <p:nvSpPr>
          <p:cNvPr id="4" name="幻灯片编号占位符 3"/>
          <p:cNvSpPr>
            <a:spLocks noGrp="1"/>
          </p:cNvSpPr>
          <p:nvPr>
            <p:ph type="sldNum" sz="quarter" idx="12"/>
          </p:nvPr>
        </p:nvSpPr>
        <p:spPr/>
        <p:txBody>
          <a:bodyPr/>
          <a:lstStyle/>
          <a:p>
            <a:pPr>
              <a:defRPr/>
            </a:pPr>
            <a:fld id="{8A03178C-32A1-462D-A9DC-9A1F2DD10848}" type="slidenum">
              <a:rPr lang="zh-CN" altLang="en-US" smtClean="0"/>
              <a:t>101</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353869" y="444664"/>
            <a:ext cx="583982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a:ea typeface="STXinwei" panose="02010800040101010101" pitchFamily="2" charset="-122"/>
                <a:cs typeface="Times New Roman" panose="02020703060505090304"/>
              </a:rPr>
              <a:t>Equivalence of NFA, </a:t>
            </a:r>
            <a:r>
              <a:rPr lang="en-US" altLang="zh-CN" sz="3200" b="1" kern="0" dirty="0">
                <a:solidFill>
                  <a:srgbClr val="FF0000"/>
                </a:solidFill>
                <a:latin typeface="Times New Roman" panose="02020703060505090304"/>
                <a:ea typeface="SimSun" panose="02010600030101010101" pitchFamily="2" charset="-122"/>
                <a:cs typeface="Times New Roman" panose="02020703060505090304"/>
              </a:rPr>
              <a:t>ε-NFA – (3) </a:t>
            </a:r>
            <a:endParaRPr lang="zh-CN" altLang="en-US" sz="3200" b="1" dirty="0">
              <a:solidFill>
                <a:srgbClr val="FF0000"/>
              </a:solidFill>
              <a:latin typeface="Times New Roman" panose="02020703060505090304"/>
              <a:ea typeface="STXinwei" panose="02010800040101010101" pitchFamily="2" charset="-122"/>
              <a:cs typeface="Times New Roman" panose="02020703060505090304"/>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Prove by induction on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|w|</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that</a:t>
            </a:r>
          </a:p>
          <a:p>
            <a:pPr eaLnBrk="0" hangingPunct="0">
              <a:spcBef>
                <a:spcPct val="20000"/>
              </a:spcBef>
              <a:buClr>
                <a:srgbClr val="1073E0"/>
              </a:buClr>
              <a:buSzPct val="70000"/>
              <a:defRPr/>
            </a:pP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CL(</a:t>
            </a:r>
            <a:r>
              <a:rPr lang="en-US" altLang="zh-CN" sz="3200" kern="0" dirty="0" err="1">
                <a:solidFill>
                  <a:srgbClr val="0000FF"/>
                </a:solidFill>
                <a:latin typeface="Lucida Sans Unicode" panose="020B0602030504020204" pitchFamily="34" charset="0"/>
                <a:ea typeface="SimSun" panose="02010600030101010101" pitchFamily="2" charset="-122"/>
                <a:cs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cs typeface="SimSun" panose="02010600030101010101" pitchFamily="2" charset="-122"/>
              </a:rPr>
              <a:t>N</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cs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 w)) = </a:t>
            </a:r>
            <a:r>
              <a:rPr lang="en-US" altLang="zh-CN" sz="3200" kern="0" dirty="0">
                <a:solidFill>
                  <a:srgbClr val="0000FF"/>
                </a:solidFill>
                <a:latin typeface="Lucida Sans Unicode" panose="020B0602030504020204" pitchFamily="34" charset="0"/>
                <a:ea typeface="SimSun" panose="02010600030101010101" pitchFamily="2" charset="-122"/>
                <a:cs typeface="SimSun" panose="02010600030101010101" pitchFamily="2" charset="-122"/>
              </a:rPr>
              <a:t>δ</a:t>
            </a:r>
            <a:r>
              <a:rPr lang="en-US" altLang="zh-CN" sz="3200" kern="0" baseline="-25000" dirty="0">
                <a:solidFill>
                  <a:srgbClr val="0000FF"/>
                </a:solidFill>
                <a:latin typeface="Tahoma" panose="020B0604030504040204"/>
                <a:ea typeface="SimSun" panose="02010600030101010101" pitchFamily="2" charset="-122"/>
                <a:cs typeface="SimSun" panose="02010600030101010101" pitchFamily="2" charset="-122"/>
              </a:rPr>
              <a:t>E</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cs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 w)</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Thus, the </a:t>
            </a:r>
            <a:r>
              <a:rPr lang="en-US" altLang="zh-CN" sz="3200" kern="0" dirty="0">
                <a:solidFill>
                  <a:srgbClr val="000000"/>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-NFA accepts </a:t>
            </a:r>
            <a:r>
              <a:rPr lang="en-US" altLang="zh-CN" sz="3200" kern="0" dirty="0">
                <a:solidFill>
                  <a:srgbClr val="0000FF"/>
                </a:solidFill>
                <a:latin typeface="Tahoma" panose="020B0604030504040204"/>
                <a:ea typeface="SimSun" panose="02010600030101010101" pitchFamily="2" charset="-122"/>
                <a:cs typeface="SimSun" panose="02010600030101010101" pitchFamily="2" charset="-122"/>
              </a:rPr>
              <a:t>w</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if and only if the </a:t>
            </a:r>
            <a:r>
              <a:rPr lang="zh-CN" altLang="en-US" sz="3200" kern="0" dirty="0">
                <a:solidFill>
                  <a:srgbClr val="00000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ordinary</a:t>
            </a:r>
            <a:r>
              <a:rPr lang="zh-CN" altLang="en-US" sz="3200" kern="0" dirty="0">
                <a:solidFill>
                  <a:srgbClr val="00000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cs typeface="SimSun" panose="02010600030101010101" pitchFamily="2" charset="-122"/>
              </a:rPr>
              <a:t> NFA does.</a:t>
            </a:r>
            <a:endParaRPr lang="en-US" altLang="zh-CN" sz="2400" kern="0" dirty="0">
              <a:solidFill>
                <a:srgbClr val="000000"/>
              </a:solidFill>
              <a:latin typeface="Tahoma" panose="020B0604030504040204"/>
              <a:ea typeface="SimSun" panose="0201060003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102</a:t>
            </a:fld>
            <a:r>
              <a:rPr lang="en-US" altLang="zh-CN"/>
              <a:t>/100</a:t>
            </a:r>
            <a:endParaRPr lang="en-US" altLang="zh-CN" dirty="0"/>
          </a:p>
        </p:txBody>
      </p:sp>
      <p:sp>
        <p:nvSpPr>
          <p:cNvPr id="3" name="Rectangle 2"/>
          <p:cNvSpPr/>
          <p:nvPr/>
        </p:nvSpPr>
        <p:spPr>
          <a:xfrm>
            <a:off x="4211960" y="1916832"/>
            <a:ext cx="282450" cy="276999"/>
          </a:xfrm>
          <a:prstGeom prst="rect">
            <a:avLst/>
          </a:prstGeom>
        </p:spPr>
        <p:txBody>
          <a:bodyPr wrap="none">
            <a:spAutoFit/>
          </a:bodyPr>
          <a:lstStyle/>
          <a:p>
            <a:r>
              <a:rPr lang="en-US" altLang="zh-CN" kern="0">
                <a:solidFill>
                  <a:srgbClr val="FF0000"/>
                </a:solidFill>
                <a:latin typeface="Lucida Sans Unicode" panose="020B0602030504020204" pitchFamily="34" charset="0"/>
                <a:ea typeface="SimSun" panose="02010600030101010101" pitchFamily="2" charset="-122"/>
              </a:rPr>
              <a:t>^</a:t>
            </a:r>
            <a:endParaRPr lang="zh-CN" altLang="en-US" dirty="0">
              <a:solidFill>
                <a:srgbClr val="FF0000"/>
              </a:solidFill>
            </a:endParaRPr>
          </a:p>
        </p:txBody>
      </p:sp>
    </p:spTree>
  </p:cSld>
  <p:clrMapOvr>
    <a:masterClrMapping/>
  </p:clrMapOvr>
  <p:transition>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2"/>
          <p:cNvSpPr txBox="1">
            <a:spLocks noChangeArrowheads="1"/>
          </p:cNvSpPr>
          <p:nvPr/>
        </p:nvSpPr>
        <p:spPr bwMode="auto">
          <a:xfrm>
            <a:off x="3962400" y="381000"/>
            <a:ext cx="4724400" cy="1143000"/>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kumimoji="1" sz="4400">
                <a:solidFill>
                  <a:schemeClr val="tx2"/>
                </a:solidFill>
                <a:latin typeface="+mj-lt"/>
                <a:ea typeface="+mj-ea"/>
                <a:cs typeface="SimSun" panose="02010600030101010101" pitchFamily="2" charset="-122"/>
              </a:defRPr>
            </a:lvl1pPr>
            <a:lvl2pPr algn="ctr" rtl="0" eaLnBrk="0" fontAlgn="base" hangingPunct="0">
              <a:spcBef>
                <a:spcPct val="0"/>
              </a:spcBef>
              <a:spcAft>
                <a:spcPct val="0"/>
              </a:spcAft>
              <a:defRPr kumimoji="1" sz="4400">
                <a:solidFill>
                  <a:schemeClr val="tx2"/>
                </a:solidFill>
                <a:latin typeface="Tahoma" panose="020B0604030504040204" pitchFamily="34" charset="0"/>
                <a:ea typeface="SimSun" panose="02010600030101010101" pitchFamily="2" charset="-122"/>
                <a:cs typeface="SimSun" panose="02010600030101010101" pitchFamily="2" charset="-122"/>
              </a:defRPr>
            </a:lvl2pPr>
            <a:lvl3pPr algn="ctr" rtl="0" eaLnBrk="0" fontAlgn="base" hangingPunct="0">
              <a:spcBef>
                <a:spcPct val="0"/>
              </a:spcBef>
              <a:spcAft>
                <a:spcPct val="0"/>
              </a:spcAft>
              <a:defRPr kumimoji="1" sz="4400">
                <a:solidFill>
                  <a:schemeClr val="tx2"/>
                </a:solidFill>
                <a:latin typeface="Tahoma" panose="020B0604030504040204" pitchFamily="34" charset="0"/>
                <a:ea typeface="SimSun" panose="02010600030101010101" pitchFamily="2" charset="-122"/>
                <a:cs typeface="SimSun" panose="02010600030101010101" pitchFamily="2" charset="-122"/>
              </a:defRPr>
            </a:lvl3pPr>
            <a:lvl4pPr algn="ctr" rtl="0" eaLnBrk="0" fontAlgn="base" hangingPunct="0">
              <a:spcBef>
                <a:spcPct val="0"/>
              </a:spcBef>
              <a:spcAft>
                <a:spcPct val="0"/>
              </a:spcAft>
              <a:defRPr kumimoji="1" sz="4400">
                <a:solidFill>
                  <a:schemeClr val="tx2"/>
                </a:solidFill>
                <a:latin typeface="Tahoma" panose="020B0604030504040204" pitchFamily="34" charset="0"/>
                <a:ea typeface="SimSun" panose="02010600030101010101" pitchFamily="2" charset="-122"/>
                <a:cs typeface="SimSun" panose="02010600030101010101" pitchFamily="2" charset="-122"/>
              </a:defRPr>
            </a:lvl4pPr>
            <a:lvl5pPr algn="ctr" rtl="0" eaLnBrk="0" fontAlgn="base" hangingPunct="0">
              <a:spcBef>
                <a:spcPct val="0"/>
              </a:spcBef>
              <a:spcAft>
                <a:spcPct val="0"/>
              </a:spcAft>
              <a:defRPr kumimoji="1" sz="4400">
                <a:solidFill>
                  <a:schemeClr val="tx2"/>
                </a:solidFill>
                <a:latin typeface="Tahoma" panose="020B0604030504040204" pitchFamily="34" charset="0"/>
                <a:ea typeface="SimSun" panose="02010600030101010101" pitchFamily="2" charset="-122"/>
                <a:cs typeface="SimSun" panose="02010600030101010101" pitchFamily="2" charset="-122"/>
              </a:defRPr>
            </a:lvl5pPr>
            <a:lvl6pPr marL="457200" algn="ctr"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6pPr>
            <a:lvl7pPr marL="914400" algn="ctr"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7pPr>
            <a:lvl8pPr marL="1371600" algn="ctr"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8pPr>
            <a:lvl9pPr marL="1828800" algn="ctr" rtl="0" eaLnBrk="0" fontAlgn="base" hangingPunct="0">
              <a:spcBef>
                <a:spcPct val="0"/>
              </a:spcBef>
              <a:spcAft>
                <a:spcPct val="0"/>
              </a:spcAft>
              <a:defRPr sz="4400">
                <a:solidFill>
                  <a:schemeClr val="tx2"/>
                </a:solidFill>
                <a:latin typeface="Tahoma" panose="020B0604030504040204" pitchFamily="34" charset="0"/>
                <a:ea typeface="SimSun"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dirty="0">
                <a:ln>
                  <a:noFill/>
                </a:ln>
                <a:solidFill>
                  <a:srgbClr val="0000FF"/>
                </a:solidFill>
                <a:effectLst/>
                <a:uLnTx/>
                <a:uFillTx/>
                <a:latin typeface="Times New Roman" panose="02020703060505090304"/>
                <a:ea typeface="SimSun" panose="02010600030101010101" pitchFamily="2" charset="-122"/>
                <a:cs typeface="Times New Roman" panose="02020703060505090304"/>
              </a:rPr>
              <a:t>Example</a:t>
            </a:r>
            <a:r>
              <a:rPr kumimoji="0" lang="en-US" altLang="zh-CN" sz="3200" b="1" i="0" u="none" strike="noStrike" kern="0" cap="none" spc="0" normalizeH="0" baseline="0" noProof="0" dirty="0">
                <a:ln>
                  <a:noFill/>
                </a:ln>
                <a:solidFill>
                  <a:srgbClr val="F31A03"/>
                </a:solidFill>
                <a:effectLst/>
                <a:uLnTx/>
                <a:uFillTx/>
                <a:latin typeface="Times New Roman" panose="02020703060505090304"/>
                <a:ea typeface="SimSun" panose="02010600030101010101" pitchFamily="2" charset="-122"/>
                <a:cs typeface="Times New Roman" panose="02020703060505090304"/>
              </a:rPr>
              <a:t>: ε-NFA-to-NFA</a:t>
            </a:r>
          </a:p>
        </p:txBody>
      </p:sp>
      <p:grpSp>
        <p:nvGrpSpPr>
          <p:cNvPr id="68" name="Group 4"/>
          <p:cNvGrpSpPr/>
          <p:nvPr/>
        </p:nvGrpSpPr>
        <p:grpSpPr bwMode="auto">
          <a:xfrm>
            <a:off x="457199" y="1905000"/>
            <a:ext cx="3111500" cy="2743200"/>
            <a:chOff x="3658" y="1104"/>
            <a:chExt cx="1960" cy="1728"/>
          </a:xfrm>
        </p:grpSpPr>
        <p:sp>
          <p:nvSpPr>
            <p:cNvPr id="69" name="Text Box 5"/>
            <p:cNvSpPr txBox="1">
              <a:spLocks noChangeArrowheads="1"/>
            </p:cNvSpPr>
            <p:nvPr/>
          </p:nvSpPr>
          <p:spPr bwMode="auto">
            <a:xfrm>
              <a:off x="3936" y="1104"/>
              <a:ext cx="1682" cy="1687"/>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     0     1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endParaRPr kumimoji="0" lang="en-US" altLang="zh-CN" sz="2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A  {E}   {B}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a:t>
              </a:r>
              <a:endParaRPr kumimoji="0" lang="en-US" altLang="zh-CN" sz="2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B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a:t>
              </a:r>
              <a:r>
                <a:rPr kumimoji="0" lang="en-US" altLang="zh-CN" sz="2400" b="0" i="0" u="none" strike="noStrike" kern="0" cap="none" spc="0" normalizeH="0" baseline="0" noProof="0" dirty="0">
                  <a:ln>
                    <a:noFill/>
                  </a:ln>
                  <a:solidFill>
                    <a:sysClr val="windowText" lastClr="000000"/>
                  </a:solidFill>
                  <a:effectLst/>
                  <a:uLnTx/>
                  <a:uFillTx/>
                </a:rPr>
                <a:t>   {C}  {D}</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C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   </a:t>
              </a:r>
              <a:r>
                <a:rPr kumimoji="0" lang="en-US" altLang="zh-CN" sz="2400" b="0" i="0" u="none" strike="noStrike" kern="0" cap="none" spc="0" normalizeH="0" baseline="0" noProof="0" dirty="0">
                  <a:ln>
                    <a:noFill/>
                  </a:ln>
                  <a:solidFill>
                    <a:sysClr val="windowText" lastClr="000000"/>
                  </a:solidFill>
                  <a:effectLst/>
                  <a:uLnTx/>
                  <a:uFillTx/>
                </a:rPr>
                <a:t>{D}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a:t>
              </a:r>
              <a:endParaRPr kumimoji="0" lang="en-US" altLang="zh-CN" sz="2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D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   ∅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E   {F}  </a:t>
              </a:r>
              <a:r>
                <a:rPr kumimoji="0" lang="en-US" altLang="zh-CN" sz="2400" b="0" i="0" u="none" strike="noStrike" kern="0" cap="none" spc="0" normalizeH="0" noProof="0" dirty="0">
                  <a:ln>
                    <a:noFill/>
                  </a:ln>
                  <a:solidFill>
                    <a:sysClr val="windowText" lastClr="000000"/>
                  </a:solidFill>
                  <a:effectLst/>
                  <a:uLnTx/>
                  <a:uFillTx/>
                </a:rPr>
                <a:t>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a:t>
              </a:r>
              <a:r>
                <a:rPr kumimoji="0" lang="en-US" altLang="zh-CN" sz="2400" b="0" i="0" u="none" strike="noStrike" kern="0" cap="none" spc="0" normalizeH="0" baseline="0" noProof="0" dirty="0">
                  <a:ln>
                    <a:noFill/>
                  </a:ln>
                  <a:solidFill>
                    <a:sysClr val="windowText" lastClr="000000"/>
                  </a:solidFill>
                  <a:effectLst/>
                  <a:uLnTx/>
                  <a:uFillTx/>
                </a:rPr>
                <a:t>  </a:t>
              </a:r>
              <a:r>
                <a:rPr lang="en-US" altLang="zh-CN" sz="2400" kern="0" dirty="0">
                  <a:solidFill>
                    <a:sysClr val="windowText" lastClr="000000"/>
                  </a:solidFill>
                </a:rPr>
                <a:t> </a:t>
              </a:r>
              <a:r>
                <a:rPr kumimoji="0" lang="en-US" altLang="zh-CN" sz="2400" b="0" i="0" u="none" strike="noStrike" kern="0" cap="none" spc="0" normalizeH="0" baseline="0" noProof="0" dirty="0">
                  <a:ln>
                    <a:noFill/>
                  </a:ln>
                  <a:solidFill>
                    <a:sysClr val="windowText" lastClr="000000"/>
                  </a:solidFill>
                  <a:effectLst/>
                  <a:uLnTx/>
                  <a:uFillTx/>
                </a:rPr>
                <a:t>{B, C}</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rPr>
                <a:t>F   {D}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  ∅</a:t>
              </a:r>
            </a:p>
          </p:txBody>
        </p:sp>
        <p:sp>
          <p:nvSpPr>
            <p:cNvPr id="70" name="Line 6"/>
            <p:cNvSpPr>
              <a:spLocks noChangeShapeType="1"/>
            </p:cNvSpPr>
            <p:nvPr/>
          </p:nvSpPr>
          <p:spPr bwMode="auto">
            <a:xfrm>
              <a:off x="3658" y="1536"/>
              <a:ext cx="192"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71" name="Text Box 7"/>
            <p:cNvSpPr txBox="1">
              <a:spLocks noChangeArrowheads="1"/>
            </p:cNvSpPr>
            <p:nvPr/>
          </p:nvSpPr>
          <p:spPr bwMode="auto">
            <a:xfrm>
              <a:off x="3706" y="2112"/>
              <a:ext cx="192" cy="291"/>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a:t>
              </a:r>
            </a:p>
          </p:txBody>
        </p:sp>
        <p:sp>
          <p:nvSpPr>
            <p:cNvPr id="72" name="Line 8"/>
            <p:cNvSpPr>
              <a:spLocks noChangeShapeType="1"/>
            </p:cNvSpPr>
            <p:nvPr/>
          </p:nvSpPr>
          <p:spPr bwMode="auto">
            <a:xfrm>
              <a:off x="3802" y="1338"/>
              <a:ext cx="1632" cy="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73" name="Line 9"/>
            <p:cNvSpPr>
              <a:spLocks noChangeShapeType="1"/>
            </p:cNvSpPr>
            <p:nvPr/>
          </p:nvSpPr>
          <p:spPr bwMode="auto">
            <a:xfrm>
              <a:off x="4163" y="1200"/>
              <a:ext cx="0" cy="1632"/>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74" name="Line 10"/>
            <p:cNvSpPr>
              <a:spLocks noChangeShapeType="1"/>
            </p:cNvSpPr>
            <p:nvPr/>
          </p:nvSpPr>
          <p:spPr bwMode="auto">
            <a:xfrm>
              <a:off x="4572" y="1200"/>
              <a:ext cx="0" cy="1632"/>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75" name="Line 11"/>
            <p:cNvSpPr>
              <a:spLocks noChangeShapeType="1"/>
            </p:cNvSpPr>
            <p:nvPr/>
          </p:nvSpPr>
          <p:spPr bwMode="auto">
            <a:xfrm>
              <a:off x="4980" y="1200"/>
              <a:ext cx="0" cy="1632"/>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grpSp>
      <p:sp>
        <p:nvSpPr>
          <p:cNvPr id="76" name="Text Box 12"/>
          <p:cNvSpPr txBox="1">
            <a:spLocks noChangeArrowheads="1"/>
          </p:cNvSpPr>
          <p:nvPr/>
        </p:nvSpPr>
        <p:spPr bwMode="auto">
          <a:xfrm>
            <a:off x="1447800" y="4876800"/>
            <a:ext cx="1069524"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ε</a:t>
            </a:r>
            <a:r>
              <a:rPr kumimoji="0" lang="en-US" altLang="zh-CN" sz="2400" b="0" i="0" u="none" strike="noStrike" kern="0" cap="none" spc="0" normalizeH="0" baseline="0" noProof="0" dirty="0">
                <a:ln>
                  <a:noFill/>
                </a:ln>
                <a:solidFill>
                  <a:sysClr val="windowText" lastClr="000000"/>
                </a:solidFill>
                <a:effectLst/>
                <a:uLnTx/>
                <a:uFillTx/>
                <a:cs typeface="+mn-cs"/>
              </a:rPr>
              <a:t>-NFA</a:t>
            </a:r>
          </a:p>
        </p:txBody>
      </p:sp>
      <p:sp>
        <p:nvSpPr>
          <p:cNvPr id="77" name="Line 15"/>
          <p:cNvSpPr>
            <a:spLocks noChangeShapeType="1"/>
          </p:cNvSpPr>
          <p:nvPr/>
        </p:nvSpPr>
        <p:spPr bwMode="auto">
          <a:xfrm>
            <a:off x="4495800" y="2590800"/>
            <a:ext cx="304800"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78" name="Text Box 16"/>
          <p:cNvSpPr txBox="1">
            <a:spLocks noChangeArrowheads="1"/>
          </p:cNvSpPr>
          <p:nvPr/>
        </p:nvSpPr>
        <p:spPr bwMode="auto">
          <a:xfrm>
            <a:off x="4572000" y="3429000"/>
            <a:ext cx="304440"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a:t>
            </a:r>
          </a:p>
        </p:txBody>
      </p:sp>
      <p:sp>
        <p:nvSpPr>
          <p:cNvPr id="79" name="Line 17"/>
          <p:cNvSpPr>
            <a:spLocks noChangeShapeType="1"/>
          </p:cNvSpPr>
          <p:nvPr/>
        </p:nvSpPr>
        <p:spPr bwMode="auto">
          <a:xfrm>
            <a:off x="4724400" y="2362200"/>
            <a:ext cx="2057400" cy="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80" name="Line 18"/>
          <p:cNvSpPr>
            <a:spLocks noChangeShapeType="1"/>
          </p:cNvSpPr>
          <p:nvPr/>
        </p:nvSpPr>
        <p:spPr bwMode="auto">
          <a:xfrm>
            <a:off x="5334000" y="2057400"/>
            <a:ext cx="0" cy="259080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81" name="Line 19"/>
          <p:cNvSpPr>
            <a:spLocks noChangeShapeType="1"/>
          </p:cNvSpPr>
          <p:nvPr/>
        </p:nvSpPr>
        <p:spPr bwMode="auto">
          <a:xfrm>
            <a:off x="6019800" y="2057400"/>
            <a:ext cx="0" cy="259080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82" name="Text Box 21"/>
          <p:cNvSpPr txBox="1">
            <a:spLocks noChangeArrowheads="1"/>
          </p:cNvSpPr>
          <p:nvPr/>
        </p:nvSpPr>
        <p:spPr bwMode="auto">
          <a:xfrm>
            <a:off x="4572000" y="3810000"/>
            <a:ext cx="304440"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FF0066"/>
                </a:solidFill>
                <a:effectLst/>
                <a:uLnTx/>
                <a:uFillTx/>
                <a:cs typeface="+mn-cs"/>
              </a:rPr>
              <a:t>*</a:t>
            </a:r>
          </a:p>
        </p:txBody>
      </p:sp>
      <p:sp>
        <p:nvSpPr>
          <p:cNvPr id="83" name="Text Box 22"/>
          <p:cNvSpPr txBox="1">
            <a:spLocks noChangeArrowheads="1"/>
          </p:cNvSpPr>
          <p:nvPr/>
        </p:nvSpPr>
        <p:spPr bwMode="auto">
          <a:xfrm>
            <a:off x="4572000" y="2667000"/>
            <a:ext cx="304440"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0066"/>
                </a:solidFill>
                <a:effectLst/>
                <a:uLnTx/>
                <a:uFillTx/>
                <a:cs typeface="+mn-cs"/>
              </a:rPr>
              <a:t>*</a:t>
            </a:r>
          </a:p>
        </p:txBody>
      </p:sp>
      <p:grpSp>
        <p:nvGrpSpPr>
          <p:cNvPr id="84" name="Group 25"/>
          <p:cNvGrpSpPr/>
          <p:nvPr/>
        </p:nvGrpSpPr>
        <p:grpSpPr bwMode="auto">
          <a:xfrm>
            <a:off x="5943600" y="4267201"/>
            <a:ext cx="2493963" cy="2395538"/>
            <a:chOff x="3744" y="2688"/>
            <a:chExt cx="1571" cy="1509"/>
          </a:xfrm>
        </p:grpSpPr>
        <p:sp>
          <p:nvSpPr>
            <p:cNvPr id="85" name="Text Box 23"/>
            <p:cNvSpPr txBox="1">
              <a:spLocks noChangeArrowheads="1"/>
            </p:cNvSpPr>
            <p:nvPr/>
          </p:nvSpPr>
          <p:spPr bwMode="auto">
            <a:xfrm>
              <a:off x="3744" y="2976"/>
              <a:ext cx="1571" cy="1221"/>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Since closure of</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E includes B and</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C; which have</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transitions on 1</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to C and D.</a:t>
              </a:r>
            </a:p>
          </p:txBody>
        </p:sp>
        <p:sp>
          <p:nvSpPr>
            <p:cNvPr id="86" name="Line 24"/>
            <p:cNvSpPr>
              <a:spLocks noChangeShapeType="1"/>
            </p:cNvSpPr>
            <p:nvPr/>
          </p:nvSpPr>
          <p:spPr bwMode="auto">
            <a:xfrm flipH="1" flipV="1">
              <a:off x="4263" y="2688"/>
              <a:ext cx="240" cy="28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grpSp>
      <p:grpSp>
        <p:nvGrpSpPr>
          <p:cNvPr id="87" name="Group 29"/>
          <p:cNvGrpSpPr/>
          <p:nvPr/>
        </p:nvGrpSpPr>
        <p:grpSpPr bwMode="auto">
          <a:xfrm>
            <a:off x="2514599" y="2971800"/>
            <a:ext cx="2544763" cy="3562350"/>
            <a:chOff x="1584" y="1872"/>
            <a:chExt cx="1603" cy="2244"/>
          </a:xfrm>
        </p:grpSpPr>
        <p:sp>
          <p:nvSpPr>
            <p:cNvPr id="88" name="Text Box 26"/>
            <p:cNvSpPr txBox="1">
              <a:spLocks noChangeArrowheads="1"/>
            </p:cNvSpPr>
            <p:nvPr/>
          </p:nvSpPr>
          <p:spPr bwMode="auto">
            <a:xfrm>
              <a:off x="1584" y="3360"/>
              <a:ext cx="1603" cy="756"/>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Since closures of</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B and E include</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final state D.</a:t>
              </a:r>
            </a:p>
          </p:txBody>
        </p:sp>
        <p:sp>
          <p:nvSpPr>
            <p:cNvPr id="89" name="Line 27"/>
            <p:cNvSpPr>
              <a:spLocks noChangeShapeType="1"/>
            </p:cNvSpPr>
            <p:nvPr/>
          </p:nvSpPr>
          <p:spPr bwMode="auto">
            <a:xfrm flipV="1">
              <a:off x="2016" y="1872"/>
              <a:ext cx="864" cy="144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90" name="Line 28"/>
            <p:cNvSpPr>
              <a:spLocks noChangeShapeType="1"/>
            </p:cNvSpPr>
            <p:nvPr/>
          </p:nvSpPr>
          <p:spPr bwMode="auto">
            <a:xfrm flipV="1">
              <a:off x="2256" y="2592"/>
              <a:ext cx="672" cy="72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grpSp>
      <p:sp>
        <p:nvSpPr>
          <p:cNvPr id="91" name="Text Box 30"/>
          <p:cNvSpPr txBox="1">
            <a:spLocks noChangeArrowheads="1"/>
          </p:cNvSpPr>
          <p:nvPr/>
        </p:nvSpPr>
        <p:spPr bwMode="auto">
          <a:xfrm>
            <a:off x="914400" y="304800"/>
            <a:ext cx="2305439" cy="1569660"/>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DA0058"/>
                </a:solidFill>
                <a:effectLst/>
                <a:uLnTx/>
                <a:uFillTx/>
                <a:cs typeface="+mn-cs"/>
              </a:rPr>
              <a:t>Interesting</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DA0058"/>
                </a:solidFill>
                <a:effectLst/>
                <a:uLnTx/>
                <a:uFillTx/>
                <a:cs typeface="+mn-cs"/>
              </a:rPr>
              <a:t>closures</a:t>
            </a:r>
            <a:r>
              <a:rPr kumimoji="0" lang="en-US" altLang="zh-CN" sz="2400" b="0" i="0" u="none" strike="noStrike" kern="0" cap="none" spc="0" normalizeH="0" baseline="0" noProof="0" dirty="0">
                <a:ln>
                  <a:noFill/>
                </a:ln>
                <a:solidFill>
                  <a:sysClr val="windowText" lastClr="000000"/>
                </a:solidFill>
                <a:effectLst/>
                <a:uLnTx/>
                <a:uFillTx/>
                <a:cs typeface="+mn-cs"/>
              </a:rPr>
              <a:t>: CL(B)</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 {B,D}; CL(E)</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 {B,C,D,E}</a:t>
            </a:r>
          </a:p>
        </p:txBody>
      </p:sp>
      <p:sp>
        <p:nvSpPr>
          <p:cNvPr id="92" name="Text Box 14"/>
          <p:cNvSpPr txBox="1">
            <a:spLocks noChangeArrowheads="1"/>
          </p:cNvSpPr>
          <p:nvPr/>
        </p:nvSpPr>
        <p:spPr bwMode="auto">
          <a:xfrm>
            <a:off x="4953000" y="1981200"/>
            <a:ext cx="2045051" cy="2677656"/>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     0     1</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A  {E}   {B}</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B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a:t>
            </a:r>
            <a:r>
              <a:rPr kumimoji="0" lang="en-US" altLang="zh-CN" sz="2400" b="0" i="0" u="none" strike="noStrike" kern="0" cap="none" spc="0" normalizeH="0" baseline="0" noProof="0" dirty="0">
                <a:ln>
                  <a:noFill/>
                </a:ln>
                <a:solidFill>
                  <a:sysClr val="windowText" lastClr="000000"/>
                </a:solidFill>
                <a:effectLst/>
                <a:uLnTx/>
                <a:uFillTx/>
                <a:cs typeface="+mn-cs"/>
              </a:rPr>
              <a:t>   {C}</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C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   </a:t>
            </a:r>
            <a:r>
              <a:rPr kumimoji="0" lang="en-US" altLang="zh-CN" sz="2400" b="0" i="0" u="none" strike="noStrike" kern="0" cap="none" spc="0" normalizeH="0" baseline="0" noProof="0" dirty="0">
                <a:ln>
                  <a:noFill/>
                </a:ln>
                <a:solidFill>
                  <a:sysClr val="windowText" lastClr="000000"/>
                </a:solidFill>
                <a:effectLst/>
                <a:uLnTx/>
                <a:uFillTx/>
                <a:cs typeface="+mn-cs"/>
              </a:rPr>
              <a:t>{D}</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D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E   {F}  </a:t>
            </a:r>
            <a:r>
              <a:rPr kumimoji="0" lang="en-US" altLang="zh-CN" sz="2400" b="0" i="0" u="none" strike="noStrike" kern="0" cap="none" spc="0" normalizeH="0" baseline="0" noProof="0" dirty="0">
                <a:ln>
                  <a:noFill/>
                </a:ln>
                <a:solidFill>
                  <a:srgbClr val="FF0066"/>
                </a:solidFill>
                <a:effectLst/>
                <a:uLnTx/>
                <a:uFillTx/>
                <a:cs typeface="+mn-cs"/>
              </a:rPr>
              <a:t>{C, D}</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F   {D}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a:t>
            </a:r>
          </a:p>
        </p:txBody>
      </p:sp>
      <p:grpSp>
        <p:nvGrpSpPr>
          <p:cNvPr id="93" name="Group 34"/>
          <p:cNvGrpSpPr/>
          <p:nvPr/>
        </p:nvGrpSpPr>
        <p:grpSpPr bwMode="auto">
          <a:xfrm>
            <a:off x="5795964" y="1828800"/>
            <a:ext cx="3400426" cy="2032000"/>
            <a:chOff x="3651" y="1152"/>
            <a:chExt cx="2142" cy="1280"/>
          </a:xfrm>
        </p:grpSpPr>
        <p:sp>
          <p:nvSpPr>
            <p:cNvPr id="94" name="Text Box 31"/>
            <p:cNvSpPr txBox="1">
              <a:spLocks noChangeArrowheads="1"/>
            </p:cNvSpPr>
            <p:nvPr/>
          </p:nvSpPr>
          <p:spPr bwMode="auto">
            <a:xfrm>
              <a:off x="4282" y="1152"/>
              <a:ext cx="1511" cy="989"/>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err="1">
                  <a:ln>
                    <a:noFill/>
                  </a:ln>
                  <a:solidFill>
                    <a:sysClr val="windowText" lastClr="000000"/>
                  </a:solidFill>
                  <a:effectLst/>
                  <a:uLnTx/>
                  <a:uFillTx/>
                  <a:cs typeface="+mn-cs"/>
                </a:rPr>
                <a:t>Doesn</a:t>
              </a:r>
              <a:r>
                <a:rPr lang="en-US" altLang="zh-CN" sz="2400" kern="0" dirty="0">
                  <a:solidFill>
                    <a:sysClr val="windowText" lastClr="000000"/>
                  </a:solidFill>
                  <a:latin typeface="Arial" panose="020B0604020202090204"/>
                </a:rPr>
                <a:t>’</a:t>
              </a:r>
              <a:r>
                <a:rPr kumimoji="0" lang="en-US" altLang="zh-CN" sz="2400" b="0" i="0" u="none" strike="noStrike" kern="0" cap="none" spc="0" normalizeH="0" baseline="0" noProof="0" dirty="0">
                  <a:ln>
                    <a:noFill/>
                  </a:ln>
                  <a:solidFill>
                    <a:sysClr val="windowText" lastClr="000000"/>
                  </a:solidFill>
                  <a:effectLst/>
                  <a:uLnTx/>
                  <a:uFillTx/>
                  <a:cs typeface="+mn-cs"/>
                </a:rPr>
                <a:t>t change,</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since B, C, D</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have no trans-</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err="1">
                  <a:ln>
                    <a:noFill/>
                  </a:ln>
                  <a:solidFill>
                    <a:sysClr val="windowText" lastClr="000000"/>
                  </a:solidFill>
                  <a:effectLst/>
                  <a:uLnTx/>
                  <a:uFillTx/>
                  <a:cs typeface="+mn-cs"/>
                </a:rPr>
                <a:t>itions</a:t>
              </a:r>
              <a:r>
                <a:rPr kumimoji="0" lang="en-US" altLang="zh-CN" sz="2400" b="0" i="0" u="none" strike="noStrike" kern="0" cap="none" spc="0" normalizeH="0" baseline="0" noProof="0" dirty="0">
                  <a:ln>
                    <a:noFill/>
                  </a:ln>
                  <a:solidFill>
                    <a:sysClr val="windowText" lastClr="000000"/>
                  </a:solidFill>
                  <a:effectLst/>
                  <a:uLnTx/>
                  <a:uFillTx/>
                  <a:cs typeface="+mn-cs"/>
                </a:rPr>
                <a:t> on 0.</a:t>
              </a:r>
            </a:p>
          </p:txBody>
        </p:sp>
        <p:sp>
          <p:nvSpPr>
            <p:cNvPr id="95" name="Line 32"/>
            <p:cNvSpPr>
              <a:spLocks noChangeShapeType="1"/>
            </p:cNvSpPr>
            <p:nvPr/>
          </p:nvSpPr>
          <p:spPr bwMode="auto">
            <a:xfrm flipH="1">
              <a:off x="3651" y="2115"/>
              <a:ext cx="726" cy="317"/>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103</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3363835" y="444664"/>
            <a:ext cx="181988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a:ea typeface="STXinwei" panose="02010800040101010101" pitchFamily="2" charset="-122"/>
                <a:cs typeface="Times New Roman" panose="02020703060505090304"/>
              </a:rPr>
              <a:t>Summary</a:t>
            </a:r>
            <a:endParaRPr lang="zh-CN" altLang="en-US" sz="3200" b="1" dirty="0">
              <a:solidFill>
                <a:srgbClr val="FF0000"/>
              </a:solidFill>
              <a:latin typeface="Times New Roman" panose="02020703060505090304"/>
              <a:ea typeface="STXinwei" panose="02010800040101010101" pitchFamily="2" charset="-122"/>
              <a:cs typeface="Times New Roman" panose="02020703060505090304"/>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DFA</a:t>
            </a:r>
            <a:r>
              <a:rPr lang="zh-CN" altLang="en-US" sz="3200" kern="0" dirty="0">
                <a:solidFill>
                  <a:srgbClr val="00009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s, NFA</a:t>
            </a:r>
            <a:r>
              <a:rPr lang="zh-CN" altLang="en-US" sz="3200" kern="0" dirty="0">
                <a:solidFill>
                  <a:srgbClr val="00009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s, and </a:t>
            </a:r>
            <a:r>
              <a:rPr lang="en-US" altLang="zh-CN" sz="3200" kern="0" dirty="0">
                <a:solidFill>
                  <a:srgbClr val="000090"/>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–NFA</a:t>
            </a:r>
            <a:r>
              <a:rPr lang="zh-CN" altLang="en-US" sz="3200" kern="0" dirty="0">
                <a:solidFill>
                  <a:srgbClr val="000090"/>
                </a:solidFill>
                <a:latin typeface="Arial" panose="020B0604020202090204"/>
                <a:ea typeface="SimSun" panose="02010600030101010101" pitchFamily="2" charset="-122"/>
                <a:cs typeface="SimSun" panose="02010600030101010101" pitchFamily="2" charset="-122"/>
              </a:rPr>
              <a:t>’</a:t>
            </a: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s all accept exactly </a:t>
            </a:r>
            <a:r>
              <a:rPr lang="en-US" altLang="zh-CN" sz="3200" kern="0" dirty="0">
                <a:solidFill>
                  <a:srgbClr val="DA0058"/>
                </a:solidFill>
                <a:latin typeface="Tahoma" panose="020B0604030504040204"/>
                <a:ea typeface="SimSun" panose="02010600030101010101" pitchFamily="2" charset="-122"/>
                <a:cs typeface="SimSun" panose="02010600030101010101" pitchFamily="2" charset="-122"/>
              </a:rPr>
              <a:t>the same set of languages</a:t>
            </a: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 the regular languages.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The NFA types are easier to design and may have exponentially fewer states than a DFA.</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90"/>
                </a:solidFill>
                <a:latin typeface="Tahoma" panose="020B0604030504040204"/>
                <a:ea typeface="SimSun" panose="02010600030101010101" pitchFamily="2" charset="-122"/>
                <a:cs typeface="SimSun" panose="02010600030101010101" pitchFamily="2" charset="-122"/>
              </a:rPr>
              <a:t>But only a DFA can be implemented!</a:t>
            </a:r>
            <a:endParaRPr lang="en-US" altLang="zh-CN" sz="2400" kern="0" dirty="0">
              <a:solidFill>
                <a:srgbClr val="000090"/>
              </a:solidFill>
              <a:latin typeface="Tahoma" panose="020B0604030504040204"/>
              <a:ea typeface="SimSun" panose="0201060003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104</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025498" y="428604"/>
            <a:ext cx="319506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You Are Welcome</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2483768" y="2780928"/>
            <a:ext cx="4752528" cy="576411"/>
          </a:xfrm>
          <a:prstGeom prst="rect">
            <a:avLst/>
          </a:prstGeom>
          <a:noFill/>
          <a:ln w="9525">
            <a:noFill/>
            <a:miter lim="800000"/>
          </a:ln>
        </p:spPr>
        <p:txBody>
          <a:bodyPr/>
          <a:lstStyle/>
          <a:p>
            <a:pPr eaLnBrk="0" hangingPunct="0">
              <a:spcBef>
                <a:spcPct val="20000"/>
              </a:spcBef>
              <a:buClr>
                <a:srgbClr val="1073E0"/>
              </a:buClr>
              <a:buSzPct val="70000"/>
              <a:defRPr/>
            </a:pPr>
            <a:r>
              <a:rPr lang="en-US" altLang="zh-CN" sz="4000" dirty="0">
                <a:solidFill>
                  <a:srgbClr val="0000FF"/>
                </a:solidFill>
                <a:latin typeface="Arial" panose="020B0604020202090204"/>
                <a:ea typeface="方正姚体" pitchFamily="2" charset="-122"/>
                <a:cs typeface="Arial" panose="020B0604020202090204"/>
              </a:rPr>
              <a:t>Any Question?</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105</a:t>
            </a:fld>
            <a:r>
              <a:rPr lang="en-US" altLang="zh-CN"/>
              <a:t>/100</a:t>
            </a:r>
            <a:endParaRPr lang="en-US" altLang="zh-CN" dirty="0"/>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3"/>
          <p:cNvGrpSpPr/>
          <p:nvPr/>
        </p:nvGrpSpPr>
        <p:grpSpPr bwMode="auto">
          <a:xfrm>
            <a:off x="301625" y="2133600"/>
            <a:ext cx="8842375" cy="4724400"/>
            <a:chOff x="0" y="150"/>
            <a:chExt cx="5570" cy="3744"/>
          </a:xfrm>
        </p:grpSpPr>
        <p:sp>
          <p:nvSpPr>
            <p:cNvPr id="18436"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18437" name="Group 5"/>
            <p:cNvGrpSpPr/>
            <p:nvPr/>
          </p:nvGrpSpPr>
          <p:grpSpPr bwMode="auto">
            <a:xfrm>
              <a:off x="0" y="1398"/>
              <a:ext cx="420" cy="528"/>
              <a:chOff x="0" y="1392"/>
              <a:chExt cx="420" cy="528"/>
            </a:xfrm>
          </p:grpSpPr>
          <p:sp>
            <p:nvSpPr>
              <p:cNvPr id="18438"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18439"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18440" name="Group 8"/>
            <p:cNvGrpSpPr/>
            <p:nvPr/>
          </p:nvGrpSpPr>
          <p:grpSpPr bwMode="auto">
            <a:xfrm>
              <a:off x="528" y="1398"/>
              <a:ext cx="864" cy="1248"/>
              <a:chOff x="528" y="1392"/>
              <a:chExt cx="864" cy="1248"/>
            </a:xfrm>
          </p:grpSpPr>
          <p:sp>
            <p:nvSpPr>
              <p:cNvPr id="18441"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18442"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18443"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18444"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18445"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18446"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18447" name="Group 15"/>
            <p:cNvGrpSpPr/>
            <p:nvPr/>
          </p:nvGrpSpPr>
          <p:grpSpPr bwMode="auto">
            <a:xfrm>
              <a:off x="1344" y="966"/>
              <a:ext cx="1008" cy="2016"/>
              <a:chOff x="1344" y="960"/>
              <a:chExt cx="1008" cy="2016"/>
            </a:xfrm>
          </p:grpSpPr>
          <p:sp>
            <p:nvSpPr>
              <p:cNvPr id="18448"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18449"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18450"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18451"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8452"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18453"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18454"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18455"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18456"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18457"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18458"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18459" name="Group 27"/>
            <p:cNvGrpSpPr/>
            <p:nvPr/>
          </p:nvGrpSpPr>
          <p:grpSpPr bwMode="auto">
            <a:xfrm>
              <a:off x="2208" y="582"/>
              <a:ext cx="1008" cy="2784"/>
              <a:chOff x="2208" y="576"/>
              <a:chExt cx="1008" cy="2784"/>
            </a:xfrm>
          </p:grpSpPr>
          <p:sp>
            <p:nvSpPr>
              <p:cNvPr id="18460"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18461"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18462"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18463"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18464"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18465"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18466"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18467"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18468"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18469"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18470"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18471"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18472"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18473"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18474"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18475"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18476" name="Group 44"/>
            <p:cNvGrpSpPr/>
            <p:nvPr/>
          </p:nvGrpSpPr>
          <p:grpSpPr bwMode="auto">
            <a:xfrm>
              <a:off x="3120" y="150"/>
              <a:ext cx="1056" cy="3744"/>
              <a:chOff x="3120" y="144"/>
              <a:chExt cx="1056" cy="3744"/>
            </a:xfrm>
          </p:grpSpPr>
          <p:grpSp>
            <p:nvGrpSpPr>
              <p:cNvPr id="18477" name="Group 45"/>
              <p:cNvGrpSpPr/>
              <p:nvPr/>
            </p:nvGrpSpPr>
            <p:grpSpPr bwMode="auto">
              <a:xfrm>
                <a:off x="3504" y="144"/>
                <a:ext cx="672" cy="480"/>
                <a:chOff x="4128" y="864"/>
                <a:chExt cx="672" cy="480"/>
              </a:xfrm>
            </p:grpSpPr>
            <p:sp>
              <p:nvSpPr>
                <p:cNvPr id="18478"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18479"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18480" name="Group 48"/>
              <p:cNvGrpSpPr/>
              <p:nvPr/>
            </p:nvGrpSpPr>
            <p:grpSpPr bwMode="auto">
              <a:xfrm>
                <a:off x="3504" y="3408"/>
                <a:ext cx="672" cy="480"/>
                <a:chOff x="4032" y="2400"/>
                <a:chExt cx="672" cy="480"/>
              </a:xfrm>
            </p:grpSpPr>
            <p:sp>
              <p:nvSpPr>
                <p:cNvPr id="18481"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18482"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18483"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8484"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18485"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18486"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18487" name="Group 55"/>
            <p:cNvGrpSpPr/>
            <p:nvPr/>
          </p:nvGrpSpPr>
          <p:grpSpPr bwMode="auto">
            <a:xfrm>
              <a:off x="3072" y="822"/>
              <a:ext cx="912" cy="2355"/>
              <a:chOff x="3072" y="816"/>
              <a:chExt cx="912" cy="2355"/>
            </a:xfrm>
          </p:grpSpPr>
          <p:sp>
            <p:nvSpPr>
              <p:cNvPr id="18488"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18489"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18490"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18491"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18492"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18493"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18494"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18495"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18496"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18497"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18498"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18499"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18500"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18501"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18502"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18503" name="Group 71"/>
            <p:cNvGrpSpPr/>
            <p:nvPr/>
          </p:nvGrpSpPr>
          <p:grpSpPr bwMode="auto">
            <a:xfrm>
              <a:off x="3600" y="630"/>
              <a:ext cx="1152" cy="2784"/>
              <a:chOff x="3600" y="624"/>
              <a:chExt cx="1152" cy="2784"/>
            </a:xfrm>
          </p:grpSpPr>
          <p:sp>
            <p:nvSpPr>
              <p:cNvPr id="18504"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18505"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18506"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18507"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18508"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18509"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8510"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18511"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18512"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18513"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18514"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18515"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18516"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18517"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18518" name="Group 86"/>
            <p:cNvGrpSpPr/>
            <p:nvPr/>
          </p:nvGrpSpPr>
          <p:grpSpPr bwMode="auto">
            <a:xfrm>
              <a:off x="4032" y="582"/>
              <a:ext cx="1440" cy="2880"/>
              <a:chOff x="4032" y="576"/>
              <a:chExt cx="1440" cy="2880"/>
            </a:xfrm>
          </p:grpSpPr>
          <p:sp>
            <p:nvSpPr>
              <p:cNvPr id="18519"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18520"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18521"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18522"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8523"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18524"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18525"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18526"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18527"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18528" name="Group 96"/>
            <p:cNvGrpSpPr/>
            <p:nvPr/>
          </p:nvGrpSpPr>
          <p:grpSpPr bwMode="auto">
            <a:xfrm>
              <a:off x="4752" y="774"/>
              <a:ext cx="480" cy="2496"/>
              <a:chOff x="4752" y="768"/>
              <a:chExt cx="480" cy="2496"/>
            </a:xfrm>
          </p:grpSpPr>
          <p:sp>
            <p:nvSpPr>
              <p:cNvPr id="18529"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18530"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18531"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18532"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18533"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18534"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18535" name="Group 103"/>
            <p:cNvGrpSpPr/>
            <p:nvPr/>
          </p:nvGrpSpPr>
          <p:grpSpPr bwMode="auto">
            <a:xfrm>
              <a:off x="4176" y="384"/>
              <a:ext cx="1394" cy="3270"/>
              <a:chOff x="4176" y="378"/>
              <a:chExt cx="1394" cy="3270"/>
            </a:xfrm>
          </p:grpSpPr>
          <p:sp>
            <p:nvSpPr>
              <p:cNvPr id="18536"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18537"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18538"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18539"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18540"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18541"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18542"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18543"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18544"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sp>
        <p:nvSpPr>
          <p:cNvPr id="18545" name="Line 113"/>
          <p:cNvSpPr>
            <a:spLocks noChangeShapeType="1"/>
          </p:cNvSpPr>
          <p:nvPr/>
        </p:nvSpPr>
        <p:spPr bwMode="auto">
          <a:xfrm flipV="1">
            <a:off x="586016"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18546" name="Text Box 114"/>
          <p:cNvSpPr txBox="1">
            <a:spLocks noChangeArrowheads="1"/>
          </p:cNvSpPr>
          <p:nvPr/>
        </p:nvSpPr>
        <p:spPr bwMode="auto">
          <a:xfrm>
            <a:off x="1600200" y="3276600"/>
            <a:ext cx="433388" cy="641350"/>
          </a:xfrm>
          <a:prstGeom prst="rect">
            <a:avLst/>
          </a:prstGeom>
          <a:noFill/>
          <a:ln>
            <a:noFill/>
          </a:ln>
          <a:effectLst/>
        </p:spPr>
        <p:txBody>
          <a:bodyPr wrap="none">
            <a:spAutoFit/>
          </a:bodyPr>
          <a:lstStyle/>
          <a:p>
            <a:r>
              <a:rPr lang="en-US" altLang="zh-CN" sz="3600">
                <a:solidFill>
                  <a:srgbClr val="003366"/>
                </a:solidFill>
              </a:rPr>
              <a:t>*</a:t>
            </a:r>
          </a:p>
        </p:txBody>
      </p:sp>
      <p:pic>
        <p:nvPicPr>
          <p:cNvPr id="116"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7"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1"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11</a:t>
            </a:fld>
            <a:r>
              <a:rPr lang="en-US" altLang="zh-CN"/>
              <a:t>/85</a:t>
            </a:r>
            <a:endParaRPr lang="en-US" altLang="zh-CN"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9" name="Group 3"/>
          <p:cNvGrpSpPr/>
          <p:nvPr/>
        </p:nvGrpSpPr>
        <p:grpSpPr bwMode="auto">
          <a:xfrm>
            <a:off x="301625" y="2133600"/>
            <a:ext cx="8842375" cy="4724400"/>
            <a:chOff x="0" y="150"/>
            <a:chExt cx="5570" cy="3744"/>
          </a:xfrm>
        </p:grpSpPr>
        <p:sp>
          <p:nvSpPr>
            <p:cNvPr id="19460"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19461" name="Group 5"/>
            <p:cNvGrpSpPr/>
            <p:nvPr/>
          </p:nvGrpSpPr>
          <p:grpSpPr bwMode="auto">
            <a:xfrm>
              <a:off x="0" y="1398"/>
              <a:ext cx="420" cy="528"/>
              <a:chOff x="0" y="1392"/>
              <a:chExt cx="420" cy="528"/>
            </a:xfrm>
          </p:grpSpPr>
          <p:sp>
            <p:nvSpPr>
              <p:cNvPr id="19462"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19463"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19464" name="Group 8"/>
            <p:cNvGrpSpPr/>
            <p:nvPr/>
          </p:nvGrpSpPr>
          <p:grpSpPr bwMode="auto">
            <a:xfrm>
              <a:off x="528" y="1398"/>
              <a:ext cx="864" cy="1248"/>
              <a:chOff x="528" y="1392"/>
              <a:chExt cx="864" cy="1248"/>
            </a:xfrm>
          </p:grpSpPr>
          <p:sp>
            <p:nvSpPr>
              <p:cNvPr id="19465"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19466"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19467"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19468"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19469"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19470"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19471" name="Group 15"/>
            <p:cNvGrpSpPr/>
            <p:nvPr/>
          </p:nvGrpSpPr>
          <p:grpSpPr bwMode="auto">
            <a:xfrm>
              <a:off x="1344" y="966"/>
              <a:ext cx="1008" cy="2016"/>
              <a:chOff x="1344" y="960"/>
              <a:chExt cx="1008" cy="2016"/>
            </a:xfrm>
          </p:grpSpPr>
          <p:sp>
            <p:nvSpPr>
              <p:cNvPr id="19472"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19473"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19474"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19475"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9476"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19477"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19478"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19479"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19480"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19481"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19482"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19483" name="Group 27"/>
            <p:cNvGrpSpPr/>
            <p:nvPr/>
          </p:nvGrpSpPr>
          <p:grpSpPr bwMode="auto">
            <a:xfrm>
              <a:off x="2208" y="582"/>
              <a:ext cx="1008" cy="2784"/>
              <a:chOff x="2208" y="576"/>
              <a:chExt cx="1008" cy="2784"/>
            </a:xfrm>
          </p:grpSpPr>
          <p:sp>
            <p:nvSpPr>
              <p:cNvPr id="19484"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19485"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19486"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19487"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19488"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19489"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19490"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19491"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19492"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19493"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19494"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19495"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19496"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19497"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19498"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19499"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19500" name="Group 44"/>
            <p:cNvGrpSpPr/>
            <p:nvPr/>
          </p:nvGrpSpPr>
          <p:grpSpPr bwMode="auto">
            <a:xfrm>
              <a:off x="3120" y="150"/>
              <a:ext cx="1056" cy="3744"/>
              <a:chOff x="3120" y="144"/>
              <a:chExt cx="1056" cy="3744"/>
            </a:xfrm>
          </p:grpSpPr>
          <p:grpSp>
            <p:nvGrpSpPr>
              <p:cNvPr id="19501" name="Group 45"/>
              <p:cNvGrpSpPr/>
              <p:nvPr/>
            </p:nvGrpSpPr>
            <p:grpSpPr bwMode="auto">
              <a:xfrm>
                <a:off x="3504" y="144"/>
                <a:ext cx="672" cy="480"/>
                <a:chOff x="4128" y="864"/>
                <a:chExt cx="672" cy="480"/>
              </a:xfrm>
            </p:grpSpPr>
            <p:sp>
              <p:nvSpPr>
                <p:cNvPr id="19502"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19503"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19504" name="Group 48"/>
              <p:cNvGrpSpPr/>
              <p:nvPr/>
            </p:nvGrpSpPr>
            <p:grpSpPr bwMode="auto">
              <a:xfrm>
                <a:off x="3504" y="3408"/>
                <a:ext cx="672" cy="480"/>
                <a:chOff x="4032" y="2400"/>
                <a:chExt cx="672" cy="480"/>
              </a:xfrm>
            </p:grpSpPr>
            <p:sp>
              <p:nvSpPr>
                <p:cNvPr id="19505"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19506"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19507"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9508"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19509"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19510"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19511" name="Group 55"/>
            <p:cNvGrpSpPr/>
            <p:nvPr/>
          </p:nvGrpSpPr>
          <p:grpSpPr bwMode="auto">
            <a:xfrm>
              <a:off x="3072" y="822"/>
              <a:ext cx="912" cy="2355"/>
              <a:chOff x="3072" y="816"/>
              <a:chExt cx="912" cy="2355"/>
            </a:xfrm>
          </p:grpSpPr>
          <p:sp>
            <p:nvSpPr>
              <p:cNvPr id="19512"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19513"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19514"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19515"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19516"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19517"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19518"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19519"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19520"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19521"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19522"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19523"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19524"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19525"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19526"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19527" name="Group 71"/>
            <p:cNvGrpSpPr/>
            <p:nvPr/>
          </p:nvGrpSpPr>
          <p:grpSpPr bwMode="auto">
            <a:xfrm>
              <a:off x="3600" y="630"/>
              <a:ext cx="1152" cy="2784"/>
              <a:chOff x="3600" y="624"/>
              <a:chExt cx="1152" cy="2784"/>
            </a:xfrm>
          </p:grpSpPr>
          <p:sp>
            <p:nvSpPr>
              <p:cNvPr id="19528"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19529"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19530"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19531"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19532"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19533"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9534"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19535"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19536"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19537"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19538"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19539"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19540"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19541"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19542" name="Group 86"/>
            <p:cNvGrpSpPr/>
            <p:nvPr/>
          </p:nvGrpSpPr>
          <p:grpSpPr bwMode="auto">
            <a:xfrm>
              <a:off x="4032" y="582"/>
              <a:ext cx="1440" cy="2880"/>
              <a:chOff x="4032" y="576"/>
              <a:chExt cx="1440" cy="2880"/>
            </a:xfrm>
          </p:grpSpPr>
          <p:sp>
            <p:nvSpPr>
              <p:cNvPr id="19543"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19544"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19545"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19546"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9547"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19548"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19549"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19550"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19551"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19552" name="Group 96"/>
            <p:cNvGrpSpPr/>
            <p:nvPr/>
          </p:nvGrpSpPr>
          <p:grpSpPr bwMode="auto">
            <a:xfrm>
              <a:off x="4752" y="774"/>
              <a:ext cx="480" cy="2496"/>
              <a:chOff x="4752" y="768"/>
              <a:chExt cx="480" cy="2496"/>
            </a:xfrm>
          </p:grpSpPr>
          <p:sp>
            <p:nvSpPr>
              <p:cNvPr id="19553"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19554"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19555"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19556"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19557"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19558"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19559" name="Group 103"/>
            <p:cNvGrpSpPr/>
            <p:nvPr/>
          </p:nvGrpSpPr>
          <p:grpSpPr bwMode="auto">
            <a:xfrm>
              <a:off x="4176" y="384"/>
              <a:ext cx="1394" cy="3270"/>
              <a:chOff x="4176" y="378"/>
              <a:chExt cx="1394" cy="3270"/>
            </a:xfrm>
          </p:grpSpPr>
          <p:sp>
            <p:nvSpPr>
              <p:cNvPr id="19560"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19561"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19562"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19563"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19564"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19565"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19566"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19567"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19569" name="Line 113"/>
          <p:cNvSpPr>
            <a:spLocks noChangeShapeType="1"/>
          </p:cNvSpPr>
          <p:nvPr/>
        </p:nvSpPr>
        <p:spPr bwMode="auto">
          <a:xfrm flipV="1">
            <a:off x="771064"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19570" name="Text Box 114"/>
          <p:cNvSpPr txBox="1">
            <a:spLocks noChangeArrowheads="1"/>
          </p:cNvSpPr>
          <p:nvPr/>
        </p:nvSpPr>
        <p:spPr bwMode="auto">
          <a:xfrm>
            <a:off x="3276600" y="38100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12</a:t>
            </a:fld>
            <a:r>
              <a:rPr lang="en-US" altLang="zh-CN"/>
              <a:t>/85</a:t>
            </a:r>
            <a:endParaRPr lang="en-US" altLang="zh-CN"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3"/>
          <p:cNvGrpSpPr/>
          <p:nvPr/>
        </p:nvGrpSpPr>
        <p:grpSpPr bwMode="auto">
          <a:xfrm>
            <a:off x="301625" y="2133600"/>
            <a:ext cx="8842375" cy="4724400"/>
            <a:chOff x="0" y="150"/>
            <a:chExt cx="5570" cy="3744"/>
          </a:xfrm>
        </p:grpSpPr>
        <p:sp>
          <p:nvSpPr>
            <p:cNvPr id="20484"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0485" name="Group 5"/>
            <p:cNvGrpSpPr/>
            <p:nvPr/>
          </p:nvGrpSpPr>
          <p:grpSpPr bwMode="auto">
            <a:xfrm>
              <a:off x="0" y="1398"/>
              <a:ext cx="420" cy="528"/>
              <a:chOff x="0" y="1392"/>
              <a:chExt cx="420" cy="528"/>
            </a:xfrm>
          </p:grpSpPr>
          <p:sp>
            <p:nvSpPr>
              <p:cNvPr id="20486"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0487"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0488" name="Group 8"/>
            <p:cNvGrpSpPr/>
            <p:nvPr/>
          </p:nvGrpSpPr>
          <p:grpSpPr bwMode="auto">
            <a:xfrm>
              <a:off x="528" y="1398"/>
              <a:ext cx="864" cy="1248"/>
              <a:chOff x="528" y="1392"/>
              <a:chExt cx="864" cy="1248"/>
            </a:xfrm>
          </p:grpSpPr>
          <p:sp>
            <p:nvSpPr>
              <p:cNvPr id="20489"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0490"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0491"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0492"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0493"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0494"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0495" name="Group 15"/>
            <p:cNvGrpSpPr/>
            <p:nvPr/>
          </p:nvGrpSpPr>
          <p:grpSpPr bwMode="auto">
            <a:xfrm>
              <a:off x="1344" y="966"/>
              <a:ext cx="1008" cy="2016"/>
              <a:chOff x="1344" y="960"/>
              <a:chExt cx="1008" cy="2016"/>
            </a:xfrm>
          </p:grpSpPr>
          <p:sp>
            <p:nvSpPr>
              <p:cNvPr id="20496"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0497"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0498"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0499"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0500"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0501"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0502"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0503"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0504"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0505"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0506"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0507" name="Group 27"/>
            <p:cNvGrpSpPr/>
            <p:nvPr/>
          </p:nvGrpSpPr>
          <p:grpSpPr bwMode="auto">
            <a:xfrm>
              <a:off x="2208" y="582"/>
              <a:ext cx="1008" cy="2784"/>
              <a:chOff x="2208" y="576"/>
              <a:chExt cx="1008" cy="2784"/>
            </a:xfrm>
          </p:grpSpPr>
          <p:sp>
            <p:nvSpPr>
              <p:cNvPr id="20508"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0509"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0510"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0511"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40-Love</a:t>
                </a:r>
              </a:p>
            </p:txBody>
          </p:sp>
          <p:sp>
            <p:nvSpPr>
              <p:cNvPr id="20512"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0513"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0514"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0515"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0516"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0517"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0518"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0519"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0520"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0521"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0522"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0523"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0524" name="Group 44"/>
            <p:cNvGrpSpPr/>
            <p:nvPr/>
          </p:nvGrpSpPr>
          <p:grpSpPr bwMode="auto">
            <a:xfrm>
              <a:off x="3120" y="150"/>
              <a:ext cx="1056" cy="3744"/>
              <a:chOff x="3120" y="144"/>
              <a:chExt cx="1056" cy="3744"/>
            </a:xfrm>
          </p:grpSpPr>
          <p:grpSp>
            <p:nvGrpSpPr>
              <p:cNvPr id="20525" name="Group 45"/>
              <p:cNvGrpSpPr/>
              <p:nvPr/>
            </p:nvGrpSpPr>
            <p:grpSpPr bwMode="auto">
              <a:xfrm>
                <a:off x="3504" y="144"/>
                <a:ext cx="672" cy="480"/>
                <a:chOff x="4128" y="864"/>
                <a:chExt cx="672" cy="480"/>
              </a:xfrm>
            </p:grpSpPr>
            <p:sp>
              <p:nvSpPr>
                <p:cNvPr id="20526"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Server</a:t>
                  </a:r>
                </a:p>
                <a:p>
                  <a:pPr algn="ctr"/>
                  <a:r>
                    <a:rPr lang="en-US" altLang="zh-CN" sz="1800" dirty="0"/>
                    <a:t>Wins</a:t>
                  </a:r>
                </a:p>
              </p:txBody>
            </p:sp>
            <p:sp>
              <p:nvSpPr>
                <p:cNvPr id="20527"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0528" name="Group 48"/>
              <p:cNvGrpSpPr/>
              <p:nvPr/>
            </p:nvGrpSpPr>
            <p:grpSpPr bwMode="auto">
              <a:xfrm>
                <a:off x="3504" y="3408"/>
                <a:ext cx="672" cy="480"/>
                <a:chOff x="4032" y="2400"/>
                <a:chExt cx="672" cy="480"/>
              </a:xfrm>
            </p:grpSpPr>
            <p:sp>
              <p:nvSpPr>
                <p:cNvPr id="20529"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0530"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0531"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0532"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0533"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0534"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0535" name="Group 55"/>
            <p:cNvGrpSpPr/>
            <p:nvPr/>
          </p:nvGrpSpPr>
          <p:grpSpPr bwMode="auto">
            <a:xfrm>
              <a:off x="3072" y="822"/>
              <a:ext cx="912" cy="2355"/>
              <a:chOff x="3072" y="816"/>
              <a:chExt cx="912" cy="2355"/>
            </a:xfrm>
          </p:grpSpPr>
          <p:sp>
            <p:nvSpPr>
              <p:cNvPr id="20536"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0537"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0538"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0539"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0540"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0541"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0542"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0543"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0544"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0545"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0546"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0547"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0548"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0549"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0550"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0551" name="Group 71"/>
            <p:cNvGrpSpPr/>
            <p:nvPr/>
          </p:nvGrpSpPr>
          <p:grpSpPr bwMode="auto">
            <a:xfrm>
              <a:off x="3600" y="630"/>
              <a:ext cx="1152" cy="2784"/>
              <a:chOff x="3600" y="624"/>
              <a:chExt cx="1152" cy="2784"/>
            </a:xfrm>
          </p:grpSpPr>
          <p:sp>
            <p:nvSpPr>
              <p:cNvPr id="20552"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0553"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0554"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0555"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0556"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0557"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0558"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0559"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0560"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0561"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0562"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0563"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0564"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0565"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0566" name="Group 86"/>
            <p:cNvGrpSpPr/>
            <p:nvPr/>
          </p:nvGrpSpPr>
          <p:grpSpPr bwMode="auto">
            <a:xfrm>
              <a:off x="4032" y="582"/>
              <a:ext cx="1440" cy="2880"/>
              <a:chOff x="4032" y="576"/>
              <a:chExt cx="1440" cy="2880"/>
            </a:xfrm>
          </p:grpSpPr>
          <p:sp>
            <p:nvSpPr>
              <p:cNvPr id="20567"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0568"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0569"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0570"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0571"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0572"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0573"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0574"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0575"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0576" name="Group 96"/>
            <p:cNvGrpSpPr/>
            <p:nvPr/>
          </p:nvGrpSpPr>
          <p:grpSpPr bwMode="auto">
            <a:xfrm>
              <a:off x="4752" y="774"/>
              <a:ext cx="480" cy="2496"/>
              <a:chOff x="4752" y="768"/>
              <a:chExt cx="480" cy="2496"/>
            </a:xfrm>
          </p:grpSpPr>
          <p:sp>
            <p:nvSpPr>
              <p:cNvPr id="20577"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0578"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0579"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0580"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0581"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0582"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0583" name="Group 103"/>
            <p:cNvGrpSpPr/>
            <p:nvPr/>
          </p:nvGrpSpPr>
          <p:grpSpPr bwMode="auto">
            <a:xfrm>
              <a:off x="4176" y="384"/>
              <a:ext cx="1394" cy="3270"/>
              <a:chOff x="4176" y="378"/>
              <a:chExt cx="1394" cy="3270"/>
            </a:xfrm>
          </p:grpSpPr>
          <p:sp>
            <p:nvSpPr>
              <p:cNvPr id="20584"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0585"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0586"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0587"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0588"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0589"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0590"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0591"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0593" name="Line 113"/>
          <p:cNvSpPr>
            <a:spLocks noChangeShapeType="1"/>
          </p:cNvSpPr>
          <p:nvPr/>
        </p:nvSpPr>
        <p:spPr bwMode="auto">
          <a:xfrm flipV="1">
            <a:off x="961544"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0594" name="Text Box 114"/>
          <p:cNvSpPr txBox="1">
            <a:spLocks noChangeArrowheads="1"/>
          </p:cNvSpPr>
          <p:nvPr/>
        </p:nvSpPr>
        <p:spPr bwMode="auto">
          <a:xfrm>
            <a:off x="4648200" y="33528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13</a:t>
            </a:fld>
            <a:r>
              <a:rPr lang="en-US" altLang="zh-CN"/>
              <a:t>/85</a:t>
            </a:r>
            <a:endParaRPr lang="en-US" altLang="zh-CN"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Group 3"/>
          <p:cNvGrpSpPr/>
          <p:nvPr/>
        </p:nvGrpSpPr>
        <p:grpSpPr bwMode="auto">
          <a:xfrm>
            <a:off x="301625" y="2133600"/>
            <a:ext cx="8842375" cy="4724400"/>
            <a:chOff x="0" y="150"/>
            <a:chExt cx="5570" cy="3744"/>
          </a:xfrm>
        </p:grpSpPr>
        <p:sp>
          <p:nvSpPr>
            <p:cNvPr id="21508"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1509" name="Group 5"/>
            <p:cNvGrpSpPr/>
            <p:nvPr/>
          </p:nvGrpSpPr>
          <p:grpSpPr bwMode="auto">
            <a:xfrm>
              <a:off x="0" y="1398"/>
              <a:ext cx="420" cy="528"/>
              <a:chOff x="0" y="1392"/>
              <a:chExt cx="420" cy="528"/>
            </a:xfrm>
          </p:grpSpPr>
          <p:sp>
            <p:nvSpPr>
              <p:cNvPr id="21510"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1511"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1512" name="Group 8"/>
            <p:cNvGrpSpPr/>
            <p:nvPr/>
          </p:nvGrpSpPr>
          <p:grpSpPr bwMode="auto">
            <a:xfrm>
              <a:off x="528" y="1398"/>
              <a:ext cx="864" cy="1248"/>
              <a:chOff x="528" y="1392"/>
              <a:chExt cx="864" cy="1248"/>
            </a:xfrm>
          </p:grpSpPr>
          <p:sp>
            <p:nvSpPr>
              <p:cNvPr id="21513"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1514"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1515"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1516"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1517"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1518"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1519" name="Group 15"/>
            <p:cNvGrpSpPr/>
            <p:nvPr/>
          </p:nvGrpSpPr>
          <p:grpSpPr bwMode="auto">
            <a:xfrm>
              <a:off x="1344" y="966"/>
              <a:ext cx="1008" cy="2016"/>
              <a:chOff x="1344" y="960"/>
              <a:chExt cx="1008" cy="2016"/>
            </a:xfrm>
          </p:grpSpPr>
          <p:sp>
            <p:nvSpPr>
              <p:cNvPr id="21520"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1521"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1522"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1523"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1524"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1525"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1526"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1527"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1528"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1529"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1530"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1531" name="Group 27"/>
            <p:cNvGrpSpPr/>
            <p:nvPr/>
          </p:nvGrpSpPr>
          <p:grpSpPr bwMode="auto">
            <a:xfrm>
              <a:off x="2208" y="582"/>
              <a:ext cx="1008" cy="2784"/>
              <a:chOff x="2208" y="576"/>
              <a:chExt cx="1008" cy="2784"/>
            </a:xfrm>
          </p:grpSpPr>
          <p:sp>
            <p:nvSpPr>
              <p:cNvPr id="21532"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1533"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1534"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1535"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1536"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1537"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1538"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1539"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1540"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1541"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1542"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1543"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1544"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1545"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1546"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1547"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1548" name="Group 44"/>
            <p:cNvGrpSpPr/>
            <p:nvPr/>
          </p:nvGrpSpPr>
          <p:grpSpPr bwMode="auto">
            <a:xfrm>
              <a:off x="3120" y="150"/>
              <a:ext cx="1056" cy="3744"/>
              <a:chOff x="3120" y="144"/>
              <a:chExt cx="1056" cy="3744"/>
            </a:xfrm>
          </p:grpSpPr>
          <p:grpSp>
            <p:nvGrpSpPr>
              <p:cNvPr id="21549" name="Group 45"/>
              <p:cNvGrpSpPr/>
              <p:nvPr/>
            </p:nvGrpSpPr>
            <p:grpSpPr bwMode="auto">
              <a:xfrm>
                <a:off x="3504" y="144"/>
                <a:ext cx="672" cy="480"/>
                <a:chOff x="4128" y="864"/>
                <a:chExt cx="672" cy="480"/>
              </a:xfrm>
            </p:grpSpPr>
            <p:sp>
              <p:nvSpPr>
                <p:cNvPr id="21550"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1551"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1552" name="Group 48"/>
              <p:cNvGrpSpPr/>
              <p:nvPr/>
            </p:nvGrpSpPr>
            <p:grpSpPr bwMode="auto">
              <a:xfrm>
                <a:off x="3504" y="3408"/>
                <a:ext cx="672" cy="480"/>
                <a:chOff x="4032" y="2400"/>
                <a:chExt cx="672" cy="480"/>
              </a:xfrm>
            </p:grpSpPr>
            <p:sp>
              <p:nvSpPr>
                <p:cNvPr id="21553"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1554"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1555"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1556"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1557"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1558"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1559" name="Group 55"/>
            <p:cNvGrpSpPr/>
            <p:nvPr/>
          </p:nvGrpSpPr>
          <p:grpSpPr bwMode="auto">
            <a:xfrm>
              <a:off x="3072" y="822"/>
              <a:ext cx="912" cy="2355"/>
              <a:chOff x="3072" y="816"/>
              <a:chExt cx="912" cy="2355"/>
            </a:xfrm>
          </p:grpSpPr>
          <p:sp>
            <p:nvSpPr>
              <p:cNvPr id="21560"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1561"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1562"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1563"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1564"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1565"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1566"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1567"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1568"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1569"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1570"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1571"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1572"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1573"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1574"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1575" name="Group 71"/>
            <p:cNvGrpSpPr/>
            <p:nvPr/>
          </p:nvGrpSpPr>
          <p:grpSpPr bwMode="auto">
            <a:xfrm>
              <a:off x="3600" y="630"/>
              <a:ext cx="1152" cy="2784"/>
              <a:chOff x="3600" y="624"/>
              <a:chExt cx="1152" cy="2784"/>
            </a:xfrm>
          </p:grpSpPr>
          <p:sp>
            <p:nvSpPr>
              <p:cNvPr id="21576"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1577"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1578"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1579"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1580"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1581"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1582"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1583"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1584"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1585"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1586"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1587"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1588"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1589"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1590" name="Group 86"/>
            <p:cNvGrpSpPr/>
            <p:nvPr/>
          </p:nvGrpSpPr>
          <p:grpSpPr bwMode="auto">
            <a:xfrm>
              <a:off x="4032" y="582"/>
              <a:ext cx="1440" cy="2880"/>
              <a:chOff x="4032" y="576"/>
              <a:chExt cx="1440" cy="2880"/>
            </a:xfrm>
          </p:grpSpPr>
          <p:sp>
            <p:nvSpPr>
              <p:cNvPr id="21591"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1592"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1593"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1594"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1595"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1596"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1597"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1598"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1599"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1600" name="Group 96"/>
            <p:cNvGrpSpPr/>
            <p:nvPr/>
          </p:nvGrpSpPr>
          <p:grpSpPr bwMode="auto">
            <a:xfrm>
              <a:off x="4752" y="774"/>
              <a:ext cx="480" cy="2496"/>
              <a:chOff x="4752" y="768"/>
              <a:chExt cx="480" cy="2496"/>
            </a:xfrm>
          </p:grpSpPr>
          <p:sp>
            <p:nvSpPr>
              <p:cNvPr id="21601"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1602"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1603"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1604"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1605"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1606"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1607" name="Group 103"/>
            <p:cNvGrpSpPr/>
            <p:nvPr/>
          </p:nvGrpSpPr>
          <p:grpSpPr bwMode="auto">
            <a:xfrm>
              <a:off x="4176" y="384"/>
              <a:ext cx="1394" cy="3270"/>
              <a:chOff x="4176" y="378"/>
              <a:chExt cx="1394" cy="3270"/>
            </a:xfrm>
          </p:grpSpPr>
          <p:sp>
            <p:nvSpPr>
              <p:cNvPr id="21608"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1609"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1610"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1611"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1612"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1613"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1614"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1615"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1617" name="Line 113"/>
          <p:cNvSpPr>
            <a:spLocks noChangeShapeType="1"/>
          </p:cNvSpPr>
          <p:nvPr/>
        </p:nvSpPr>
        <p:spPr bwMode="auto">
          <a:xfrm flipV="1">
            <a:off x="1146592"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1618" name="Text Box 114"/>
          <p:cNvSpPr txBox="1">
            <a:spLocks noChangeArrowheads="1"/>
          </p:cNvSpPr>
          <p:nvPr/>
        </p:nvSpPr>
        <p:spPr bwMode="auto">
          <a:xfrm>
            <a:off x="6019800" y="38862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14</a:t>
            </a:fld>
            <a:r>
              <a:rPr lang="en-US" altLang="zh-CN"/>
              <a:t>/85</a:t>
            </a:r>
            <a:endParaRPr lang="en-US" altLang="zh-CN"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Group 3"/>
          <p:cNvGrpSpPr/>
          <p:nvPr/>
        </p:nvGrpSpPr>
        <p:grpSpPr bwMode="auto">
          <a:xfrm>
            <a:off x="301625" y="2133600"/>
            <a:ext cx="8842375" cy="4724400"/>
            <a:chOff x="0" y="150"/>
            <a:chExt cx="5570" cy="3744"/>
          </a:xfrm>
        </p:grpSpPr>
        <p:sp>
          <p:nvSpPr>
            <p:cNvPr id="22532"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2533" name="Group 5"/>
            <p:cNvGrpSpPr/>
            <p:nvPr/>
          </p:nvGrpSpPr>
          <p:grpSpPr bwMode="auto">
            <a:xfrm>
              <a:off x="0" y="1398"/>
              <a:ext cx="420" cy="528"/>
              <a:chOff x="0" y="1392"/>
              <a:chExt cx="420" cy="528"/>
            </a:xfrm>
          </p:grpSpPr>
          <p:sp>
            <p:nvSpPr>
              <p:cNvPr id="22534"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2535"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2536" name="Group 8"/>
            <p:cNvGrpSpPr/>
            <p:nvPr/>
          </p:nvGrpSpPr>
          <p:grpSpPr bwMode="auto">
            <a:xfrm>
              <a:off x="528" y="1398"/>
              <a:ext cx="864" cy="1248"/>
              <a:chOff x="528" y="1392"/>
              <a:chExt cx="864" cy="1248"/>
            </a:xfrm>
          </p:grpSpPr>
          <p:sp>
            <p:nvSpPr>
              <p:cNvPr id="22537"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2538"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2539"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2540"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2541"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2542"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2543" name="Group 15"/>
            <p:cNvGrpSpPr/>
            <p:nvPr/>
          </p:nvGrpSpPr>
          <p:grpSpPr bwMode="auto">
            <a:xfrm>
              <a:off x="1344" y="966"/>
              <a:ext cx="1008" cy="2016"/>
              <a:chOff x="1344" y="960"/>
              <a:chExt cx="1008" cy="2016"/>
            </a:xfrm>
          </p:grpSpPr>
          <p:sp>
            <p:nvSpPr>
              <p:cNvPr id="22544"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2545"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2546"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2547"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2548"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2549"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2550"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2551"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2552"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2553"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2554"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2555" name="Group 27"/>
            <p:cNvGrpSpPr/>
            <p:nvPr/>
          </p:nvGrpSpPr>
          <p:grpSpPr bwMode="auto">
            <a:xfrm>
              <a:off x="2208" y="582"/>
              <a:ext cx="1008" cy="2784"/>
              <a:chOff x="2208" y="576"/>
              <a:chExt cx="1008" cy="2784"/>
            </a:xfrm>
          </p:grpSpPr>
          <p:sp>
            <p:nvSpPr>
              <p:cNvPr id="22556"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2557"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2558"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2559"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2560"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2561"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2562"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2563"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2564"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2565"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2566"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2567"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2568"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2569"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2570"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2571"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2572" name="Group 44"/>
            <p:cNvGrpSpPr/>
            <p:nvPr/>
          </p:nvGrpSpPr>
          <p:grpSpPr bwMode="auto">
            <a:xfrm>
              <a:off x="3120" y="150"/>
              <a:ext cx="1056" cy="3744"/>
              <a:chOff x="3120" y="144"/>
              <a:chExt cx="1056" cy="3744"/>
            </a:xfrm>
          </p:grpSpPr>
          <p:grpSp>
            <p:nvGrpSpPr>
              <p:cNvPr id="22573" name="Group 45"/>
              <p:cNvGrpSpPr/>
              <p:nvPr/>
            </p:nvGrpSpPr>
            <p:grpSpPr bwMode="auto">
              <a:xfrm>
                <a:off x="3504" y="144"/>
                <a:ext cx="672" cy="480"/>
                <a:chOff x="4128" y="864"/>
                <a:chExt cx="672" cy="480"/>
              </a:xfrm>
            </p:grpSpPr>
            <p:sp>
              <p:nvSpPr>
                <p:cNvPr id="22574"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2575"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2576" name="Group 48"/>
              <p:cNvGrpSpPr/>
              <p:nvPr/>
            </p:nvGrpSpPr>
            <p:grpSpPr bwMode="auto">
              <a:xfrm>
                <a:off x="3504" y="3408"/>
                <a:ext cx="672" cy="480"/>
                <a:chOff x="4032" y="2400"/>
                <a:chExt cx="672" cy="480"/>
              </a:xfrm>
            </p:grpSpPr>
            <p:sp>
              <p:nvSpPr>
                <p:cNvPr id="22577"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2578"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2579"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2580"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2581"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2582"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2583" name="Group 55"/>
            <p:cNvGrpSpPr/>
            <p:nvPr/>
          </p:nvGrpSpPr>
          <p:grpSpPr bwMode="auto">
            <a:xfrm>
              <a:off x="3072" y="822"/>
              <a:ext cx="912" cy="2355"/>
              <a:chOff x="3072" y="816"/>
              <a:chExt cx="912" cy="2355"/>
            </a:xfrm>
          </p:grpSpPr>
          <p:sp>
            <p:nvSpPr>
              <p:cNvPr id="22584"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2585"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2586"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2587"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2588"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2589"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2590"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2591"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2592"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2593"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2594"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2595"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2596"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2597"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2598"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2599" name="Group 71"/>
            <p:cNvGrpSpPr/>
            <p:nvPr/>
          </p:nvGrpSpPr>
          <p:grpSpPr bwMode="auto">
            <a:xfrm>
              <a:off x="3600" y="630"/>
              <a:ext cx="1152" cy="2784"/>
              <a:chOff x="3600" y="624"/>
              <a:chExt cx="1152" cy="2784"/>
            </a:xfrm>
          </p:grpSpPr>
          <p:sp>
            <p:nvSpPr>
              <p:cNvPr id="22600"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2601"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2602"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2603"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2604"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2605"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2606"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2607"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2608"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2609"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2610"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2611"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2612"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2613"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2614" name="Group 86"/>
            <p:cNvGrpSpPr/>
            <p:nvPr/>
          </p:nvGrpSpPr>
          <p:grpSpPr bwMode="auto">
            <a:xfrm>
              <a:off x="4032" y="582"/>
              <a:ext cx="1440" cy="2880"/>
              <a:chOff x="4032" y="576"/>
              <a:chExt cx="1440" cy="2880"/>
            </a:xfrm>
          </p:grpSpPr>
          <p:sp>
            <p:nvSpPr>
              <p:cNvPr id="22615"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2616"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2617"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2618"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2619"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2620"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2621"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2622"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2623"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2624" name="Group 96"/>
            <p:cNvGrpSpPr/>
            <p:nvPr/>
          </p:nvGrpSpPr>
          <p:grpSpPr bwMode="auto">
            <a:xfrm>
              <a:off x="4752" y="774"/>
              <a:ext cx="480" cy="2496"/>
              <a:chOff x="4752" y="768"/>
              <a:chExt cx="480" cy="2496"/>
            </a:xfrm>
          </p:grpSpPr>
          <p:sp>
            <p:nvSpPr>
              <p:cNvPr id="22625"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2626"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2627"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2628"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2629"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2630"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2631" name="Group 103"/>
            <p:cNvGrpSpPr/>
            <p:nvPr/>
          </p:nvGrpSpPr>
          <p:grpSpPr bwMode="auto">
            <a:xfrm>
              <a:off x="4176" y="384"/>
              <a:ext cx="1394" cy="3270"/>
              <a:chOff x="4176" y="378"/>
              <a:chExt cx="1394" cy="3270"/>
            </a:xfrm>
          </p:grpSpPr>
          <p:sp>
            <p:nvSpPr>
              <p:cNvPr id="22632"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2633"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2634"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2635"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2636"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2637"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2638"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2639"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2641" name="Line 113"/>
          <p:cNvSpPr>
            <a:spLocks noChangeShapeType="1"/>
          </p:cNvSpPr>
          <p:nvPr/>
        </p:nvSpPr>
        <p:spPr bwMode="auto">
          <a:xfrm flipV="1">
            <a:off x="1316152"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2642" name="Text Box 114"/>
          <p:cNvSpPr txBox="1">
            <a:spLocks noChangeArrowheads="1"/>
          </p:cNvSpPr>
          <p:nvPr/>
        </p:nvSpPr>
        <p:spPr bwMode="auto">
          <a:xfrm>
            <a:off x="7467600" y="33528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1"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15</a:t>
            </a:fld>
            <a:r>
              <a:rPr lang="en-US" altLang="zh-CN"/>
              <a:t>/85</a:t>
            </a:r>
            <a:endParaRPr lang="en-US" altLang="zh-CN"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5" name="Group 3"/>
          <p:cNvGrpSpPr/>
          <p:nvPr/>
        </p:nvGrpSpPr>
        <p:grpSpPr bwMode="auto">
          <a:xfrm>
            <a:off x="301625" y="2133600"/>
            <a:ext cx="8842375" cy="4724400"/>
            <a:chOff x="0" y="150"/>
            <a:chExt cx="5570" cy="3744"/>
          </a:xfrm>
        </p:grpSpPr>
        <p:sp>
          <p:nvSpPr>
            <p:cNvPr id="23556"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3557" name="Group 5"/>
            <p:cNvGrpSpPr/>
            <p:nvPr/>
          </p:nvGrpSpPr>
          <p:grpSpPr bwMode="auto">
            <a:xfrm>
              <a:off x="0" y="1398"/>
              <a:ext cx="420" cy="528"/>
              <a:chOff x="0" y="1392"/>
              <a:chExt cx="420" cy="528"/>
            </a:xfrm>
          </p:grpSpPr>
          <p:sp>
            <p:nvSpPr>
              <p:cNvPr id="23558"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3559"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3560" name="Group 8"/>
            <p:cNvGrpSpPr/>
            <p:nvPr/>
          </p:nvGrpSpPr>
          <p:grpSpPr bwMode="auto">
            <a:xfrm>
              <a:off x="528" y="1398"/>
              <a:ext cx="864" cy="1248"/>
              <a:chOff x="528" y="1392"/>
              <a:chExt cx="864" cy="1248"/>
            </a:xfrm>
          </p:grpSpPr>
          <p:sp>
            <p:nvSpPr>
              <p:cNvPr id="23561"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3562"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3563"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3564"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3565"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3566"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3567" name="Group 15"/>
            <p:cNvGrpSpPr/>
            <p:nvPr/>
          </p:nvGrpSpPr>
          <p:grpSpPr bwMode="auto">
            <a:xfrm>
              <a:off x="1344" y="966"/>
              <a:ext cx="1008" cy="2016"/>
              <a:chOff x="1344" y="960"/>
              <a:chExt cx="1008" cy="2016"/>
            </a:xfrm>
          </p:grpSpPr>
          <p:sp>
            <p:nvSpPr>
              <p:cNvPr id="23568"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3569"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3570"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3571"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3572"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3573"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3574"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3575"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3576"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3577"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3578"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3579" name="Group 27"/>
            <p:cNvGrpSpPr/>
            <p:nvPr/>
          </p:nvGrpSpPr>
          <p:grpSpPr bwMode="auto">
            <a:xfrm>
              <a:off x="2208" y="582"/>
              <a:ext cx="1008" cy="2784"/>
              <a:chOff x="2208" y="576"/>
              <a:chExt cx="1008" cy="2784"/>
            </a:xfrm>
          </p:grpSpPr>
          <p:sp>
            <p:nvSpPr>
              <p:cNvPr id="23580"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3581"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3582"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3583"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3584"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3585"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3586"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3587"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3588"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3589"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3590"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3591"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3592"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3593"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3594"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3595"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3596" name="Group 44"/>
            <p:cNvGrpSpPr/>
            <p:nvPr/>
          </p:nvGrpSpPr>
          <p:grpSpPr bwMode="auto">
            <a:xfrm>
              <a:off x="3120" y="150"/>
              <a:ext cx="1056" cy="3744"/>
              <a:chOff x="3120" y="144"/>
              <a:chExt cx="1056" cy="3744"/>
            </a:xfrm>
          </p:grpSpPr>
          <p:grpSp>
            <p:nvGrpSpPr>
              <p:cNvPr id="23597" name="Group 45"/>
              <p:cNvGrpSpPr/>
              <p:nvPr/>
            </p:nvGrpSpPr>
            <p:grpSpPr bwMode="auto">
              <a:xfrm>
                <a:off x="3504" y="144"/>
                <a:ext cx="672" cy="480"/>
                <a:chOff x="4128" y="864"/>
                <a:chExt cx="672" cy="480"/>
              </a:xfrm>
            </p:grpSpPr>
            <p:sp>
              <p:nvSpPr>
                <p:cNvPr id="23598"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3599"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3600" name="Group 48"/>
              <p:cNvGrpSpPr/>
              <p:nvPr/>
            </p:nvGrpSpPr>
            <p:grpSpPr bwMode="auto">
              <a:xfrm>
                <a:off x="3504" y="3408"/>
                <a:ext cx="672" cy="480"/>
                <a:chOff x="4032" y="2400"/>
                <a:chExt cx="672" cy="480"/>
              </a:xfrm>
            </p:grpSpPr>
            <p:sp>
              <p:nvSpPr>
                <p:cNvPr id="23601"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3602"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3603"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3604"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3605"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3606"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3607" name="Group 55"/>
            <p:cNvGrpSpPr/>
            <p:nvPr/>
          </p:nvGrpSpPr>
          <p:grpSpPr bwMode="auto">
            <a:xfrm>
              <a:off x="3072" y="822"/>
              <a:ext cx="912" cy="2355"/>
              <a:chOff x="3072" y="816"/>
              <a:chExt cx="912" cy="2355"/>
            </a:xfrm>
          </p:grpSpPr>
          <p:sp>
            <p:nvSpPr>
              <p:cNvPr id="23608"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3609"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3610"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3611"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3612"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3613"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3614"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3615"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3616"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3617"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3618"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3619"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3620"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3621"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3622"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3623" name="Group 71"/>
            <p:cNvGrpSpPr/>
            <p:nvPr/>
          </p:nvGrpSpPr>
          <p:grpSpPr bwMode="auto">
            <a:xfrm>
              <a:off x="3600" y="630"/>
              <a:ext cx="1152" cy="2784"/>
              <a:chOff x="3600" y="624"/>
              <a:chExt cx="1152" cy="2784"/>
            </a:xfrm>
          </p:grpSpPr>
          <p:sp>
            <p:nvSpPr>
              <p:cNvPr id="23624"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3625"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3626"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3627"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3628"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3629"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3630"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3631"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3632"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3633"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3634"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3635"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3636"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3637"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3638" name="Group 86"/>
            <p:cNvGrpSpPr/>
            <p:nvPr/>
          </p:nvGrpSpPr>
          <p:grpSpPr bwMode="auto">
            <a:xfrm>
              <a:off x="4032" y="582"/>
              <a:ext cx="1440" cy="2880"/>
              <a:chOff x="4032" y="576"/>
              <a:chExt cx="1440" cy="2880"/>
            </a:xfrm>
          </p:grpSpPr>
          <p:sp>
            <p:nvSpPr>
              <p:cNvPr id="23639"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3640"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3641"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3642"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3643"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3644"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3645"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3646"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3647"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3648" name="Group 96"/>
            <p:cNvGrpSpPr/>
            <p:nvPr/>
          </p:nvGrpSpPr>
          <p:grpSpPr bwMode="auto">
            <a:xfrm>
              <a:off x="4752" y="774"/>
              <a:ext cx="480" cy="2496"/>
              <a:chOff x="4752" y="768"/>
              <a:chExt cx="480" cy="2496"/>
            </a:xfrm>
          </p:grpSpPr>
          <p:sp>
            <p:nvSpPr>
              <p:cNvPr id="23649"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3650"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3651"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3652"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3653"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3654"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3655" name="Group 103"/>
            <p:cNvGrpSpPr/>
            <p:nvPr/>
          </p:nvGrpSpPr>
          <p:grpSpPr bwMode="auto">
            <a:xfrm>
              <a:off x="4176" y="384"/>
              <a:ext cx="1394" cy="3270"/>
              <a:chOff x="4176" y="378"/>
              <a:chExt cx="1394" cy="3270"/>
            </a:xfrm>
          </p:grpSpPr>
          <p:sp>
            <p:nvSpPr>
              <p:cNvPr id="23656"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3657"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3658"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3659"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3660"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3661"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3662"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3663"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3665" name="Line 113"/>
          <p:cNvSpPr>
            <a:spLocks noChangeShapeType="1"/>
          </p:cNvSpPr>
          <p:nvPr/>
        </p:nvSpPr>
        <p:spPr bwMode="auto">
          <a:xfrm flipV="1">
            <a:off x="1502312"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3666" name="Text Box 114"/>
          <p:cNvSpPr txBox="1">
            <a:spLocks noChangeArrowheads="1"/>
          </p:cNvSpPr>
          <p:nvPr/>
        </p:nvSpPr>
        <p:spPr bwMode="auto">
          <a:xfrm>
            <a:off x="8458200" y="38100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16</a:t>
            </a:fld>
            <a:r>
              <a:rPr lang="en-US" altLang="zh-CN"/>
              <a:t>/85</a:t>
            </a:r>
            <a:endParaRPr lang="en-US" altLang="zh-CN"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9" name="Group 3"/>
          <p:cNvGrpSpPr/>
          <p:nvPr/>
        </p:nvGrpSpPr>
        <p:grpSpPr bwMode="auto">
          <a:xfrm>
            <a:off x="301625" y="2133600"/>
            <a:ext cx="8842375" cy="4724400"/>
            <a:chOff x="0" y="150"/>
            <a:chExt cx="5570" cy="3744"/>
          </a:xfrm>
        </p:grpSpPr>
        <p:sp>
          <p:nvSpPr>
            <p:cNvPr id="24580"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4581" name="Group 5"/>
            <p:cNvGrpSpPr/>
            <p:nvPr/>
          </p:nvGrpSpPr>
          <p:grpSpPr bwMode="auto">
            <a:xfrm>
              <a:off x="0" y="1398"/>
              <a:ext cx="420" cy="528"/>
              <a:chOff x="0" y="1392"/>
              <a:chExt cx="420" cy="528"/>
            </a:xfrm>
          </p:grpSpPr>
          <p:sp>
            <p:nvSpPr>
              <p:cNvPr id="24582"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4583"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4584" name="Group 8"/>
            <p:cNvGrpSpPr/>
            <p:nvPr/>
          </p:nvGrpSpPr>
          <p:grpSpPr bwMode="auto">
            <a:xfrm>
              <a:off x="528" y="1398"/>
              <a:ext cx="864" cy="1248"/>
              <a:chOff x="528" y="1392"/>
              <a:chExt cx="864" cy="1248"/>
            </a:xfrm>
          </p:grpSpPr>
          <p:sp>
            <p:nvSpPr>
              <p:cNvPr id="24585"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4586"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4587"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4588"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4589"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4590"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4591" name="Group 15"/>
            <p:cNvGrpSpPr/>
            <p:nvPr/>
          </p:nvGrpSpPr>
          <p:grpSpPr bwMode="auto">
            <a:xfrm>
              <a:off x="1344" y="966"/>
              <a:ext cx="1008" cy="2016"/>
              <a:chOff x="1344" y="960"/>
              <a:chExt cx="1008" cy="2016"/>
            </a:xfrm>
          </p:grpSpPr>
          <p:sp>
            <p:nvSpPr>
              <p:cNvPr id="24592"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4593"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4594"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4595"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4596"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4597"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4598"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4599"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4600"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4601"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4602"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4603" name="Group 27"/>
            <p:cNvGrpSpPr/>
            <p:nvPr/>
          </p:nvGrpSpPr>
          <p:grpSpPr bwMode="auto">
            <a:xfrm>
              <a:off x="2208" y="582"/>
              <a:ext cx="1008" cy="2784"/>
              <a:chOff x="2208" y="576"/>
              <a:chExt cx="1008" cy="2784"/>
            </a:xfrm>
          </p:grpSpPr>
          <p:sp>
            <p:nvSpPr>
              <p:cNvPr id="24604"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4605"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4606"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4607"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4608"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4609"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4610"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4611"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4612"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4613"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4614"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4615"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4616"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4617"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4618"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4619"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4620" name="Group 44"/>
            <p:cNvGrpSpPr/>
            <p:nvPr/>
          </p:nvGrpSpPr>
          <p:grpSpPr bwMode="auto">
            <a:xfrm>
              <a:off x="3120" y="150"/>
              <a:ext cx="1056" cy="3744"/>
              <a:chOff x="3120" y="144"/>
              <a:chExt cx="1056" cy="3744"/>
            </a:xfrm>
          </p:grpSpPr>
          <p:grpSp>
            <p:nvGrpSpPr>
              <p:cNvPr id="24621" name="Group 45"/>
              <p:cNvGrpSpPr/>
              <p:nvPr/>
            </p:nvGrpSpPr>
            <p:grpSpPr bwMode="auto">
              <a:xfrm>
                <a:off x="3504" y="144"/>
                <a:ext cx="672" cy="480"/>
                <a:chOff x="4128" y="864"/>
                <a:chExt cx="672" cy="480"/>
              </a:xfrm>
            </p:grpSpPr>
            <p:sp>
              <p:nvSpPr>
                <p:cNvPr id="24622"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4623"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4624" name="Group 48"/>
              <p:cNvGrpSpPr/>
              <p:nvPr/>
            </p:nvGrpSpPr>
            <p:grpSpPr bwMode="auto">
              <a:xfrm>
                <a:off x="3504" y="3408"/>
                <a:ext cx="672" cy="480"/>
                <a:chOff x="4032" y="2400"/>
                <a:chExt cx="672" cy="480"/>
              </a:xfrm>
            </p:grpSpPr>
            <p:sp>
              <p:nvSpPr>
                <p:cNvPr id="24625"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4626"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4627"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4628"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4629"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4630"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4631" name="Group 55"/>
            <p:cNvGrpSpPr/>
            <p:nvPr/>
          </p:nvGrpSpPr>
          <p:grpSpPr bwMode="auto">
            <a:xfrm>
              <a:off x="3072" y="822"/>
              <a:ext cx="912" cy="2355"/>
              <a:chOff x="3072" y="816"/>
              <a:chExt cx="912" cy="2355"/>
            </a:xfrm>
          </p:grpSpPr>
          <p:sp>
            <p:nvSpPr>
              <p:cNvPr id="24632"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4633"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4634"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4635"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4636"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4637"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4638"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4639"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4640"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4641"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4642"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4643"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4644"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4645"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4646"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4647" name="Group 71"/>
            <p:cNvGrpSpPr/>
            <p:nvPr/>
          </p:nvGrpSpPr>
          <p:grpSpPr bwMode="auto">
            <a:xfrm>
              <a:off x="3600" y="630"/>
              <a:ext cx="1152" cy="2784"/>
              <a:chOff x="3600" y="624"/>
              <a:chExt cx="1152" cy="2784"/>
            </a:xfrm>
          </p:grpSpPr>
          <p:sp>
            <p:nvSpPr>
              <p:cNvPr id="24648"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4649"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4650"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4651"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4652"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4653"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4654"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4655"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4656"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4657"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4658"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4659"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4660"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4661"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4662" name="Group 86"/>
            <p:cNvGrpSpPr/>
            <p:nvPr/>
          </p:nvGrpSpPr>
          <p:grpSpPr bwMode="auto">
            <a:xfrm>
              <a:off x="4032" y="582"/>
              <a:ext cx="1440" cy="2880"/>
              <a:chOff x="4032" y="576"/>
              <a:chExt cx="1440" cy="2880"/>
            </a:xfrm>
          </p:grpSpPr>
          <p:sp>
            <p:nvSpPr>
              <p:cNvPr id="24663"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4664"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4665"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4666"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4667"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4668"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4669"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4670"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4671"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4672" name="Group 96"/>
            <p:cNvGrpSpPr/>
            <p:nvPr/>
          </p:nvGrpSpPr>
          <p:grpSpPr bwMode="auto">
            <a:xfrm>
              <a:off x="4752" y="774"/>
              <a:ext cx="480" cy="2496"/>
              <a:chOff x="4752" y="768"/>
              <a:chExt cx="480" cy="2496"/>
            </a:xfrm>
          </p:grpSpPr>
          <p:sp>
            <p:nvSpPr>
              <p:cNvPr id="24673"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4674"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4675"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4676"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4677"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4678"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4679" name="Group 103"/>
            <p:cNvGrpSpPr/>
            <p:nvPr/>
          </p:nvGrpSpPr>
          <p:grpSpPr bwMode="auto">
            <a:xfrm>
              <a:off x="4176" y="384"/>
              <a:ext cx="1394" cy="3270"/>
              <a:chOff x="4176" y="378"/>
              <a:chExt cx="1394" cy="3270"/>
            </a:xfrm>
          </p:grpSpPr>
          <p:sp>
            <p:nvSpPr>
              <p:cNvPr id="24680"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4681"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4682"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4683"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4684"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4685"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4686"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4687"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4689" name="Line 113"/>
          <p:cNvSpPr>
            <a:spLocks noChangeShapeType="1"/>
          </p:cNvSpPr>
          <p:nvPr/>
        </p:nvSpPr>
        <p:spPr bwMode="auto">
          <a:xfrm flipV="1">
            <a:off x="2051720"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4690" name="Text Box 114"/>
          <p:cNvSpPr txBox="1">
            <a:spLocks noChangeArrowheads="1"/>
          </p:cNvSpPr>
          <p:nvPr/>
        </p:nvSpPr>
        <p:spPr bwMode="auto">
          <a:xfrm>
            <a:off x="8077200" y="24384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17</a:t>
            </a:fld>
            <a:r>
              <a:rPr lang="en-US" altLang="zh-CN"/>
              <a:t>/85</a:t>
            </a:r>
            <a:endParaRPr lang="en-US" altLang="zh-CN"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3" name="Group 3"/>
          <p:cNvGrpSpPr/>
          <p:nvPr/>
        </p:nvGrpSpPr>
        <p:grpSpPr bwMode="auto">
          <a:xfrm>
            <a:off x="301625" y="2133600"/>
            <a:ext cx="8842375" cy="4724400"/>
            <a:chOff x="0" y="150"/>
            <a:chExt cx="5570" cy="3744"/>
          </a:xfrm>
        </p:grpSpPr>
        <p:sp>
          <p:nvSpPr>
            <p:cNvPr id="25604"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5605" name="Group 5"/>
            <p:cNvGrpSpPr/>
            <p:nvPr/>
          </p:nvGrpSpPr>
          <p:grpSpPr bwMode="auto">
            <a:xfrm>
              <a:off x="0" y="1398"/>
              <a:ext cx="420" cy="528"/>
              <a:chOff x="0" y="1392"/>
              <a:chExt cx="420" cy="528"/>
            </a:xfrm>
          </p:grpSpPr>
          <p:sp>
            <p:nvSpPr>
              <p:cNvPr id="25606"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5607"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5608" name="Group 8"/>
            <p:cNvGrpSpPr/>
            <p:nvPr/>
          </p:nvGrpSpPr>
          <p:grpSpPr bwMode="auto">
            <a:xfrm>
              <a:off x="528" y="1398"/>
              <a:ext cx="864" cy="1248"/>
              <a:chOff x="528" y="1392"/>
              <a:chExt cx="864" cy="1248"/>
            </a:xfrm>
          </p:grpSpPr>
          <p:sp>
            <p:nvSpPr>
              <p:cNvPr id="25609"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5610"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5611"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5612"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5613"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5614"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5615" name="Group 15"/>
            <p:cNvGrpSpPr/>
            <p:nvPr/>
          </p:nvGrpSpPr>
          <p:grpSpPr bwMode="auto">
            <a:xfrm>
              <a:off x="1344" y="966"/>
              <a:ext cx="1008" cy="2016"/>
              <a:chOff x="1344" y="960"/>
              <a:chExt cx="1008" cy="2016"/>
            </a:xfrm>
          </p:grpSpPr>
          <p:sp>
            <p:nvSpPr>
              <p:cNvPr id="25616"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5617"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5618"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5619"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5620"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5621"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5622"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5623"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5624"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5625"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5626"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5627" name="Group 27"/>
            <p:cNvGrpSpPr/>
            <p:nvPr/>
          </p:nvGrpSpPr>
          <p:grpSpPr bwMode="auto">
            <a:xfrm>
              <a:off x="2208" y="582"/>
              <a:ext cx="1008" cy="2784"/>
              <a:chOff x="2208" y="576"/>
              <a:chExt cx="1008" cy="2784"/>
            </a:xfrm>
          </p:grpSpPr>
          <p:sp>
            <p:nvSpPr>
              <p:cNvPr id="25628"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5629"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5630"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5631"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5632"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5633"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5634"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5635"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5636"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5637"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5638"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5639"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5640"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5641"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5642"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5643"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5644" name="Group 44"/>
            <p:cNvGrpSpPr/>
            <p:nvPr/>
          </p:nvGrpSpPr>
          <p:grpSpPr bwMode="auto">
            <a:xfrm>
              <a:off x="3120" y="150"/>
              <a:ext cx="1056" cy="3744"/>
              <a:chOff x="3120" y="144"/>
              <a:chExt cx="1056" cy="3744"/>
            </a:xfrm>
          </p:grpSpPr>
          <p:grpSp>
            <p:nvGrpSpPr>
              <p:cNvPr id="25645" name="Group 45"/>
              <p:cNvGrpSpPr/>
              <p:nvPr/>
            </p:nvGrpSpPr>
            <p:grpSpPr bwMode="auto">
              <a:xfrm>
                <a:off x="3504" y="144"/>
                <a:ext cx="672" cy="480"/>
                <a:chOff x="4128" y="864"/>
                <a:chExt cx="672" cy="480"/>
              </a:xfrm>
            </p:grpSpPr>
            <p:sp>
              <p:nvSpPr>
                <p:cNvPr id="25646"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5647"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5648" name="Group 48"/>
              <p:cNvGrpSpPr/>
              <p:nvPr/>
            </p:nvGrpSpPr>
            <p:grpSpPr bwMode="auto">
              <a:xfrm>
                <a:off x="3504" y="3408"/>
                <a:ext cx="672" cy="480"/>
                <a:chOff x="4032" y="2400"/>
                <a:chExt cx="672" cy="480"/>
              </a:xfrm>
            </p:grpSpPr>
            <p:sp>
              <p:nvSpPr>
                <p:cNvPr id="25649"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5650"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5651"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5652"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5653"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5654"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5655" name="Group 55"/>
            <p:cNvGrpSpPr/>
            <p:nvPr/>
          </p:nvGrpSpPr>
          <p:grpSpPr bwMode="auto">
            <a:xfrm>
              <a:off x="3072" y="822"/>
              <a:ext cx="912" cy="2355"/>
              <a:chOff x="3072" y="816"/>
              <a:chExt cx="912" cy="2355"/>
            </a:xfrm>
          </p:grpSpPr>
          <p:sp>
            <p:nvSpPr>
              <p:cNvPr id="25656"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5657"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5658"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5659"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5660"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5661"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5662"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5663"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5664"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5665"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5666"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5667"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5668"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5669"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5670"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5671" name="Group 71"/>
            <p:cNvGrpSpPr/>
            <p:nvPr/>
          </p:nvGrpSpPr>
          <p:grpSpPr bwMode="auto">
            <a:xfrm>
              <a:off x="3600" y="630"/>
              <a:ext cx="1152" cy="2784"/>
              <a:chOff x="3600" y="624"/>
              <a:chExt cx="1152" cy="2784"/>
            </a:xfrm>
          </p:grpSpPr>
          <p:sp>
            <p:nvSpPr>
              <p:cNvPr id="25672"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5673"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5674"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5675"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5676"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5677"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5678"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5679"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5680"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5681"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5682"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5683"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5684"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5685"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5686" name="Group 86"/>
            <p:cNvGrpSpPr/>
            <p:nvPr/>
          </p:nvGrpSpPr>
          <p:grpSpPr bwMode="auto">
            <a:xfrm>
              <a:off x="4032" y="582"/>
              <a:ext cx="1440" cy="2880"/>
              <a:chOff x="4032" y="576"/>
              <a:chExt cx="1440" cy="2880"/>
            </a:xfrm>
          </p:grpSpPr>
          <p:sp>
            <p:nvSpPr>
              <p:cNvPr id="25687"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5688"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5689"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5690"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5691"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5692"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5693"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5694"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5695"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5696" name="Group 96"/>
            <p:cNvGrpSpPr/>
            <p:nvPr/>
          </p:nvGrpSpPr>
          <p:grpSpPr bwMode="auto">
            <a:xfrm>
              <a:off x="4752" y="774"/>
              <a:ext cx="480" cy="2496"/>
              <a:chOff x="4752" y="768"/>
              <a:chExt cx="480" cy="2496"/>
            </a:xfrm>
          </p:grpSpPr>
          <p:sp>
            <p:nvSpPr>
              <p:cNvPr id="25697"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5698"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5699"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5700"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5701"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5702"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5703" name="Group 103"/>
            <p:cNvGrpSpPr/>
            <p:nvPr/>
          </p:nvGrpSpPr>
          <p:grpSpPr bwMode="auto">
            <a:xfrm>
              <a:off x="4176" y="384"/>
              <a:ext cx="1394" cy="3270"/>
              <a:chOff x="4176" y="378"/>
              <a:chExt cx="1394" cy="3270"/>
            </a:xfrm>
          </p:grpSpPr>
          <p:sp>
            <p:nvSpPr>
              <p:cNvPr id="25704"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5705"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5706"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5707"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5708"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5709"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5710"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5711"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5713" name="Line 113"/>
          <p:cNvSpPr>
            <a:spLocks noChangeShapeType="1"/>
          </p:cNvSpPr>
          <p:nvPr/>
        </p:nvSpPr>
        <p:spPr bwMode="auto">
          <a:xfrm flipV="1">
            <a:off x="2236768"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5714" name="Text Box 114"/>
          <p:cNvSpPr txBox="1">
            <a:spLocks noChangeArrowheads="1"/>
          </p:cNvSpPr>
          <p:nvPr/>
        </p:nvSpPr>
        <p:spPr bwMode="auto">
          <a:xfrm>
            <a:off x="8458200" y="38862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18</a:t>
            </a:fld>
            <a:r>
              <a:rPr lang="en-US" altLang="zh-CN"/>
              <a:t>/85</a:t>
            </a:r>
            <a:endParaRPr lang="en-US" altLang="zh-CN"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3"/>
          <p:cNvGrpSpPr/>
          <p:nvPr/>
        </p:nvGrpSpPr>
        <p:grpSpPr bwMode="auto">
          <a:xfrm>
            <a:off x="301625" y="2133600"/>
            <a:ext cx="8842375" cy="4724400"/>
            <a:chOff x="0" y="150"/>
            <a:chExt cx="5570" cy="3744"/>
          </a:xfrm>
        </p:grpSpPr>
        <p:sp>
          <p:nvSpPr>
            <p:cNvPr id="26628"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6629" name="Group 5"/>
            <p:cNvGrpSpPr/>
            <p:nvPr/>
          </p:nvGrpSpPr>
          <p:grpSpPr bwMode="auto">
            <a:xfrm>
              <a:off x="0" y="1398"/>
              <a:ext cx="420" cy="528"/>
              <a:chOff x="0" y="1392"/>
              <a:chExt cx="420" cy="528"/>
            </a:xfrm>
          </p:grpSpPr>
          <p:sp>
            <p:nvSpPr>
              <p:cNvPr id="26630"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6631"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6632" name="Group 8"/>
            <p:cNvGrpSpPr/>
            <p:nvPr/>
          </p:nvGrpSpPr>
          <p:grpSpPr bwMode="auto">
            <a:xfrm>
              <a:off x="528" y="1398"/>
              <a:ext cx="864" cy="1248"/>
              <a:chOff x="528" y="1392"/>
              <a:chExt cx="864" cy="1248"/>
            </a:xfrm>
          </p:grpSpPr>
          <p:sp>
            <p:nvSpPr>
              <p:cNvPr id="26633"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6634"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6635"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6636"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6637"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6638"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6639" name="Group 15"/>
            <p:cNvGrpSpPr/>
            <p:nvPr/>
          </p:nvGrpSpPr>
          <p:grpSpPr bwMode="auto">
            <a:xfrm>
              <a:off x="1344" y="966"/>
              <a:ext cx="1008" cy="2016"/>
              <a:chOff x="1344" y="960"/>
              <a:chExt cx="1008" cy="2016"/>
            </a:xfrm>
          </p:grpSpPr>
          <p:sp>
            <p:nvSpPr>
              <p:cNvPr id="26640"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6641"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6642"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6643"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6644"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6645"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6646"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6647"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6648"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6649"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6650"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6651" name="Group 27"/>
            <p:cNvGrpSpPr/>
            <p:nvPr/>
          </p:nvGrpSpPr>
          <p:grpSpPr bwMode="auto">
            <a:xfrm>
              <a:off x="2208" y="582"/>
              <a:ext cx="1008" cy="2784"/>
              <a:chOff x="2208" y="576"/>
              <a:chExt cx="1008" cy="2784"/>
            </a:xfrm>
          </p:grpSpPr>
          <p:sp>
            <p:nvSpPr>
              <p:cNvPr id="26652"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6653"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6654"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6655"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6656"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6657"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6658"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6659"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6660"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6661"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6662"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6663"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6664"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6665"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6666"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6667"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6668" name="Group 44"/>
            <p:cNvGrpSpPr/>
            <p:nvPr/>
          </p:nvGrpSpPr>
          <p:grpSpPr bwMode="auto">
            <a:xfrm>
              <a:off x="3120" y="150"/>
              <a:ext cx="1056" cy="3744"/>
              <a:chOff x="3120" y="144"/>
              <a:chExt cx="1056" cy="3744"/>
            </a:xfrm>
          </p:grpSpPr>
          <p:grpSp>
            <p:nvGrpSpPr>
              <p:cNvPr id="26669" name="Group 45"/>
              <p:cNvGrpSpPr/>
              <p:nvPr/>
            </p:nvGrpSpPr>
            <p:grpSpPr bwMode="auto">
              <a:xfrm>
                <a:off x="3504" y="144"/>
                <a:ext cx="672" cy="480"/>
                <a:chOff x="4128" y="864"/>
                <a:chExt cx="672" cy="480"/>
              </a:xfrm>
            </p:grpSpPr>
            <p:sp>
              <p:nvSpPr>
                <p:cNvPr id="26670"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6671"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6672" name="Group 48"/>
              <p:cNvGrpSpPr/>
              <p:nvPr/>
            </p:nvGrpSpPr>
            <p:grpSpPr bwMode="auto">
              <a:xfrm>
                <a:off x="3504" y="3408"/>
                <a:ext cx="672" cy="480"/>
                <a:chOff x="4032" y="2400"/>
                <a:chExt cx="672" cy="480"/>
              </a:xfrm>
            </p:grpSpPr>
            <p:sp>
              <p:nvSpPr>
                <p:cNvPr id="26673"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6674"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6675"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6676"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6677"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6678"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6679" name="Group 55"/>
            <p:cNvGrpSpPr/>
            <p:nvPr/>
          </p:nvGrpSpPr>
          <p:grpSpPr bwMode="auto">
            <a:xfrm>
              <a:off x="3072" y="822"/>
              <a:ext cx="912" cy="2355"/>
              <a:chOff x="3072" y="816"/>
              <a:chExt cx="912" cy="2355"/>
            </a:xfrm>
          </p:grpSpPr>
          <p:sp>
            <p:nvSpPr>
              <p:cNvPr id="26680"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6681"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6682"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6683"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6684"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6685"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6686"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6687"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6688"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6689"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6690"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6691"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6692"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6693"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6694"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6695" name="Group 71"/>
            <p:cNvGrpSpPr/>
            <p:nvPr/>
          </p:nvGrpSpPr>
          <p:grpSpPr bwMode="auto">
            <a:xfrm>
              <a:off x="3600" y="630"/>
              <a:ext cx="1152" cy="2784"/>
              <a:chOff x="3600" y="624"/>
              <a:chExt cx="1152" cy="2784"/>
            </a:xfrm>
          </p:grpSpPr>
          <p:sp>
            <p:nvSpPr>
              <p:cNvPr id="26696"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6697"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6698"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6699"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6700"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6701"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6702"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6703"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6704"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6705"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6706"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6707"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6708"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6709"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6710" name="Group 86"/>
            <p:cNvGrpSpPr/>
            <p:nvPr/>
          </p:nvGrpSpPr>
          <p:grpSpPr bwMode="auto">
            <a:xfrm>
              <a:off x="4032" y="582"/>
              <a:ext cx="1440" cy="2880"/>
              <a:chOff x="4032" y="576"/>
              <a:chExt cx="1440" cy="2880"/>
            </a:xfrm>
          </p:grpSpPr>
          <p:sp>
            <p:nvSpPr>
              <p:cNvPr id="26711"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6712"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6713"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6714"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6715"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6716"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6717"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6718"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6719"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6720" name="Group 96"/>
            <p:cNvGrpSpPr/>
            <p:nvPr/>
          </p:nvGrpSpPr>
          <p:grpSpPr bwMode="auto">
            <a:xfrm>
              <a:off x="4752" y="774"/>
              <a:ext cx="480" cy="2496"/>
              <a:chOff x="4752" y="768"/>
              <a:chExt cx="480" cy="2496"/>
            </a:xfrm>
          </p:grpSpPr>
          <p:sp>
            <p:nvSpPr>
              <p:cNvPr id="26721"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6722"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6723"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6724"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6725"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6726"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6727" name="Group 103"/>
            <p:cNvGrpSpPr/>
            <p:nvPr/>
          </p:nvGrpSpPr>
          <p:grpSpPr bwMode="auto">
            <a:xfrm>
              <a:off x="4176" y="384"/>
              <a:ext cx="1394" cy="3270"/>
              <a:chOff x="4176" y="378"/>
              <a:chExt cx="1394" cy="3270"/>
            </a:xfrm>
          </p:grpSpPr>
          <p:sp>
            <p:nvSpPr>
              <p:cNvPr id="26728"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6729"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6730"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6731"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6732"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6733"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6734"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6735"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6737" name="Line 113"/>
          <p:cNvSpPr>
            <a:spLocks noChangeShapeType="1"/>
          </p:cNvSpPr>
          <p:nvPr/>
        </p:nvSpPr>
        <p:spPr bwMode="auto">
          <a:xfrm flipV="1">
            <a:off x="2427248" y="236220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6738" name="Text Box 114"/>
          <p:cNvSpPr txBox="1">
            <a:spLocks noChangeArrowheads="1"/>
          </p:cNvSpPr>
          <p:nvPr/>
        </p:nvSpPr>
        <p:spPr bwMode="auto">
          <a:xfrm>
            <a:off x="8077200" y="24384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6"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7"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8"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0"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19</a:t>
            </a:fld>
            <a:r>
              <a:rPr lang="en-US" altLang="zh-CN"/>
              <a:t>/85</a:t>
            </a:r>
            <a:endParaRPr lang="en-US" altLang="zh-CN"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7358" y="428604"/>
            <a:ext cx="149949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Content</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Why Study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Informal Introduction to Finite Automata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Central Concepts of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Deterministic Finite Automata (DFA)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Nondeterministic Finite Automata(NFA)</a:t>
            </a:r>
          </a:p>
          <a:p>
            <a:pPr marL="342900" indent="-342900" eaLnBrk="0" hangingPunct="0">
              <a:spcBef>
                <a:spcPct val="20000"/>
              </a:spcBef>
              <a:buClr>
                <a:srgbClr val="1073E0"/>
              </a:buClr>
              <a:buSzPct val="70000"/>
              <a:buFont typeface="Wingdings" panose="05000000000000000000" pitchFamily="2" charset="2"/>
              <a:buChar char="n"/>
              <a:defRPr/>
            </a:pPr>
            <a:endPar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a:t>
            </a:fld>
            <a:r>
              <a:rPr lang="en-US" altLang="zh-CN"/>
              <a:t>/100</a:t>
            </a:r>
            <a:endParaRPr lang="en-US" altLang="zh-CN" dirty="0"/>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3"/>
          <p:cNvGrpSpPr/>
          <p:nvPr/>
        </p:nvGrpSpPr>
        <p:grpSpPr bwMode="auto">
          <a:xfrm>
            <a:off x="301625" y="2133600"/>
            <a:ext cx="8842375" cy="4724400"/>
            <a:chOff x="0" y="150"/>
            <a:chExt cx="5570" cy="3744"/>
          </a:xfrm>
        </p:grpSpPr>
        <p:sp>
          <p:nvSpPr>
            <p:cNvPr id="29700" name="Oval 4"/>
            <p:cNvSpPr>
              <a:spLocks noChangeArrowheads="1"/>
            </p:cNvSpPr>
            <p:nvPr/>
          </p:nvSpPr>
          <p:spPr bwMode="auto">
            <a:xfrm>
              <a:off x="288" y="1878"/>
              <a:ext cx="38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a:t>
              </a:r>
            </a:p>
          </p:txBody>
        </p:sp>
        <p:grpSp>
          <p:nvGrpSpPr>
            <p:cNvPr id="29701" name="Group 5"/>
            <p:cNvGrpSpPr/>
            <p:nvPr/>
          </p:nvGrpSpPr>
          <p:grpSpPr bwMode="auto">
            <a:xfrm>
              <a:off x="0" y="1398"/>
              <a:ext cx="420" cy="528"/>
              <a:chOff x="0" y="1392"/>
              <a:chExt cx="420" cy="528"/>
            </a:xfrm>
          </p:grpSpPr>
          <p:sp>
            <p:nvSpPr>
              <p:cNvPr id="29702" name="Text Box 6"/>
              <p:cNvSpPr txBox="1">
                <a:spLocks noChangeArrowheads="1"/>
              </p:cNvSpPr>
              <p:nvPr/>
            </p:nvSpPr>
            <p:spPr bwMode="auto">
              <a:xfrm>
                <a:off x="0" y="1392"/>
                <a:ext cx="420" cy="291"/>
              </a:xfrm>
              <a:prstGeom prst="rect">
                <a:avLst/>
              </a:prstGeom>
              <a:noFill/>
              <a:ln>
                <a:noFill/>
              </a:ln>
              <a:effectLst/>
            </p:spPr>
            <p:txBody>
              <a:bodyPr wrap="none">
                <a:spAutoFit/>
              </a:bodyPr>
              <a:lstStyle/>
              <a:p>
                <a:r>
                  <a:rPr lang="en-US" altLang="zh-CN" sz="1800"/>
                  <a:t>Start</a:t>
                </a:r>
              </a:p>
            </p:txBody>
          </p:sp>
          <p:sp>
            <p:nvSpPr>
              <p:cNvPr id="29703" name="Line 7"/>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29704" name="Group 8"/>
            <p:cNvGrpSpPr/>
            <p:nvPr/>
          </p:nvGrpSpPr>
          <p:grpSpPr bwMode="auto">
            <a:xfrm>
              <a:off x="528" y="1398"/>
              <a:ext cx="864" cy="1248"/>
              <a:chOff x="528" y="1392"/>
              <a:chExt cx="864" cy="1248"/>
            </a:xfrm>
          </p:grpSpPr>
          <p:sp>
            <p:nvSpPr>
              <p:cNvPr id="29705" name="Oval 9"/>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Love-15</a:t>
                </a:r>
              </a:p>
            </p:txBody>
          </p:sp>
          <p:sp>
            <p:nvSpPr>
              <p:cNvPr id="29706" name="Oval 10"/>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15-Love</a:t>
                </a:r>
              </a:p>
            </p:txBody>
          </p:sp>
          <p:sp>
            <p:nvSpPr>
              <p:cNvPr id="29707" name="Line 11"/>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29708" name="Line 12"/>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29709" name="Text Box 13"/>
              <p:cNvSpPr txBox="1">
                <a:spLocks noChangeArrowheads="1"/>
              </p:cNvSpPr>
              <p:nvPr/>
            </p:nvSpPr>
            <p:spPr bwMode="auto">
              <a:xfrm>
                <a:off x="528" y="1584"/>
                <a:ext cx="180" cy="291"/>
              </a:xfrm>
              <a:prstGeom prst="rect">
                <a:avLst/>
              </a:prstGeom>
              <a:noFill/>
              <a:ln>
                <a:noFill/>
              </a:ln>
              <a:effectLst/>
            </p:spPr>
            <p:txBody>
              <a:bodyPr wrap="none">
                <a:spAutoFit/>
              </a:bodyPr>
              <a:lstStyle/>
              <a:p>
                <a:r>
                  <a:rPr lang="en-US" altLang="zh-CN" sz="1800"/>
                  <a:t>s</a:t>
                </a:r>
              </a:p>
            </p:txBody>
          </p:sp>
          <p:sp>
            <p:nvSpPr>
              <p:cNvPr id="29710" name="Text Box 14"/>
              <p:cNvSpPr txBox="1">
                <a:spLocks noChangeArrowheads="1"/>
              </p:cNvSpPr>
              <p:nvPr/>
            </p:nvSpPr>
            <p:spPr bwMode="auto">
              <a:xfrm>
                <a:off x="528" y="2208"/>
                <a:ext cx="194" cy="291"/>
              </a:xfrm>
              <a:prstGeom prst="rect">
                <a:avLst/>
              </a:prstGeom>
              <a:noFill/>
              <a:ln>
                <a:noFill/>
              </a:ln>
              <a:effectLst/>
            </p:spPr>
            <p:txBody>
              <a:bodyPr wrap="none">
                <a:spAutoFit/>
              </a:bodyPr>
              <a:lstStyle/>
              <a:p>
                <a:r>
                  <a:rPr lang="en-US" altLang="zh-CN" sz="1800"/>
                  <a:t>o</a:t>
                </a:r>
              </a:p>
            </p:txBody>
          </p:sp>
        </p:grpSp>
        <p:grpSp>
          <p:nvGrpSpPr>
            <p:cNvPr id="29711" name="Group 15"/>
            <p:cNvGrpSpPr/>
            <p:nvPr/>
          </p:nvGrpSpPr>
          <p:grpSpPr bwMode="auto">
            <a:xfrm>
              <a:off x="1344" y="966"/>
              <a:ext cx="1008" cy="2016"/>
              <a:chOff x="1344" y="960"/>
              <a:chExt cx="1008" cy="2016"/>
            </a:xfrm>
          </p:grpSpPr>
          <p:sp>
            <p:nvSpPr>
              <p:cNvPr id="29712" name="Oval 16"/>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Love-30</a:t>
                </a:r>
              </a:p>
            </p:txBody>
          </p:sp>
          <p:sp>
            <p:nvSpPr>
              <p:cNvPr id="29713" name="Oval 17"/>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15-all</a:t>
                </a:r>
              </a:p>
            </p:txBody>
          </p:sp>
          <p:sp>
            <p:nvSpPr>
              <p:cNvPr id="29714" name="Oval 18"/>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30-Love</a:t>
                </a:r>
              </a:p>
            </p:txBody>
          </p:sp>
          <p:sp>
            <p:nvSpPr>
              <p:cNvPr id="29715" name="Line 19"/>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9716" name="Line 20"/>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29717" name="Line 21"/>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29718" name="Line 22"/>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29719" name="Text Box 23"/>
              <p:cNvSpPr txBox="1">
                <a:spLocks noChangeArrowheads="1"/>
              </p:cNvSpPr>
              <p:nvPr/>
            </p:nvSpPr>
            <p:spPr bwMode="auto">
              <a:xfrm>
                <a:off x="1488" y="2064"/>
                <a:ext cx="180" cy="290"/>
              </a:xfrm>
              <a:prstGeom prst="rect">
                <a:avLst/>
              </a:prstGeom>
              <a:noFill/>
              <a:ln>
                <a:noFill/>
              </a:ln>
              <a:effectLst/>
            </p:spPr>
            <p:txBody>
              <a:bodyPr wrap="none">
                <a:spAutoFit/>
              </a:bodyPr>
              <a:lstStyle/>
              <a:p>
                <a:r>
                  <a:rPr lang="en-US" altLang="zh-CN" sz="1800"/>
                  <a:t>s</a:t>
                </a:r>
              </a:p>
            </p:txBody>
          </p:sp>
          <p:sp>
            <p:nvSpPr>
              <p:cNvPr id="29720" name="Text Box 24"/>
              <p:cNvSpPr txBox="1">
                <a:spLocks noChangeArrowheads="1"/>
              </p:cNvSpPr>
              <p:nvPr/>
            </p:nvSpPr>
            <p:spPr bwMode="auto">
              <a:xfrm>
                <a:off x="1392" y="1153"/>
                <a:ext cx="180" cy="291"/>
              </a:xfrm>
              <a:prstGeom prst="rect">
                <a:avLst/>
              </a:prstGeom>
              <a:noFill/>
              <a:ln>
                <a:noFill/>
              </a:ln>
              <a:effectLst/>
            </p:spPr>
            <p:txBody>
              <a:bodyPr wrap="none">
                <a:spAutoFit/>
              </a:bodyPr>
              <a:lstStyle/>
              <a:p>
                <a:r>
                  <a:rPr lang="en-US" altLang="zh-CN" sz="1800"/>
                  <a:t>s</a:t>
                </a:r>
              </a:p>
            </p:txBody>
          </p:sp>
          <p:sp>
            <p:nvSpPr>
              <p:cNvPr id="29721" name="Text Box 25"/>
              <p:cNvSpPr txBox="1">
                <a:spLocks noChangeArrowheads="1"/>
              </p:cNvSpPr>
              <p:nvPr/>
            </p:nvSpPr>
            <p:spPr bwMode="auto">
              <a:xfrm>
                <a:off x="1488" y="1728"/>
                <a:ext cx="194" cy="291"/>
              </a:xfrm>
              <a:prstGeom prst="rect">
                <a:avLst/>
              </a:prstGeom>
              <a:noFill/>
              <a:ln>
                <a:noFill/>
              </a:ln>
              <a:effectLst/>
            </p:spPr>
            <p:txBody>
              <a:bodyPr wrap="none">
                <a:spAutoFit/>
              </a:bodyPr>
              <a:lstStyle/>
              <a:p>
                <a:r>
                  <a:rPr lang="en-US" altLang="zh-CN" sz="1800"/>
                  <a:t>o</a:t>
                </a:r>
              </a:p>
            </p:txBody>
          </p:sp>
          <p:sp>
            <p:nvSpPr>
              <p:cNvPr id="29722" name="Text Box 26"/>
              <p:cNvSpPr txBox="1">
                <a:spLocks noChangeArrowheads="1"/>
              </p:cNvSpPr>
              <p:nvPr/>
            </p:nvSpPr>
            <p:spPr bwMode="auto">
              <a:xfrm>
                <a:off x="1392" y="2592"/>
                <a:ext cx="194" cy="291"/>
              </a:xfrm>
              <a:prstGeom prst="rect">
                <a:avLst/>
              </a:prstGeom>
              <a:noFill/>
              <a:ln>
                <a:noFill/>
              </a:ln>
              <a:effectLst/>
            </p:spPr>
            <p:txBody>
              <a:bodyPr wrap="none">
                <a:spAutoFit/>
              </a:bodyPr>
              <a:lstStyle/>
              <a:p>
                <a:r>
                  <a:rPr lang="en-US" altLang="zh-CN" sz="1800"/>
                  <a:t>o</a:t>
                </a:r>
              </a:p>
            </p:txBody>
          </p:sp>
        </p:grpSp>
        <p:grpSp>
          <p:nvGrpSpPr>
            <p:cNvPr id="29723" name="Group 27"/>
            <p:cNvGrpSpPr/>
            <p:nvPr/>
          </p:nvGrpSpPr>
          <p:grpSpPr bwMode="auto">
            <a:xfrm>
              <a:off x="2208" y="582"/>
              <a:ext cx="1008" cy="2784"/>
              <a:chOff x="2208" y="576"/>
              <a:chExt cx="1008" cy="2784"/>
            </a:xfrm>
          </p:grpSpPr>
          <p:sp>
            <p:nvSpPr>
              <p:cNvPr id="29724"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Love-40</a:t>
                </a:r>
              </a:p>
            </p:txBody>
          </p:sp>
          <p:sp>
            <p:nvSpPr>
              <p:cNvPr id="29725"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15-30</a:t>
                </a:r>
              </a:p>
            </p:txBody>
          </p:sp>
          <p:sp>
            <p:nvSpPr>
              <p:cNvPr id="29726"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30-15</a:t>
                </a:r>
              </a:p>
            </p:txBody>
          </p:sp>
          <p:sp>
            <p:nvSpPr>
              <p:cNvPr id="29727"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40-Love</a:t>
                </a:r>
              </a:p>
            </p:txBody>
          </p:sp>
          <p:sp>
            <p:nvSpPr>
              <p:cNvPr id="29728"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29729"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29730"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29731"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29732"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29733"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29734" name="Text Box 38"/>
              <p:cNvSpPr txBox="1">
                <a:spLocks noChangeArrowheads="1"/>
              </p:cNvSpPr>
              <p:nvPr/>
            </p:nvSpPr>
            <p:spPr bwMode="auto">
              <a:xfrm>
                <a:off x="2304" y="2495"/>
                <a:ext cx="180" cy="291"/>
              </a:xfrm>
              <a:prstGeom prst="rect">
                <a:avLst/>
              </a:prstGeom>
              <a:noFill/>
              <a:ln>
                <a:noFill/>
              </a:ln>
              <a:effectLst/>
            </p:spPr>
            <p:txBody>
              <a:bodyPr wrap="none">
                <a:spAutoFit/>
              </a:bodyPr>
              <a:lstStyle/>
              <a:p>
                <a:r>
                  <a:rPr lang="en-US" altLang="zh-CN" sz="1800"/>
                  <a:t>s</a:t>
                </a:r>
              </a:p>
            </p:txBody>
          </p:sp>
          <p:sp>
            <p:nvSpPr>
              <p:cNvPr id="29735" name="Text Box 39"/>
              <p:cNvSpPr txBox="1">
                <a:spLocks noChangeArrowheads="1"/>
              </p:cNvSpPr>
              <p:nvPr/>
            </p:nvSpPr>
            <p:spPr bwMode="auto">
              <a:xfrm>
                <a:off x="2304" y="1631"/>
                <a:ext cx="180" cy="291"/>
              </a:xfrm>
              <a:prstGeom prst="rect">
                <a:avLst/>
              </a:prstGeom>
              <a:noFill/>
              <a:ln>
                <a:noFill/>
              </a:ln>
              <a:effectLst/>
            </p:spPr>
            <p:txBody>
              <a:bodyPr wrap="none">
                <a:spAutoFit/>
              </a:bodyPr>
              <a:lstStyle/>
              <a:p>
                <a:r>
                  <a:rPr lang="en-US" altLang="zh-CN" sz="1800"/>
                  <a:t>s</a:t>
                </a:r>
              </a:p>
            </p:txBody>
          </p:sp>
          <p:sp>
            <p:nvSpPr>
              <p:cNvPr id="29736" name="Text Box 40"/>
              <p:cNvSpPr txBox="1">
                <a:spLocks noChangeArrowheads="1"/>
              </p:cNvSpPr>
              <p:nvPr/>
            </p:nvSpPr>
            <p:spPr bwMode="auto">
              <a:xfrm>
                <a:off x="2304" y="719"/>
                <a:ext cx="180" cy="291"/>
              </a:xfrm>
              <a:prstGeom prst="rect">
                <a:avLst/>
              </a:prstGeom>
              <a:noFill/>
              <a:ln>
                <a:noFill/>
              </a:ln>
              <a:effectLst/>
            </p:spPr>
            <p:txBody>
              <a:bodyPr wrap="none">
                <a:spAutoFit/>
              </a:bodyPr>
              <a:lstStyle/>
              <a:p>
                <a:r>
                  <a:rPr lang="en-US" altLang="zh-CN" sz="1800"/>
                  <a:t>s</a:t>
                </a:r>
              </a:p>
            </p:txBody>
          </p:sp>
          <p:sp>
            <p:nvSpPr>
              <p:cNvPr id="29737" name="Text Box 41"/>
              <p:cNvSpPr txBox="1">
                <a:spLocks noChangeArrowheads="1"/>
              </p:cNvSpPr>
              <p:nvPr/>
            </p:nvSpPr>
            <p:spPr bwMode="auto">
              <a:xfrm>
                <a:off x="2304" y="2928"/>
                <a:ext cx="194" cy="291"/>
              </a:xfrm>
              <a:prstGeom prst="rect">
                <a:avLst/>
              </a:prstGeom>
              <a:noFill/>
              <a:ln>
                <a:noFill/>
              </a:ln>
              <a:effectLst/>
            </p:spPr>
            <p:txBody>
              <a:bodyPr wrap="none">
                <a:spAutoFit/>
              </a:bodyPr>
              <a:lstStyle/>
              <a:p>
                <a:r>
                  <a:rPr lang="en-US" altLang="zh-CN" sz="1800"/>
                  <a:t>o</a:t>
                </a:r>
              </a:p>
            </p:txBody>
          </p:sp>
          <p:sp>
            <p:nvSpPr>
              <p:cNvPr id="29738" name="Text Box 42"/>
              <p:cNvSpPr txBox="1">
                <a:spLocks noChangeArrowheads="1"/>
              </p:cNvSpPr>
              <p:nvPr/>
            </p:nvSpPr>
            <p:spPr bwMode="auto">
              <a:xfrm>
                <a:off x="2304" y="2159"/>
                <a:ext cx="194" cy="291"/>
              </a:xfrm>
              <a:prstGeom prst="rect">
                <a:avLst/>
              </a:prstGeom>
              <a:noFill/>
              <a:ln>
                <a:noFill/>
              </a:ln>
              <a:effectLst/>
            </p:spPr>
            <p:txBody>
              <a:bodyPr wrap="none">
                <a:spAutoFit/>
              </a:bodyPr>
              <a:lstStyle/>
              <a:p>
                <a:r>
                  <a:rPr lang="en-US" altLang="zh-CN" sz="1800"/>
                  <a:t>o</a:t>
                </a:r>
              </a:p>
            </p:txBody>
          </p:sp>
          <p:sp>
            <p:nvSpPr>
              <p:cNvPr id="29739" name="Text Box 43"/>
              <p:cNvSpPr txBox="1">
                <a:spLocks noChangeArrowheads="1"/>
              </p:cNvSpPr>
              <p:nvPr/>
            </p:nvSpPr>
            <p:spPr bwMode="auto">
              <a:xfrm>
                <a:off x="2304" y="1295"/>
                <a:ext cx="194" cy="291"/>
              </a:xfrm>
              <a:prstGeom prst="rect">
                <a:avLst/>
              </a:prstGeom>
              <a:noFill/>
              <a:ln>
                <a:noFill/>
              </a:ln>
              <a:effectLst/>
            </p:spPr>
            <p:txBody>
              <a:bodyPr wrap="none">
                <a:spAutoFit/>
              </a:bodyPr>
              <a:lstStyle/>
              <a:p>
                <a:r>
                  <a:rPr lang="en-US" altLang="zh-CN" sz="1800"/>
                  <a:t>o</a:t>
                </a:r>
              </a:p>
            </p:txBody>
          </p:sp>
        </p:grpSp>
        <p:grpSp>
          <p:nvGrpSpPr>
            <p:cNvPr id="29740" name="Group 44"/>
            <p:cNvGrpSpPr/>
            <p:nvPr/>
          </p:nvGrpSpPr>
          <p:grpSpPr bwMode="auto">
            <a:xfrm>
              <a:off x="3120" y="150"/>
              <a:ext cx="1056" cy="3744"/>
              <a:chOff x="3120" y="144"/>
              <a:chExt cx="1056" cy="3744"/>
            </a:xfrm>
          </p:grpSpPr>
          <p:grpSp>
            <p:nvGrpSpPr>
              <p:cNvPr id="29741" name="Group 45"/>
              <p:cNvGrpSpPr/>
              <p:nvPr/>
            </p:nvGrpSpPr>
            <p:grpSpPr bwMode="auto">
              <a:xfrm>
                <a:off x="3504" y="144"/>
                <a:ext cx="672" cy="480"/>
                <a:chOff x="4128" y="864"/>
                <a:chExt cx="672" cy="480"/>
              </a:xfrm>
            </p:grpSpPr>
            <p:sp>
              <p:nvSpPr>
                <p:cNvPr id="29742"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Server</a:t>
                  </a:r>
                </a:p>
                <a:p>
                  <a:pPr algn="ctr"/>
                  <a:r>
                    <a:rPr lang="en-US" altLang="zh-CN" sz="1800"/>
                    <a:t>Wins</a:t>
                  </a:r>
                </a:p>
              </p:txBody>
            </p:sp>
            <p:sp>
              <p:nvSpPr>
                <p:cNvPr id="29743" name="Oval 47"/>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29744" name="Group 48"/>
              <p:cNvGrpSpPr/>
              <p:nvPr/>
            </p:nvGrpSpPr>
            <p:grpSpPr bwMode="auto">
              <a:xfrm>
                <a:off x="3504" y="3408"/>
                <a:ext cx="672" cy="480"/>
                <a:chOff x="4032" y="2400"/>
                <a:chExt cx="672" cy="480"/>
              </a:xfrm>
            </p:grpSpPr>
            <p:sp>
              <p:nvSpPr>
                <p:cNvPr id="29745" name="Oval 49"/>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Opp</a:t>
                  </a:r>
                  <a:r>
                    <a:rPr lang="zh-CN" altLang="en-US" sz="1800">
                      <a:latin typeface="Arial" panose="020B0604020202090204"/>
                    </a:rPr>
                    <a:t>’</a:t>
                  </a:r>
                  <a:r>
                    <a:rPr lang="en-US" altLang="zh-CN" sz="1800"/>
                    <a:t>nt</a:t>
                  </a:r>
                </a:p>
                <a:p>
                  <a:pPr algn="ctr"/>
                  <a:r>
                    <a:rPr lang="en-US" altLang="zh-CN" sz="1800"/>
                    <a:t>Wins</a:t>
                  </a:r>
                </a:p>
              </p:txBody>
            </p:sp>
            <p:sp>
              <p:nvSpPr>
                <p:cNvPr id="29746" name="Oval 50"/>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29747" name="Line 51"/>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9748" name="Line 52"/>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29749" name="Text Box 53"/>
              <p:cNvSpPr txBox="1">
                <a:spLocks noChangeArrowheads="1"/>
              </p:cNvSpPr>
              <p:nvPr/>
            </p:nvSpPr>
            <p:spPr bwMode="auto">
              <a:xfrm>
                <a:off x="3168" y="384"/>
                <a:ext cx="180" cy="291"/>
              </a:xfrm>
              <a:prstGeom prst="rect">
                <a:avLst/>
              </a:prstGeom>
              <a:noFill/>
              <a:ln>
                <a:noFill/>
              </a:ln>
              <a:effectLst/>
            </p:spPr>
            <p:txBody>
              <a:bodyPr wrap="none">
                <a:spAutoFit/>
              </a:bodyPr>
              <a:lstStyle/>
              <a:p>
                <a:r>
                  <a:rPr lang="en-US" altLang="zh-CN" sz="1800"/>
                  <a:t>s</a:t>
                </a:r>
              </a:p>
            </p:txBody>
          </p:sp>
          <p:sp>
            <p:nvSpPr>
              <p:cNvPr id="29750" name="Text Box 54"/>
              <p:cNvSpPr txBox="1">
                <a:spLocks noChangeArrowheads="1"/>
              </p:cNvSpPr>
              <p:nvPr/>
            </p:nvSpPr>
            <p:spPr bwMode="auto">
              <a:xfrm>
                <a:off x="3216" y="3360"/>
                <a:ext cx="194" cy="290"/>
              </a:xfrm>
              <a:prstGeom prst="rect">
                <a:avLst/>
              </a:prstGeom>
              <a:noFill/>
              <a:ln>
                <a:noFill/>
              </a:ln>
              <a:effectLst/>
            </p:spPr>
            <p:txBody>
              <a:bodyPr wrap="none">
                <a:spAutoFit/>
              </a:bodyPr>
              <a:lstStyle/>
              <a:p>
                <a:r>
                  <a:rPr lang="en-US" altLang="zh-CN" sz="1800"/>
                  <a:t>o</a:t>
                </a:r>
              </a:p>
            </p:txBody>
          </p:sp>
        </p:grpSp>
        <p:grpSp>
          <p:nvGrpSpPr>
            <p:cNvPr id="29751" name="Group 55"/>
            <p:cNvGrpSpPr/>
            <p:nvPr/>
          </p:nvGrpSpPr>
          <p:grpSpPr bwMode="auto">
            <a:xfrm>
              <a:off x="3072" y="822"/>
              <a:ext cx="912" cy="2355"/>
              <a:chOff x="3072" y="816"/>
              <a:chExt cx="912" cy="2355"/>
            </a:xfrm>
          </p:grpSpPr>
          <p:sp>
            <p:nvSpPr>
              <p:cNvPr id="29752" name="Oval 56"/>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29753"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29754"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29755"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29756"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29757"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29758"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29759"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29760"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29761" name="Text Box 65"/>
              <p:cNvSpPr txBox="1">
                <a:spLocks noChangeArrowheads="1"/>
              </p:cNvSpPr>
              <p:nvPr/>
            </p:nvSpPr>
            <p:spPr bwMode="auto">
              <a:xfrm>
                <a:off x="3216" y="2880"/>
                <a:ext cx="180" cy="291"/>
              </a:xfrm>
              <a:prstGeom prst="rect">
                <a:avLst/>
              </a:prstGeom>
              <a:noFill/>
              <a:ln>
                <a:noFill/>
              </a:ln>
              <a:effectLst/>
            </p:spPr>
            <p:txBody>
              <a:bodyPr wrap="none">
                <a:spAutoFit/>
              </a:bodyPr>
              <a:lstStyle/>
              <a:p>
                <a:r>
                  <a:rPr lang="en-US" altLang="zh-CN" sz="1800"/>
                  <a:t>s</a:t>
                </a:r>
              </a:p>
            </p:txBody>
          </p:sp>
          <p:sp>
            <p:nvSpPr>
              <p:cNvPr id="29762" name="Text Box 66"/>
              <p:cNvSpPr txBox="1">
                <a:spLocks noChangeArrowheads="1"/>
              </p:cNvSpPr>
              <p:nvPr/>
            </p:nvSpPr>
            <p:spPr bwMode="auto">
              <a:xfrm>
                <a:off x="3168" y="2064"/>
                <a:ext cx="180" cy="290"/>
              </a:xfrm>
              <a:prstGeom prst="rect">
                <a:avLst/>
              </a:prstGeom>
              <a:noFill/>
              <a:ln>
                <a:noFill/>
              </a:ln>
              <a:effectLst/>
            </p:spPr>
            <p:txBody>
              <a:bodyPr wrap="none">
                <a:spAutoFit/>
              </a:bodyPr>
              <a:lstStyle/>
              <a:p>
                <a:r>
                  <a:rPr lang="en-US" altLang="zh-CN" sz="1800"/>
                  <a:t>s</a:t>
                </a:r>
              </a:p>
            </p:txBody>
          </p:sp>
          <p:sp>
            <p:nvSpPr>
              <p:cNvPr id="29763" name="Text Box 67"/>
              <p:cNvSpPr txBox="1">
                <a:spLocks noChangeArrowheads="1"/>
              </p:cNvSpPr>
              <p:nvPr/>
            </p:nvSpPr>
            <p:spPr bwMode="auto">
              <a:xfrm>
                <a:off x="3168" y="1247"/>
                <a:ext cx="180" cy="291"/>
              </a:xfrm>
              <a:prstGeom prst="rect">
                <a:avLst/>
              </a:prstGeom>
              <a:noFill/>
              <a:ln>
                <a:noFill/>
              </a:ln>
              <a:effectLst/>
            </p:spPr>
            <p:txBody>
              <a:bodyPr wrap="none">
                <a:spAutoFit/>
              </a:bodyPr>
              <a:lstStyle/>
              <a:p>
                <a:r>
                  <a:rPr lang="en-US" altLang="zh-CN" sz="1800"/>
                  <a:t>s</a:t>
                </a:r>
              </a:p>
            </p:txBody>
          </p:sp>
          <p:sp>
            <p:nvSpPr>
              <p:cNvPr id="29764" name="Text Box 68"/>
              <p:cNvSpPr txBox="1">
                <a:spLocks noChangeArrowheads="1"/>
              </p:cNvSpPr>
              <p:nvPr/>
            </p:nvSpPr>
            <p:spPr bwMode="auto">
              <a:xfrm>
                <a:off x="3216" y="2592"/>
                <a:ext cx="194" cy="291"/>
              </a:xfrm>
              <a:prstGeom prst="rect">
                <a:avLst/>
              </a:prstGeom>
              <a:noFill/>
              <a:ln>
                <a:noFill/>
              </a:ln>
              <a:effectLst/>
            </p:spPr>
            <p:txBody>
              <a:bodyPr wrap="none">
                <a:spAutoFit/>
              </a:bodyPr>
              <a:lstStyle/>
              <a:p>
                <a:r>
                  <a:rPr lang="en-US" altLang="zh-CN" sz="1800"/>
                  <a:t>o</a:t>
                </a:r>
              </a:p>
            </p:txBody>
          </p:sp>
          <p:sp>
            <p:nvSpPr>
              <p:cNvPr id="29765" name="Text Box 69"/>
              <p:cNvSpPr txBox="1">
                <a:spLocks noChangeArrowheads="1"/>
              </p:cNvSpPr>
              <p:nvPr/>
            </p:nvSpPr>
            <p:spPr bwMode="auto">
              <a:xfrm>
                <a:off x="3168" y="1728"/>
                <a:ext cx="194" cy="291"/>
              </a:xfrm>
              <a:prstGeom prst="rect">
                <a:avLst/>
              </a:prstGeom>
              <a:noFill/>
              <a:ln>
                <a:noFill/>
              </a:ln>
              <a:effectLst/>
            </p:spPr>
            <p:txBody>
              <a:bodyPr wrap="none">
                <a:spAutoFit/>
              </a:bodyPr>
              <a:lstStyle/>
              <a:p>
                <a:r>
                  <a:rPr lang="en-US" altLang="zh-CN" sz="1800"/>
                  <a:t>o</a:t>
                </a:r>
              </a:p>
            </p:txBody>
          </p:sp>
          <p:sp>
            <p:nvSpPr>
              <p:cNvPr id="29766" name="Text Box 70"/>
              <p:cNvSpPr txBox="1">
                <a:spLocks noChangeArrowheads="1"/>
              </p:cNvSpPr>
              <p:nvPr/>
            </p:nvSpPr>
            <p:spPr bwMode="auto">
              <a:xfrm>
                <a:off x="3168" y="911"/>
                <a:ext cx="194" cy="291"/>
              </a:xfrm>
              <a:prstGeom prst="rect">
                <a:avLst/>
              </a:prstGeom>
              <a:noFill/>
              <a:ln>
                <a:noFill/>
              </a:ln>
              <a:effectLst/>
            </p:spPr>
            <p:txBody>
              <a:bodyPr wrap="none">
                <a:spAutoFit/>
              </a:bodyPr>
              <a:lstStyle/>
              <a:p>
                <a:r>
                  <a:rPr lang="en-US" altLang="zh-CN" sz="1800"/>
                  <a:t>o</a:t>
                </a:r>
              </a:p>
            </p:txBody>
          </p:sp>
        </p:grpSp>
        <p:grpSp>
          <p:nvGrpSpPr>
            <p:cNvPr id="29767" name="Group 71"/>
            <p:cNvGrpSpPr/>
            <p:nvPr/>
          </p:nvGrpSpPr>
          <p:grpSpPr bwMode="auto">
            <a:xfrm>
              <a:off x="3600" y="630"/>
              <a:ext cx="1152" cy="2784"/>
              <a:chOff x="3600" y="624"/>
              <a:chExt cx="1152" cy="2784"/>
            </a:xfrm>
          </p:grpSpPr>
          <p:sp>
            <p:nvSpPr>
              <p:cNvPr id="29768" name="Oval 72"/>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29769" name="Oval 73"/>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29770"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29771"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29772"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29773"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29774"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29775"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29776" name="Text Box 80"/>
              <p:cNvSpPr txBox="1">
                <a:spLocks noChangeArrowheads="1"/>
              </p:cNvSpPr>
              <p:nvPr/>
            </p:nvSpPr>
            <p:spPr bwMode="auto">
              <a:xfrm>
                <a:off x="4032" y="2400"/>
                <a:ext cx="180" cy="290"/>
              </a:xfrm>
              <a:prstGeom prst="rect">
                <a:avLst/>
              </a:prstGeom>
              <a:noFill/>
              <a:ln>
                <a:noFill/>
              </a:ln>
              <a:effectLst/>
            </p:spPr>
            <p:txBody>
              <a:bodyPr wrap="none">
                <a:spAutoFit/>
              </a:bodyPr>
              <a:lstStyle/>
              <a:p>
                <a:r>
                  <a:rPr lang="en-US" altLang="zh-CN" sz="1800"/>
                  <a:t>s</a:t>
                </a:r>
              </a:p>
            </p:txBody>
          </p:sp>
          <p:sp>
            <p:nvSpPr>
              <p:cNvPr id="29777" name="Text Box 81"/>
              <p:cNvSpPr txBox="1">
                <a:spLocks noChangeArrowheads="1"/>
              </p:cNvSpPr>
              <p:nvPr/>
            </p:nvSpPr>
            <p:spPr bwMode="auto">
              <a:xfrm>
                <a:off x="4032" y="1584"/>
                <a:ext cx="180" cy="291"/>
              </a:xfrm>
              <a:prstGeom prst="rect">
                <a:avLst/>
              </a:prstGeom>
              <a:noFill/>
              <a:ln>
                <a:noFill/>
              </a:ln>
              <a:effectLst/>
            </p:spPr>
            <p:txBody>
              <a:bodyPr wrap="none">
                <a:spAutoFit/>
              </a:bodyPr>
              <a:lstStyle/>
              <a:p>
                <a:r>
                  <a:rPr lang="en-US" altLang="zh-CN" sz="1800"/>
                  <a:t>s</a:t>
                </a:r>
              </a:p>
            </p:txBody>
          </p:sp>
          <p:sp>
            <p:nvSpPr>
              <p:cNvPr id="29778" name="Text Box 82"/>
              <p:cNvSpPr txBox="1">
                <a:spLocks noChangeArrowheads="1"/>
              </p:cNvSpPr>
              <p:nvPr/>
            </p:nvSpPr>
            <p:spPr bwMode="auto">
              <a:xfrm>
                <a:off x="3600" y="768"/>
                <a:ext cx="180" cy="291"/>
              </a:xfrm>
              <a:prstGeom prst="rect">
                <a:avLst/>
              </a:prstGeom>
              <a:noFill/>
              <a:ln>
                <a:noFill/>
              </a:ln>
              <a:effectLst/>
            </p:spPr>
            <p:txBody>
              <a:bodyPr wrap="none">
                <a:spAutoFit/>
              </a:bodyPr>
              <a:lstStyle/>
              <a:p>
                <a:r>
                  <a:rPr lang="en-US" altLang="zh-CN" sz="1800"/>
                  <a:t>s</a:t>
                </a:r>
              </a:p>
            </p:txBody>
          </p:sp>
          <p:sp>
            <p:nvSpPr>
              <p:cNvPr id="29779" name="Text Box 83"/>
              <p:cNvSpPr txBox="1">
                <a:spLocks noChangeArrowheads="1"/>
              </p:cNvSpPr>
              <p:nvPr/>
            </p:nvSpPr>
            <p:spPr bwMode="auto">
              <a:xfrm>
                <a:off x="3600" y="3072"/>
                <a:ext cx="194" cy="290"/>
              </a:xfrm>
              <a:prstGeom prst="rect">
                <a:avLst/>
              </a:prstGeom>
              <a:noFill/>
              <a:ln>
                <a:noFill/>
              </a:ln>
              <a:effectLst/>
            </p:spPr>
            <p:txBody>
              <a:bodyPr wrap="none">
                <a:spAutoFit/>
              </a:bodyPr>
              <a:lstStyle/>
              <a:p>
                <a:r>
                  <a:rPr lang="en-US" altLang="zh-CN" sz="1800"/>
                  <a:t>o</a:t>
                </a:r>
              </a:p>
            </p:txBody>
          </p:sp>
          <p:sp>
            <p:nvSpPr>
              <p:cNvPr id="29780" name="Text Box 84"/>
              <p:cNvSpPr txBox="1">
                <a:spLocks noChangeArrowheads="1"/>
              </p:cNvSpPr>
              <p:nvPr/>
            </p:nvSpPr>
            <p:spPr bwMode="auto">
              <a:xfrm>
                <a:off x="4032" y="1968"/>
                <a:ext cx="194" cy="291"/>
              </a:xfrm>
              <a:prstGeom prst="rect">
                <a:avLst/>
              </a:prstGeom>
              <a:noFill/>
              <a:ln>
                <a:noFill/>
              </a:ln>
              <a:effectLst/>
            </p:spPr>
            <p:txBody>
              <a:bodyPr wrap="none">
                <a:spAutoFit/>
              </a:bodyPr>
              <a:lstStyle/>
              <a:p>
                <a:r>
                  <a:rPr lang="en-US" altLang="zh-CN" sz="1800"/>
                  <a:t>o</a:t>
                </a:r>
              </a:p>
            </p:txBody>
          </p:sp>
          <p:sp>
            <p:nvSpPr>
              <p:cNvPr id="29781" name="Text Box 85"/>
              <p:cNvSpPr txBox="1">
                <a:spLocks noChangeArrowheads="1"/>
              </p:cNvSpPr>
              <p:nvPr/>
            </p:nvSpPr>
            <p:spPr bwMode="auto">
              <a:xfrm>
                <a:off x="4032" y="1153"/>
                <a:ext cx="194" cy="291"/>
              </a:xfrm>
              <a:prstGeom prst="rect">
                <a:avLst/>
              </a:prstGeom>
              <a:noFill/>
              <a:ln>
                <a:noFill/>
              </a:ln>
              <a:effectLst/>
            </p:spPr>
            <p:txBody>
              <a:bodyPr wrap="none">
                <a:spAutoFit/>
              </a:bodyPr>
              <a:lstStyle/>
              <a:p>
                <a:r>
                  <a:rPr lang="en-US" altLang="zh-CN" sz="1800"/>
                  <a:t>o</a:t>
                </a:r>
              </a:p>
            </p:txBody>
          </p:sp>
        </p:grpSp>
        <p:grpSp>
          <p:nvGrpSpPr>
            <p:cNvPr id="29782" name="Group 86"/>
            <p:cNvGrpSpPr/>
            <p:nvPr/>
          </p:nvGrpSpPr>
          <p:grpSpPr bwMode="auto">
            <a:xfrm>
              <a:off x="4032" y="582"/>
              <a:ext cx="1440" cy="2880"/>
              <a:chOff x="4032" y="576"/>
              <a:chExt cx="1440" cy="2880"/>
            </a:xfrm>
          </p:grpSpPr>
          <p:sp>
            <p:nvSpPr>
              <p:cNvPr id="29783" name="Oval 87"/>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29784" name="Line 88"/>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29785" name="Line 89"/>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29786" name="Line 90"/>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29787" name="Line 91"/>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29788" name="Text Box 92"/>
              <p:cNvSpPr txBox="1">
                <a:spLocks noChangeArrowheads="1"/>
              </p:cNvSpPr>
              <p:nvPr/>
            </p:nvSpPr>
            <p:spPr bwMode="auto">
              <a:xfrm>
                <a:off x="4752" y="2016"/>
                <a:ext cx="180" cy="291"/>
              </a:xfrm>
              <a:prstGeom prst="rect">
                <a:avLst/>
              </a:prstGeom>
              <a:noFill/>
              <a:ln>
                <a:noFill/>
              </a:ln>
              <a:effectLst/>
            </p:spPr>
            <p:txBody>
              <a:bodyPr wrap="none">
                <a:spAutoFit/>
              </a:bodyPr>
              <a:lstStyle/>
              <a:p>
                <a:r>
                  <a:rPr lang="en-US" altLang="zh-CN" sz="1800"/>
                  <a:t>s</a:t>
                </a:r>
              </a:p>
            </p:txBody>
          </p:sp>
          <p:sp>
            <p:nvSpPr>
              <p:cNvPr id="29789" name="Text Box 93"/>
              <p:cNvSpPr txBox="1">
                <a:spLocks noChangeArrowheads="1"/>
              </p:cNvSpPr>
              <p:nvPr/>
            </p:nvSpPr>
            <p:spPr bwMode="auto">
              <a:xfrm>
                <a:off x="4128" y="911"/>
                <a:ext cx="180" cy="291"/>
              </a:xfrm>
              <a:prstGeom prst="rect">
                <a:avLst/>
              </a:prstGeom>
              <a:noFill/>
              <a:ln>
                <a:noFill/>
              </a:ln>
              <a:effectLst/>
            </p:spPr>
            <p:txBody>
              <a:bodyPr wrap="none">
                <a:spAutoFit/>
              </a:bodyPr>
              <a:lstStyle/>
              <a:p>
                <a:r>
                  <a:rPr lang="en-US" altLang="zh-CN" sz="1800"/>
                  <a:t>s</a:t>
                </a:r>
              </a:p>
            </p:txBody>
          </p:sp>
          <p:sp>
            <p:nvSpPr>
              <p:cNvPr id="29790" name="Text Box 94"/>
              <p:cNvSpPr txBox="1">
                <a:spLocks noChangeArrowheads="1"/>
              </p:cNvSpPr>
              <p:nvPr/>
            </p:nvSpPr>
            <p:spPr bwMode="auto">
              <a:xfrm>
                <a:off x="4752" y="1728"/>
                <a:ext cx="194" cy="291"/>
              </a:xfrm>
              <a:prstGeom prst="rect">
                <a:avLst/>
              </a:prstGeom>
              <a:noFill/>
              <a:ln>
                <a:noFill/>
              </a:ln>
              <a:effectLst/>
            </p:spPr>
            <p:txBody>
              <a:bodyPr wrap="none">
                <a:spAutoFit/>
              </a:bodyPr>
              <a:lstStyle/>
              <a:p>
                <a:r>
                  <a:rPr lang="en-US" altLang="zh-CN" sz="1800"/>
                  <a:t>o</a:t>
                </a:r>
              </a:p>
            </p:txBody>
          </p:sp>
          <p:sp>
            <p:nvSpPr>
              <p:cNvPr id="29791" name="Text Box 95"/>
              <p:cNvSpPr txBox="1">
                <a:spLocks noChangeArrowheads="1"/>
              </p:cNvSpPr>
              <p:nvPr/>
            </p:nvSpPr>
            <p:spPr bwMode="auto">
              <a:xfrm>
                <a:off x="4128" y="2832"/>
                <a:ext cx="194" cy="291"/>
              </a:xfrm>
              <a:prstGeom prst="rect">
                <a:avLst/>
              </a:prstGeom>
              <a:noFill/>
              <a:ln>
                <a:noFill/>
              </a:ln>
              <a:effectLst/>
            </p:spPr>
            <p:txBody>
              <a:bodyPr wrap="none">
                <a:spAutoFit/>
              </a:bodyPr>
              <a:lstStyle/>
              <a:p>
                <a:r>
                  <a:rPr lang="en-US" altLang="zh-CN" sz="1800"/>
                  <a:t>o</a:t>
                </a:r>
              </a:p>
            </p:txBody>
          </p:sp>
        </p:grpSp>
        <p:grpSp>
          <p:nvGrpSpPr>
            <p:cNvPr id="29792" name="Group 96"/>
            <p:cNvGrpSpPr/>
            <p:nvPr/>
          </p:nvGrpSpPr>
          <p:grpSpPr bwMode="auto">
            <a:xfrm>
              <a:off x="4752" y="774"/>
              <a:ext cx="480" cy="2496"/>
              <a:chOff x="4752" y="768"/>
              <a:chExt cx="480" cy="2496"/>
            </a:xfrm>
          </p:grpSpPr>
          <p:sp>
            <p:nvSpPr>
              <p:cNvPr id="29793" name="Oval 97"/>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29794" name="Oval 98"/>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29795" name="Line 99"/>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29796" name="Line 100"/>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29797" name="Text Box 101"/>
              <p:cNvSpPr txBox="1">
                <a:spLocks noChangeArrowheads="1"/>
              </p:cNvSpPr>
              <p:nvPr/>
            </p:nvSpPr>
            <p:spPr bwMode="auto">
              <a:xfrm>
                <a:off x="4992" y="1392"/>
                <a:ext cx="180" cy="291"/>
              </a:xfrm>
              <a:prstGeom prst="rect">
                <a:avLst/>
              </a:prstGeom>
              <a:noFill/>
              <a:ln>
                <a:noFill/>
              </a:ln>
              <a:effectLst/>
            </p:spPr>
            <p:txBody>
              <a:bodyPr wrap="none">
                <a:spAutoFit/>
              </a:bodyPr>
              <a:lstStyle/>
              <a:p>
                <a:r>
                  <a:rPr lang="en-US" altLang="zh-CN" sz="1800"/>
                  <a:t>s</a:t>
                </a:r>
              </a:p>
            </p:txBody>
          </p:sp>
          <p:sp>
            <p:nvSpPr>
              <p:cNvPr id="29798" name="Text Box 102"/>
              <p:cNvSpPr txBox="1">
                <a:spLocks noChangeArrowheads="1"/>
              </p:cNvSpPr>
              <p:nvPr/>
            </p:nvSpPr>
            <p:spPr bwMode="auto">
              <a:xfrm>
                <a:off x="4944" y="2448"/>
                <a:ext cx="194" cy="290"/>
              </a:xfrm>
              <a:prstGeom prst="rect">
                <a:avLst/>
              </a:prstGeom>
              <a:noFill/>
              <a:ln>
                <a:noFill/>
              </a:ln>
              <a:effectLst/>
            </p:spPr>
            <p:txBody>
              <a:bodyPr wrap="none">
                <a:spAutoFit/>
              </a:bodyPr>
              <a:lstStyle/>
              <a:p>
                <a:r>
                  <a:rPr lang="en-US" altLang="zh-CN" sz="1800"/>
                  <a:t>o</a:t>
                </a:r>
              </a:p>
            </p:txBody>
          </p:sp>
        </p:grpSp>
        <p:grpSp>
          <p:nvGrpSpPr>
            <p:cNvPr id="29799" name="Group 103"/>
            <p:cNvGrpSpPr/>
            <p:nvPr/>
          </p:nvGrpSpPr>
          <p:grpSpPr bwMode="auto">
            <a:xfrm>
              <a:off x="4176" y="384"/>
              <a:ext cx="1394" cy="3270"/>
              <a:chOff x="4176" y="378"/>
              <a:chExt cx="1394" cy="3270"/>
            </a:xfrm>
          </p:grpSpPr>
          <p:sp>
            <p:nvSpPr>
              <p:cNvPr id="29800" name="Text Box 104"/>
              <p:cNvSpPr txBox="1">
                <a:spLocks noChangeArrowheads="1"/>
              </p:cNvSpPr>
              <p:nvPr/>
            </p:nvSpPr>
            <p:spPr bwMode="auto">
              <a:xfrm>
                <a:off x="5328" y="2592"/>
                <a:ext cx="180" cy="291"/>
              </a:xfrm>
              <a:prstGeom prst="rect">
                <a:avLst/>
              </a:prstGeom>
              <a:noFill/>
              <a:ln>
                <a:noFill/>
              </a:ln>
              <a:effectLst/>
            </p:spPr>
            <p:txBody>
              <a:bodyPr wrap="none">
                <a:spAutoFit/>
              </a:bodyPr>
              <a:lstStyle/>
              <a:p>
                <a:r>
                  <a:rPr lang="en-US" altLang="zh-CN" sz="1800"/>
                  <a:t>s</a:t>
                </a:r>
              </a:p>
            </p:txBody>
          </p:sp>
          <p:sp>
            <p:nvSpPr>
              <p:cNvPr id="29801" name="Text Box 105"/>
              <p:cNvSpPr txBox="1">
                <a:spLocks noChangeArrowheads="1"/>
              </p:cNvSpPr>
              <p:nvPr/>
            </p:nvSpPr>
            <p:spPr bwMode="auto">
              <a:xfrm>
                <a:off x="5376" y="1296"/>
                <a:ext cx="194" cy="291"/>
              </a:xfrm>
              <a:prstGeom prst="rect">
                <a:avLst/>
              </a:prstGeom>
              <a:noFill/>
              <a:ln>
                <a:noFill/>
              </a:ln>
              <a:effectLst/>
            </p:spPr>
            <p:txBody>
              <a:bodyPr wrap="none">
                <a:spAutoFit/>
              </a:bodyPr>
              <a:lstStyle/>
              <a:p>
                <a:r>
                  <a:rPr lang="en-US" altLang="zh-CN" sz="1800"/>
                  <a:t>o</a:t>
                </a:r>
              </a:p>
            </p:txBody>
          </p:sp>
          <p:sp>
            <p:nvSpPr>
              <p:cNvPr id="29802" name="Line 106"/>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29803" name="Line 107"/>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29804" name="AutoShape 108"/>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29805" name="AutoShape 109"/>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29806" name="Text Box 110"/>
              <p:cNvSpPr txBox="1">
                <a:spLocks noChangeArrowheads="1"/>
              </p:cNvSpPr>
              <p:nvPr/>
            </p:nvSpPr>
            <p:spPr bwMode="auto">
              <a:xfrm>
                <a:off x="4416" y="576"/>
                <a:ext cx="180" cy="290"/>
              </a:xfrm>
              <a:prstGeom prst="rect">
                <a:avLst/>
              </a:prstGeom>
              <a:noFill/>
              <a:ln>
                <a:noFill/>
              </a:ln>
              <a:effectLst/>
            </p:spPr>
            <p:txBody>
              <a:bodyPr wrap="none">
                <a:spAutoFit/>
              </a:bodyPr>
              <a:lstStyle/>
              <a:p>
                <a:r>
                  <a:rPr lang="en-US" altLang="zh-CN" sz="1800"/>
                  <a:t>s</a:t>
                </a:r>
              </a:p>
            </p:txBody>
          </p:sp>
          <p:sp>
            <p:nvSpPr>
              <p:cNvPr id="29807" name="Text Box 111"/>
              <p:cNvSpPr txBox="1">
                <a:spLocks noChangeArrowheads="1"/>
              </p:cNvSpPr>
              <p:nvPr/>
            </p:nvSpPr>
            <p:spPr bwMode="auto">
              <a:xfrm>
                <a:off x="4368" y="3264"/>
                <a:ext cx="194" cy="291"/>
              </a:xfrm>
              <a:prstGeom prst="rect">
                <a:avLst/>
              </a:prstGeom>
              <a:noFill/>
              <a:ln>
                <a:noFill/>
              </a:ln>
              <a:effectLst/>
            </p:spPr>
            <p:txBody>
              <a:bodyPr wrap="none">
                <a:spAutoFit/>
              </a:bodyPr>
              <a:lstStyle/>
              <a:p>
                <a:r>
                  <a:rPr lang="en-US" altLang="zh-CN" sz="1800"/>
                  <a:t>o</a:t>
                </a:r>
              </a:p>
            </p:txBody>
          </p:sp>
        </p:grpSp>
      </p:grpSp>
      <p:sp>
        <p:nvSpPr>
          <p:cNvPr id="29809" name="Line 113"/>
          <p:cNvSpPr>
            <a:spLocks noChangeShapeType="1"/>
          </p:cNvSpPr>
          <p:nvPr/>
        </p:nvSpPr>
        <p:spPr bwMode="auto">
          <a:xfrm flipV="1">
            <a:off x="2627784" y="2348880"/>
            <a:ext cx="0" cy="381000"/>
          </a:xfrm>
          <a:prstGeom prst="line">
            <a:avLst/>
          </a:prstGeom>
          <a:noFill/>
          <a:ln w="9525">
            <a:solidFill>
              <a:schemeClr val="tx1"/>
            </a:solidFill>
            <a:round/>
            <a:tailEnd type="triangle" w="med" len="med"/>
          </a:ln>
          <a:effectLst/>
        </p:spPr>
        <p:txBody>
          <a:bodyPr/>
          <a:lstStyle/>
          <a:p>
            <a:endParaRPr lang="zh-CN" altLang="en-US"/>
          </a:p>
        </p:txBody>
      </p:sp>
      <p:sp>
        <p:nvSpPr>
          <p:cNvPr id="29810" name="Text Box 114"/>
          <p:cNvSpPr txBox="1">
            <a:spLocks noChangeArrowheads="1"/>
          </p:cNvSpPr>
          <p:nvPr/>
        </p:nvSpPr>
        <p:spPr bwMode="auto">
          <a:xfrm>
            <a:off x="6553200" y="1676400"/>
            <a:ext cx="433388" cy="641350"/>
          </a:xfrm>
          <a:prstGeom prst="rect">
            <a:avLst/>
          </a:prstGeom>
          <a:noFill/>
          <a:ln>
            <a:noFill/>
          </a:ln>
          <a:effectLst/>
        </p:spPr>
        <p:txBody>
          <a:bodyPr wrap="none">
            <a:spAutoFit/>
          </a:bodyPr>
          <a:lstStyle/>
          <a:p>
            <a:r>
              <a:rPr lang="en-US" altLang="zh-CN" sz="3600">
                <a:solidFill>
                  <a:srgbClr val="003366"/>
                </a:solidFill>
              </a:rPr>
              <a:t>*</a:t>
            </a:r>
          </a:p>
        </p:txBody>
      </p:sp>
      <p:sp>
        <p:nvSpPr>
          <p:cNvPr id="117" name="Text Box 112"/>
          <p:cNvSpPr txBox="1">
            <a:spLocks noChangeArrowheads="1"/>
          </p:cNvSpPr>
          <p:nvPr/>
        </p:nvSpPr>
        <p:spPr bwMode="auto">
          <a:xfrm>
            <a:off x="441325" y="1938338"/>
            <a:ext cx="2339928" cy="369332"/>
          </a:xfrm>
          <a:prstGeom prst="rect">
            <a:avLst/>
          </a:prstGeom>
          <a:noFill/>
          <a:ln>
            <a:noFill/>
          </a:ln>
          <a:effectLst/>
        </p:spPr>
        <p:txBody>
          <a:bodyPr wrap="none">
            <a:spAutoFit/>
          </a:bodyPr>
          <a:lstStyle/>
          <a:p>
            <a:r>
              <a:rPr lang="en-US" altLang="zh-CN" sz="1800"/>
              <a:t>s o s o s o s o s o s s</a:t>
            </a:r>
          </a:p>
        </p:txBody>
      </p:sp>
      <p:pic>
        <p:nvPicPr>
          <p:cNvPr id="118" name="图片 3" descr="四川大学标志(06-14-21-40-37).jpg"/>
          <p:cNvPicPr>
            <a:picLocks noChangeAspect="1"/>
          </p:cNvPicPr>
          <p:nvPr/>
        </p:nvPicPr>
        <p:blipFill>
          <a:blip r:embed="rId3" cstate="print"/>
          <a:srcRect/>
          <a:stretch>
            <a:fillRect/>
          </a:stretch>
        </p:blipFill>
        <p:spPr bwMode="auto">
          <a:xfrm>
            <a:off x="484782" y="548680"/>
            <a:ext cx="714375" cy="714375"/>
          </a:xfrm>
          <a:prstGeom prst="rect">
            <a:avLst/>
          </a:prstGeom>
          <a:noFill/>
          <a:ln w="9525">
            <a:noFill/>
            <a:miter lim="800000"/>
            <a:headEnd/>
            <a:tailEnd/>
          </a:ln>
        </p:spPr>
      </p:pic>
      <p:sp>
        <p:nvSpPr>
          <p:cNvPr id="119" name="Rectangle 3"/>
          <p:cNvSpPr>
            <a:spLocks noChangeArrowheads="1"/>
          </p:cNvSpPr>
          <p:nvPr/>
        </p:nvSpPr>
        <p:spPr bwMode="auto">
          <a:xfrm>
            <a:off x="1275357" y="1177330"/>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122" name="Rectangle 2"/>
          <p:cNvSpPr>
            <a:spLocks noGrp="1" noChangeArrowheads="1"/>
          </p:cNvSpPr>
          <p:nvPr>
            <p:ph type="title"/>
          </p:nvPr>
        </p:nvSpPr>
        <p:spPr>
          <a:xfrm>
            <a:off x="457200" y="274638"/>
            <a:ext cx="8229600" cy="1143000"/>
          </a:xfrm>
        </p:spPr>
        <p:txBody>
          <a:bodyPr/>
          <a:lstStyle/>
          <a:p>
            <a:r>
              <a:rPr lang="en-US" altLang="zh-CN" sz="3200" b="1" dirty="0">
                <a:solidFill>
                  <a:srgbClr val="0000FF"/>
                </a:solidFill>
                <a:latin typeface="Times New Roman" panose="02020703060505090304"/>
                <a:cs typeface="Times New Roman" panose="02020703060505090304"/>
              </a:rPr>
              <a:t>Example</a:t>
            </a:r>
            <a:r>
              <a:rPr lang="en-US" altLang="zh-CN" sz="3200" b="1" dirty="0">
                <a:solidFill>
                  <a:srgbClr val="FF0000"/>
                </a:solidFill>
                <a:latin typeface="Times New Roman" panose="02020703060505090304"/>
                <a:cs typeface="Times New Roman" panose="02020703060505090304"/>
              </a:rPr>
              <a:t>: Processing a String</a:t>
            </a:r>
          </a:p>
        </p:txBody>
      </p:sp>
      <p:sp>
        <p:nvSpPr>
          <p:cNvPr id="2" name="幻灯片编号占位符 1"/>
          <p:cNvSpPr>
            <a:spLocks noGrp="1"/>
          </p:cNvSpPr>
          <p:nvPr>
            <p:ph type="sldNum" sz="quarter" idx="12"/>
          </p:nvPr>
        </p:nvSpPr>
        <p:spPr/>
        <p:txBody>
          <a:bodyPr/>
          <a:lstStyle/>
          <a:p>
            <a:pPr>
              <a:defRPr/>
            </a:pPr>
            <a:fld id="{40011035-B6D8-470E-801F-B24D56C15E3A}" type="slidenum">
              <a:rPr lang="zh-CN" altLang="en-US" smtClean="0"/>
              <a:t>20</a:t>
            </a:fld>
            <a:r>
              <a:rPr lang="en-US" altLang="zh-CN"/>
              <a:t>/85</a:t>
            </a:r>
            <a:endParaRPr lang="en-US" altLang="zh-CN"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587351" y="404664"/>
            <a:ext cx="4864192"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Language of an Automaton</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The set of strings accepted by an automaton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A</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 the </a:t>
            </a:r>
            <a:r>
              <a:rPr lang="en-US" altLang="zh-CN" sz="2800" i="1" dirty="0">
                <a:solidFill>
                  <a:srgbClr val="F31A03"/>
                </a:solidFill>
                <a:latin typeface="Tahoma" panose="020B0604030504040204" pitchFamily="34" charset="0"/>
                <a:ea typeface="Tahoma" panose="020B0604030504040204" pitchFamily="34" charset="0"/>
                <a:cs typeface="Tahoma" panose="020B0604030504040204" pitchFamily="34" charset="0"/>
              </a:rPr>
              <a:t>language</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of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A</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Denoted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L</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A</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Different sets of final states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different languages.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a:rPr>
              <a:t>Example</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As designed,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a:rPr>
              <a:t>L(Tennis)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strings that determine the winner.</a:t>
            </a:r>
            <a:endPar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21</a:t>
            </a:fld>
            <a:r>
              <a:rPr lang="en-US" altLang="zh-CN"/>
              <a:t>/100</a:t>
            </a:r>
            <a:endParaRPr lang="en-US" altLang="zh-CN" dirty="0"/>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7358" y="428604"/>
            <a:ext cx="149949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Content</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Why Study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Informal Introduction to Finite Automata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FF0000"/>
                </a:solidFill>
                <a:latin typeface="Arial" panose="020B0604020202090204"/>
                <a:ea typeface="方正姚体" pitchFamily="2" charset="-122"/>
                <a:cs typeface="Arial" panose="020B0604020202090204"/>
              </a:rPr>
              <a:t>Central Concepts of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Deterministic Finite Automata (DFA)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Nondeterministic Finite Automata(NFA)</a:t>
            </a:r>
          </a:p>
          <a:p>
            <a:pPr marL="342900" indent="-342900" eaLnBrk="0" hangingPunct="0">
              <a:spcBef>
                <a:spcPct val="20000"/>
              </a:spcBef>
              <a:buClr>
                <a:srgbClr val="1073E0"/>
              </a:buClr>
              <a:buSzPct val="70000"/>
              <a:buFont typeface="Wingdings" panose="05000000000000000000" pitchFamily="2" charset="2"/>
              <a:buChar char="n"/>
              <a:defRPr/>
            </a:pPr>
            <a:endParaRPr lang="en-US" altLang="zh-CN" sz="2800" dirty="0">
              <a:solidFill>
                <a:schemeClr val="tx2"/>
              </a:solidFill>
              <a:latin typeface="Arial" panose="020B0604020202090204"/>
              <a:ea typeface="方正姚体" pitchFamily="2" charset="-122"/>
              <a:cs typeface="Arial" panose="020B0604020202090204"/>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22</a:t>
            </a:fld>
            <a:r>
              <a:rPr lang="en-US" altLang="zh-CN"/>
              <a:t>/100</a:t>
            </a:r>
            <a:endParaRPr lang="en-US" altLang="zh-CN" dirty="0"/>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7358" y="428604"/>
            <a:ext cx="149949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Content</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Arial" panose="020B0604020202090204"/>
                <a:ea typeface="方正姚体" pitchFamily="2" charset="-122"/>
                <a:cs typeface="Arial" panose="020B0604020202090204"/>
              </a:rPr>
              <a:t>Alphabets</a:t>
            </a:r>
          </a:p>
          <a:p>
            <a:pPr marL="457200" indent="-45720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Arial" panose="020B0604020202090204"/>
                <a:ea typeface="方正姚体" pitchFamily="2" charset="-122"/>
                <a:cs typeface="Arial" panose="020B0604020202090204"/>
              </a:rPr>
              <a:t>Strings</a:t>
            </a:r>
          </a:p>
          <a:p>
            <a:pPr marL="457200" indent="-45720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Arial" panose="020B0604020202090204"/>
                <a:ea typeface="方正姚体" pitchFamily="2" charset="-122"/>
                <a:cs typeface="Arial" panose="020B0604020202090204"/>
              </a:rPr>
              <a:t>Languages</a:t>
            </a:r>
          </a:p>
          <a:p>
            <a:pPr marL="457200" indent="-45720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Arial" panose="020B0604020202090204"/>
                <a:ea typeface="方正姚体" pitchFamily="2" charset="-122"/>
                <a:cs typeface="Arial" panose="020B0604020202090204"/>
              </a:rPr>
              <a:t>Problems</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23</a:t>
            </a:fld>
            <a:r>
              <a:rPr lang="en-US" altLang="zh-CN"/>
              <a:t>/100</a:t>
            </a:r>
            <a:endParaRPr lang="en-US" altLang="zh-CN" dirty="0"/>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3086460" y="404664"/>
            <a:ext cx="186597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Alphabets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An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alphabet</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 any finite set of symbols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sym typeface="Wingdings" panose="05000000000000000000"/>
              </a:rPr>
              <a:t>Examples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a:t>
            </a:r>
          </a:p>
          <a:p>
            <a:pPr eaLnBrk="0" hangingPunct="0">
              <a:spcBef>
                <a:spcPct val="20000"/>
              </a:spcBef>
              <a:buClr>
                <a:srgbClr val="1073E0"/>
              </a:buClr>
              <a:buSzPct val="70000"/>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ASCII, Unicode,</a:t>
            </a:r>
          </a:p>
          <a:p>
            <a:pPr eaLnBrk="0" hangingPunct="0">
              <a:spcBef>
                <a:spcPct val="20000"/>
              </a:spcBef>
              <a:buClr>
                <a:srgbClr val="1073E0"/>
              </a:buClr>
              <a:buSzPct val="70000"/>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{0, 1} (binary alphabet),</a:t>
            </a:r>
          </a:p>
          <a:p>
            <a:pPr eaLnBrk="0" hangingPunct="0">
              <a:spcBef>
                <a:spcPct val="20000"/>
              </a:spcBef>
              <a:buClr>
                <a:srgbClr val="1073E0"/>
              </a:buClr>
              <a:buSzPct val="70000"/>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{a, b, c}, {s, o},</a:t>
            </a:r>
          </a:p>
          <a:p>
            <a:pPr eaLnBrk="0" hangingPunct="0">
              <a:spcBef>
                <a:spcPct val="20000"/>
              </a:spcBef>
              <a:buClr>
                <a:srgbClr val="1073E0"/>
              </a:buClr>
              <a:buSzPct val="70000"/>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set of signals used by a protocol.</a:t>
            </a:r>
            <a:endPar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24</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3348752" y="404664"/>
            <a:ext cx="1341393"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Strings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 </a:t>
            </a:r>
            <a:r>
              <a:rPr lang="en-US" altLang="zh-CN" sz="2800" i="1" dirty="0">
                <a:solidFill>
                  <a:srgbClr val="FF0000"/>
                </a:solidFill>
                <a:latin typeface="Tahoma" panose="020B0604030504040204" pitchFamily="34" charset="0"/>
                <a:ea typeface="Tahoma" panose="020B0604030504040204" pitchFamily="34" charset="0"/>
                <a:cs typeface="Tahoma" panose="020B0604030504040204" pitchFamily="34" charset="0"/>
              </a:rPr>
              <a:t>string</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over an alphabet </a:t>
            </a:r>
            <a:r>
              <a:rPr lang="en-US" altLang="zh-CN" sz="2800" dirty="0">
                <a:solidFill>
                  <a:srgbClr val="000090"/>
                </a:solidFill>
                <a:latin typeface="Lucida Sans Unicode" panose="020B0602030504020204" pitchFamily="34" charset="0"/>
                <a:ea typeface="Tahoma" panose="020B0604030504040204" pitchFamily="34" charset="0"/>
                <a:cs typeface="Lucida Sans Unicode" panose="020B0602030504020204" pitchFamily="34" charset="0"/>
              </a:rPr>
              <a:t>Σ</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 a list, each element of which is a member of </a:t>
            </a:r>
            <a:r>
              <a:rPr lang="en-US" altLang="zh-CN" sz="2800" dirty="0">
                <a:solidFill>
                  <a:srgbClr val="000090"/>
                </a:solidFill>
                <a:latin typeface="Lucida Sans Unicode" panose="020B0602030504020204" pitchFamily="34" charset="0"/>
                <a:ea typeface="Tahoma" panose="020B0604030504040204" pitchFamily="34" charset="0"/>
                <a:cs typeface="Lucida Sans Unicode" panose="020B0602030504020204" pitchFamily="34" charset="0"/>
              </a:rPr>
              <a:t>Σ</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String shown with no commas or quotes, e.g., </a:t>
            </a:r>
            <a:r>
              <a:rPr lang="en-US" altLang="zh-CN" sz="2800" dirty="0" err="1">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abc</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 or 01101.</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Lucida Sans Unicode" panose="020B0602030504020204" pitchFamily="34" charset="0"/>
                <a:ea typeface="Tahoma" panose="020B0604030504040204" pitchFamily="34" charset="0"/>
                <a:cs typeface="Lucida Sans Unicode" panose="020B0602030504020204" pitchFamily="34" charset="0"/>
              </a:rPr>
              <a:t>Σ</a:t>
            </a:r>
            <a:r>
              <a:rPr lang="en-US" altLang="zh-CN" sz="2800" baseline="30000" dirty="0">
                <a:solidFill>
                  <a:srgbClr val="000090"/>
                </a:solidFill>
                <a:latin typeface="Tahoma" panose="020B0604030504040204" pitchFamily="34" charset="0"/>
                <a:ea typeface="Tahoma" panose="020B0604030504040204" pitchFamily="34" charset="0"/>
                <a:cs typeface="Tahoma" panose="020B0604030504040204" pitchFamily="34" charset="0"/>
              </a:rPr>
              <a:t>*</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 set of all strings over alphabet </a:t>
            </a:r>
            <a:r>
              <a:rPr lang="en-US" altLang="zh-CN" sz="2800" dirty="0">
                <a:solidFill>
                  <a:srgbClr val="000090"/>
                </a:solidFill>
                <a:latin typeface="Lucida Sans Unicode" panose="020B0602030504020204" pitchFamily="34" charset="0"/>
                <a:ea typeface="Tahoma" panose="020B0604030504040204" pitchFamily="34" charset="0"/>
                <a:cs typeface="Lucida Sans Unicode" panose="020B0602030504020204" pitchFamily="34" charset="0"/>
              </a:rPr>
              <a:t>Σ</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sym typeface="Wingdings" panose="05000000000000000000"/>
              </a:rPr>
              <a:t>The length of a string is its number of positions.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FF"/>
                </a:solidFill>
                <a:latin typeface="Lucida Sans Unicode" panose="020B0602030504020204" pitchFamily="34" charset="0"/>
              </a:rPr>
              <a:t>ε</a:t>
            </a:r>
            <a:r>
              <a:rPr lang="en-US" altLang="zh-CN" sz="2800" dirty="0">
                <a:solidFill>
                  <a:srgbClr val="002060"/>
                </a:solidFill>
                <a:latin typeface="Lucida Sans Unicode" panose="020B0602030504020204" pitchFamily="34" charset="0"/>
              </a:rPr>
              <a:t>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stands for the </a:t>
            </a:r>
            <a:r>
              <a:rPr lang="en-US" altLang="zh-CN" sz="2800" i="1" dirty="0">
                <a:solidFill>
                  <a:srgbClr val="FF0000"/>
                </a:solidFill>
                <a:latin typeface="Tahoma" panose="020B0604030504040204" pitchFamily="34" charset="0"/>
                <a:ea typeface="Tahoma" panose="020B0604030504040204" pitchFamily="34" charset="0"/>
                <a:cs typeface="Tahoma" panose="020B0604030504040204" pitchFamily="34" charset="0"/>
              </a:rPr>
              <a:t>empty string</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(string of length 0).</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25</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403284" y="404664"/>
            <a:ext cx="323233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31A03"/>
                </a:solidFill>
                <a:latin typeface="Times New Roman" panose="02020703060505090304" pitchFamily="18" charset="0"/>
                <a:ea typeface="STXinwei" panose="02010800040101010101" pitchFamily="2" charset="-122"/>
              </a:rPr>
              <a:t>:  Strings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{0,1}* = {ε, 0, 1, 00, 01, 10, 11, 000, 001, . . . }. </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DA0058"/>
                </a:solidFill>
                <a:latin typeface="Tahoma" panose="020B0604030504040204" pitchFamily="34" charset="0"/>
                <a:ea typeface="Tahoma" panose="020B0604030504040204" pitchFamily="34" charset="0"/>
                <a:cs typeface="Tahoma" panose="020B0604030504040204" pitchFamily="34" charset="0"/>
              </a:rPr>
              <a:t>Subtlety</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0 as a string, 0 as a symbol look the same.</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Context determines the type.</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26</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3029256" y="404664"/>
            <a:ext cx="198039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Languages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a:t>
            </a:r>
            <a:r>
              <a:rPr lang="en-US" altLang="zh-CN" sz="2800" i="1" kern="0" dirty="0">
                <a:solidFill>
                  <a:srgbClr val="FF0000"/>
                </a:solidFill>
                <a:latin typeface="Tahoma" panose="020B0604030504040204"/>
                <a:ea typeface="SimSun" panose="02010600030101010101" pitchFamily="2" charset="-122"/>
              </a:rPr>
              <a:t>language</a:t>
            </a:r>
            <a:r>
              <a:rPr lang="en-US" altLang="zh-CN" sz="2800" kern="0" dirty="0">
                <a:solidFill>
                  <a:srgbClr val="FF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is a subset of </a:t>
            </a:r>
            <a:r>
              <a:rPr lang="en-US" altLang="zh-CN" sz="2800" kern="0" dirty="0">
                <a:solidFill>
                  <a:srgbClr val="000090"/>
                </a:solidFill>
                <a:latin typeface="Lucida Sans Unicode" panose="020B0602030504020204" pitchFamily="34" charset="0"/>
                <a:ea typeface="SimSun" panose="02010600030101010101" pitchFamily="2" charset="-122"/>
              </a:rPr>
              <a:t>Σ</a:t>
            </a:r>
            <a:r>
              <a:rPr lang="en-US" altLang="zh-CN" sz="2800" kern="0" baseline="30000" dirty="0">
                <a:solidFill>
                  <a:srgbClr val="000090"/>
                </a:solidFill>
                <a:latin typeface="Tahoma" panose="020B0604030504040204"/>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 for some alphabet </a:t>
            </a:r>
            <a:r>
              <a:rPr lang="en-US" altLang="zh-CN" sz="2800" kern="0" dirty="0">
                <a:solidFill>
                  <a:srgbClr val="000090"/>
                </a:solidFill>
                <a:latin typeface="Lucida Sans Unicode" panose="020B0602030504020204" pitchFamily="34" charset="0"/>
                <a:ea typeface="SimSun" panose="02010600030101010101" pitchFamily="2" charset="-122"/>
              </a:rPr>
              <a:t>Σ</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FF"/>
                </a:solidFill>
                <a:latin typeface="Tahoma" panose="020B0604030504040204"/>
                <a:ea typeface="SimSun" panose="02010600030101010101" pitchFamily="2" charset="-122"/>
              </a:rPr>
              <a:t>Example</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The set of strings of 0</a:t>
            </a:r>
            <a:r>
              <a:rPr lang="en-US" altLang="zh-CN"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s and 1</a:t>
            </a:r>
            <a:r>
              <a:rPr lang="en-US" altLang="zh-CN"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s with no two consecutive 1</a:t>
            </a:r>
            <a:r>
              <a:rPr lang="en-US" altLang="zh-CN"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s.</a:t>
            </a:r>
          </a:p>
          <a:p>
            <a:pPr lvl="1" eaLnBrk="0" hangingPunct="0">
              <a:spcBef>
                <a:spcPct val="20000"/>
              </a:spcBef>
              <a:buClr>
                <a:srgbClr val="1073E0"/>
              </a:buClr>
              <a:buSzPct val="70000"/>
              <a:defRPr/>
            </a:pPr>
            <a:r>
              <a:rPr lang="en-US" altLang="zh-CN" sz="2800" kern="0" dirty="0">
                <a:solidFill>
                  <a:srgbClr val="0000FF"/>
                </a:solidFill>
                <a:latin typeface="Tahoma" panose="020B0604030504040204"/>
                <a:ea typeface="SimSun" panose="02010600030101010101" pitchFamily="2" charset="-122"/>
              </a:rPr>
              <a:t>L = {</a:t>
            </a:r>
            <a:r>
              <a:rPr lang="en-US" altLang="zh-CN" sz="2800"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FF"/>
                </a:solidFill>
                <a:latin typeface="Tahoma" panose="020B0604030504040204"/>
                <a:ea typeface="SimSun" panose="02010600030101010101" pitchFamily="2" charset="-122"/>
              </a:rPr>
              <a:t>, 0, 1, 00, 01, 10, 000, 001, 010, 100, 101, 0000, 0001, 0010, 0100, 0101, 1000, 1001, 1010, . . . }</a:t>
            </a:r>
            <a:endPar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27</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3147591" y="404664"/>
            <a:ext cx="174372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Problems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problem</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 the question of deciding whether a given string is a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member</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of some particular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language</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If </a:t>
            </a:r>
            <a:r>
              <a:rPr lang="en-US" altLang="zh-CN" sz="2800" dirty="0">
                <a:solidFill>
                  <a:srgbClr val="0000FF"/>
                </a:solidFill>
                <a:latin typeface="Lucida Sans Unicode" panose="020B0602030504020204" pitchFamily="34" charset="0"/>
                <a:ea typeface="Tahoma" panose="020B0604030504040204" pitchFamily="34" charset="0"/>
                <a:cs typeface="Lucida Sans Unicode" panose="020B0602030504020204" pitchFamily="34" charset="0"/>
              </a:rPr>
              <a:t>Σ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is an alphabet, and </a:t>
            </a:r>
            <a:r>
              <a:rPr lang="en-US" altLang="zh-CN" sz="2800" i="1" dirty="0">
                <a:solidFill>
                  <a:srgbClr val="0000FF"/>
                </a:solidFill>
                <a:latin typeface="Tahoma" panose="020B0604030504040204" pitchFamily="34" charset="0"/>
                <a:ea typeface="Tahoma" panose="020B0604030504040204" pitchFamily="34" charset="0"/>
                <a:cs typeface="Tahoma" panose="020B0604030504040204" pitchFamily="34" charset="0"/>
              </a:rPr>
              <a:t>L</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 a language over </a:t>
            </a:r>
            <a:r>
              <a:rPr lang="en-US" altLang="zh-CN" sz="2800" dirty="0">
                <a:solidFill>
                  <a:srgbClr val="0000FF"/>
                </a:solidFill>
                <a:latin typeface="Lucida Sans Unicode" panose="020B0602030504020204" pitchFamily="34" charset="0"/>
                <a:ea typeface="Tahoma" panose="020B0604030504040204" pitchFamily="34" charset="0"/>
                <a:cs typeface="Lucida Sans Unicode" panose="020B0602030504020204" pitchFamily="34" charset="0"/>
              </a:rPr>
              <a:t>Σ</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then the problem </a:t>
            </a:r>
            <a:r>
              <a:rPr lang="en-US" altLang="zh-CN" sz="2800" i="1" dirty="0">
                <a:solidFill>
                  <a:srgbClr val="0000FF"/>
                </a:solidFill>
                <a:latin typeface="Tahoma" panose="020B0604030504040204" pitchFamily="34" charset="0"/>
                <a:ea typeface="Tahoma" panose="020B0604030504040204" pitchFamily="34" charset="0"/>
                <a:cs typeface="Tahoma" panose="020B0604030504040204" pitchFamily="34" charset="0"/>
              </a:rPr>
              <a:t>L</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a:t>
            </a:r>
          </a:p>
        </p:txBody>
      </p:sp>
      <p:sp>
        <p:nvSpPr>
          <p:cNvPr id="8" name="圆角矩形 7"/>
          <p:cNvSpPr/>
          <p:nvPr/>
        </p:nvSpPr>
        <p:spPr>
          <a:xfrm>
            <a:off x="611560" y="3861048"/>
            <a:ext cx="7715304" cy="1285884"/>
          </a:xfrm>
          <a:prstGeom prst="roundRect">
            <a:avLst/>
          </a:prstGeom>
          <a:solidFill>
            <a:schemeClr val="bg1"/>
          </a:solidFill>
          <a:ln>
            <a:solidFill>
              <a:srgbClr val="C00000"/>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eaLnBrk="0" hangingPunct="0">
              <a:spcBef>
                <a:spcPct val="20000"/>
              </a:spcBef>
              <a:buClr>
                <a:srgbClr val="1073E0"/>
              </a:buClr>
              <a:buSzPct val="70000"/>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Given a string </a:t>
            </a:r>
            <a:r>
              <a:rPr lang="en-US" altLang="zh-CN" sz="2800" i="1" dirty="0">
                <a:solidFill>
                  <a:srgbClr val="0000FF"/>
                </a:solidFill>
                <a:latin typeface="Tahoma" panose="020B0604030504040204" pitchFamily="34" charset="0"/>
                <a:ea typeface="Tahoma" panose="020B0604030504040204" pitchFamily="34" charset="0"/>
                <a:cs typeface="Tahoma" panose="020B0604030504040204" pitchFamily="34" charset="0"/>
              </a:rPr>
              <a:t>w</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in </a:t>
            </a:r>
            <a:r>
              <a:rPr lang="en-US" altLang="zh-CN" sz="2800" dirty="0">
                <a:solidFill>
                  <a:srgbClr val="0000FF"/>
                </a:solidFill>
                <a:latin typeface="Lucida Sans Unicode" panose="020B0602030504020204" pitchFamily="34" charset="0"/>
                <a:ea typeface="Tahoma" panose="020B0604030504040204" pitchFamily="34" charset="0"/>
                <a:cs typeface="Lucida Sans Unicode" panose="020B0602030504020204" pitchFamily="34" charset="0"/>
              </a:rPr>
              <a:t>Σ</a:t>
            </a:r>
            <a:r>
              <a:rPr lang="en-US" altLang="zh-CN" sz="2800" baseline="300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decide whether or not </a:t>
            </a:r>
            <a:r>
              <a:rPr lang="en-US" altLang="zh-CN" sz="2800" i="1" dirty="0">
                <a:solidFill>
                  <a:srgbClr val="0000FF"/>
                </a:solidFill>
                <a:latin typeface="Tahoma" panose="020B0604030504040204" pitchFamily="34" charset="0"/>
                <a:ea typeface="Tahoma" panose="020B0604030504040204" pitchFamily="34" charset="0"/>
                <a:cs typeface="Tahoma" panose="020B0604030504040204" pitchFamily="34" charset="0"/>
              </a:rPr>
              <a:t>w</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is in </a:t>
            </a:r>
            <a:r>
              <a:rPr lang="en-US" altLang="zh-CN" sz="2800" i="1" dirty="0">
                <a:solidFill>
                  <a:srgbClr val="0000FF"/>
                </a:solidFill>
                <a:latin typeface="Tahoma" panose="020B0604030504040204" pitchFamily="34" charset="0"/>
                <a:ea typeface="Tahoma" panose="020B0604030504040204" pitchFamily="34" charset="0"/>
                <a:cs typeface="Tahoma" panose="020B0604030504040204" pitchFamily="34" charset="0"/>
              </a:rPr>
              <a:t>L</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endParaRPr lang="en-US" altLang="zh-CN" sz="2800" i="1" baseline="300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068485" y="404664"/>
            <a:ext cx="3901942"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Language or Problem</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Languages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and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problems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are really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the same thing</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When we care only about strings for their own sake, then we tend to think of the set of strings as a language. </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When we assign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semantics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to the strings, e.g., think of strings as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coding graphs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logical</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expressions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or even </a:t>
            </a:r>
            <a:r>
              <a:rPr lang="en-US" altLang="zh-CN" sz="2800" dirty="0">
                <a:solidFill>
                  <a:srgbClr val="0000FF"/>
                </a:solidFill>
                <a:latin typeface="Tahoma" panose="020B0604030504040204" pitchFamily="34" charset="0"/>
                <a:ea typeface="Tahoma" panose="020B0604030504040204" pitchFamily="34" charset="0"/>
                <a:cs typeface="Tahoma" panose="020B0604030504040204" pitchFamily="34" charset="0"/>
              </a:rPr>
              <a:t>integers</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we care more about the thing represented by the string than the string itself, we tend to think of a set of strings as a </a:t>
            </a:r>
            <a:r>
              <a:rPr lang="en-US" altLang="zh-CN" sz="2800" dirty="0">
                <a:solidFill>
                  <a:srgbClr val="F31A03"/>
                </a:solidFill>
                <a:latin typeface="Tahoma" panose="020B0604030504040204" pitchFamily="34" charset="0"/>
                <a:ea typeface="Tahoma" panose="020B0604030504040204" pitchFamily="34" charset="0"/>
                <a:cs typeface="Tahoma" panose="020B0604030504040204" pitchFamily="34" charset="0"/>
              </a:rPr>
              <a:t>problem</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29</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245736" y="417558"/>
            <a:ext cx="526372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Why Study Automata Theory</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514350" indent="-51435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Automata is the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mathematical model of computer</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and even any computing systems</a:t>
            </a:r>
          </a:p>
          <a:p>
            <a:pPr marL="514350" indent="-51435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Automata are essential for the study of the limits of computation:</a:t>
            </a:r>
          </a:p>
          <a:p>
            <a:pPr marL="971550" lvl="1" indent="-51435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What can a computer do at all?</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Computability</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or</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Decidability</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971550" lvl="1" indent="-514350" eaLnBrk="0" hangingPunct="0">
              <a:spcBef>
                <a:spcPct val="20000"/>
              </a:spcBef>
              <a:buClr>
                <a:srgbClr val="1073E0"/>
              </a:buClr>
              <a:buSzPct val="70000"/>
              <a:buFont typeface="Wingdings" panose="05000000000000000000" pitchFamily="2" charset="2"/>
              <a:buChar char="Ø"/>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What can a computer do efficiently?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Complexity</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or</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Intractability</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514350" indent="-514350" eaLnBrk="0" hangingPunct="0">
              <a:spcBef>
                <a:spcPct val="20000"/>
              </a:spcBef>
              <a:buClr>
                <a:srgbClr val="1073E0"/>
              </a:buClr>
              <a:buSzPct val="70000"/>
              <a:buFont typeface="Wingdings" panose="05000000000000000000" pitchFamily="2" charset="2"/>
              <a:buChar char="u"/>
              <a:defRPr/>
            </a:pPr>
            <a:endPar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a:t>
            </a:fld>
            <a:r>
              <a:rPr lang="en-US" altLang="zh-CN"/>
              <a:t>/100</a:t>
            </a:r>
            <a:endParaRPr lang="en-US" altLang="zh-CN" dirty="0"/>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7358" y="428604"/>
            <a:ext cx="149949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Content</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Why Study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Informal Introduction to Finite Automata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Central Concepts of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F31A03"/>
                </a:solidFill>
                <a:latin typeface="Arial" panose="020B0604020202090204"/>
                <a:ea typeface="方正姚体" pitchFamily="2" charset="-122"/>
                <a:cs typeface="Arial" panose="020B0604020202090204"/>
              </a:rPr>
              <a:t>Deterministic Finite Automata (DFA)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Nondeterministic Finite Automata(NFA)</a:t>
            </a:r>
          </a:p>
          <a:p>
            <a:pPr marL="342900" indent="-342900" eaLnBrk="0" hangingPunct="0">
              <a:spcBef>
                <a:spcPct val="20000"/>
              </a:spcBef>
              <a:buClr>
                <a:srgbClr val="1073E0"/>
              </a:buClr>
              <a:buSzPct val="70000"/>
              <a:buFont typeface="Wingdings" panose="05000000000000000000" pitchFamily="2" charset="2"/>
              <a:buChar char="n"/>
              <a:defRPr/>
            </a:pPr>
            <a:endParaRPr lang="en-US" altLang="zh-CN" sz="2800" dirty="0">
              <a:solidFill>
                <a:schemeClr val="tx2"/>
              </a:solidFill>
              <a:latin typeface="Arial" panose="020B0604020202090204"/>
              <a:ea typeface="方正姚体" pitchFamily="2" charset="-122"/>
              <a:cs typeface="Arial" panose="020B0604020202090204"/>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30</a:t>
            </a:fld>
            <a:r>
              <a:rPr lang="en-US" altLang="zh-CN"/>
              <a:t>/100</a:t>
            </a:r>
            <a:endParaRPr lang="en-US" altLang="zh-CN" dirty="0"/>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310141" y="404664"/>
            <a:ext cx="541864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Deterministic Finite Automata</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 DFA consists of</a:t>
            </a:r>
          </a:p>
          <a:p>
            <a:pPr marL="990600" lvl="1" indent="-533400" eaLnBrk="0" hangingPunct="0">
              <a:spcBef>
                <a:spcPct val="20000"/>
              </a:spcBef>
              <a:buClr>
                <a:srgbClr val="CC00CC"/>
              </a:buClr>
              <a:buFont typeface="Monotype Sorts" charset="2"/>
              <a:buAutoNum type="arabicPeriod"/>
            </a:pPr>
            <a:r>
              <a:rPr lang="en-US" altLang="zh-CN" sz="2800" kern="0" dirty="0">
                <a:solidFill>
                  <a:srgbClr val="000090"/>
                </a:solidFill>
                <a:latin typeface="Tahoma" panose="020B0604030504040204"/>
                <a:ea typeface="SimSun" panose="02010600030101010101" pitchFamily="2" charset="-122"/>
              </a:rPr>
              <a:t>A finite set of </a:t>
            </a:r>
            <a:r>
              <a:rPr lang="en-US" altLang="zh-CN" sz="2800" i="1" kern="0" dirty="0">
                <a:solidFill>
                  <a:srgbClr val="FF0066"/>
                </a:solidFill>
                <a:latin typeface="Tahoma" panose="020B0604030504040204"/>
                <a:ea typeface="SimSun" panose="02010600030101010101" pitchFamily="2" charset="-122"/>
              </a:rPr>
              <a:t>states </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90"/>
                </a:solidFill>
                <a:latin typeface="Tahoma" panose="020B0604030504040204"/>
                <a:ea typeface="SimSun" panose="02010600030101010101" pitchFamily="2" charset="-122"/>
              </a:rPr>
              <a:t>, typically).</a:t>
            </a:r>
          </a:p>
          <a:p>
            <a:pPr marL="990600" lvl="1" indent="-533400" eaLnBrk="0" hangingPunct="0">
              <a:spcBef>
                <a:spcPct val="20000"/>
              </a:spcBef>
              <a:buClr>
                <a:srgbClr val="CC00CC"/>
              </a:buClr>
              <a:buFont typeface="Monotype Sorts" charset="2"/>
              <a:buAutoNum type="arabicPeriod"/>
            </a:pPr>
            <a:r>
              <a:rPr lang="en-US" altLang="zh-CN" sz="2800" kern="0" dirty="0">
                <a:solidFill>
                  <a:srgbClr val="000090"/>
                </a:solidFill>
                <a:latin typeface="Tahoma" panose="020B0604030504040204"/>
                <a:ea typeface="SimSun" panose="02010600030101010101" pitchFamily="2" charset="-122"/>
              </a:rPr>
              <a:t>An </a:t>
            </a:r>
            <a:r>
              <a:rPr lang="en-US" altLang="zh-CN" sz="2800" i="1" kern="0" dirty="0">
                <a:solidFill>
                  <a:srgbClr val="FF0066"/>
                </a:solidFill>
                <a:latin typeface="Tahoma" panose="020B0604030504040204"/>
                <a:ea typeface="SimSun" panose="02010600030101010101" pitchFamily="2" charset="-122"/>
              </a:rPr>
              <a:t>input alphabet</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a:t>
            </a:r>
            <a:r>
              <a:rPr lang="en-US" altLang="zh-CN" sz="2800" kern="0" dirty="0">
                <a:solidFill>
                  <a:srgbClr val="0000FF"/>
                </a:solidFill>
                <a:latin typeface="Lucida Sans Unicode" panose="020B0602030504020204" pitchFamily="34" charset="0"/>
                <a:ea typeface="SimSun" panose="02010600030101010101" pitchFamily="2" charset="-122"/>
              </a:rPr>
              <a:t>Σ</a:t>
            </a:r>
            <a:r>
              <a:rPr lang="en-US" altLang="zh-CN" sz="2800" kern="0" dirty="0">
                <a:solidFill>
                  <a:srgbClr val="000090"/>
                </a:solidFill>
                <a:latin typeface="Tahoma" panose="020B0604030504040204"/>
                <a:ea typeface="SimSun" panose="02010600030101010101" pitchFamily="2" charset="-122"/>
              </a:rPr>
              <a:t>, typically).</a:t>
            </a:r>
          </a:p>
          <a:p>
            <a:pPr marL="990600" lvl="1" indent="-533400" eaLnBrk="0" hangingPunct="0">
              <a:spcBef>
                <a:spcPct val="20000"/>
              </a:spcBef>
              <a:buClr>
                <a:srgbClr val="CC00CC"/>
              </a:buClr>
              <a:buFont typeface="Monotype Sorts" charset="2"/>
              <a:buAutoNum type="arabicPeriod"/>
            </a:pPr>
            <a:r>
              <a:rPr lang="en-US" altLang="zh-CN" sz="2800" kern="0" dirty="0">
                <a:solidFill>
                  <a:srgbClr val="000090"/>
                </a:solidFill>
                <a:latin typeface="Tahoma" panose="020B0604030504040204"/>
                <a:ea typeface="SimSun" panose="02010600030101010101" pitchFamily="2" charset="-122"/>
              </a:rPr>
              <a:t>A </a:t>
            </a:r>
            <a:r>
              <a:rPr lang="en-US" altLang="zh-CN" sz="2800" i="1" kern="0" dirty="0">
                <a:solidFill>
                  <a:srgbClr val="FF0066"/>
                </a:solidFill>
                <a:latin typeface="Tahoma" panose="020B0604030504040204"/>
                <a:ea typeface="SimSun" panose="02010600030101010101" pitchFamily="2" charset="-122"/>
              </a:rPr>
              <a:t>transition function</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90"/>
                </a:solidFill>
                <a:latin typeface="Tahoma" panose="020B0604030504040204"/>
                <a:ea typeface="SimSun" panose="02010600030101010101" pitchFamily="2" charset="-122"/>
              </a:rPr>
              <a:t>, typically).</a:t>
            </a:r>
          </a:p>
          <a:p>
            <a:pPr marL="990600" lvl="1" indent="-533400" eaLnBrk="0" hangingPunct="0">
              <a:spcBef>
                <a:spcPct val="20000"/>
              </a:spcBef>
              <a:buClr>
                <a:srgbClr val="CC00CC"/>
              </a:buClr>
              <a:buFont typeface="Monotype Sorts" charset="2"/>
              <a:buAutoNum type="arabicPeriod"/>
            </a:pPr>
            <a:r>
              <a:rPr lang="en-US" altLang="zh-CN" sz="2800" kern="0" dirty="0">
                <a:solidFill>
                  <a:srgbClr val="000090"/>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FF0066"/>
                </a:solidFill>
                <a:latin typeface="Tahoma" panose="020B0604030504040204"/>
                <a:ea typeface="SimSun" panose="02010600030101010101" pitchFamily="2" charset="-122"/>
              </a:rPr>
              <a:t>start state</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q</a:t>
            </a:r>
            <a:r>
              <a:rPr lang="en-US" altLang="zh-CN" sz="2800" kern="0" baseline="-25000" dirty="0">
                <a:solidFill>
                  <a:srgbClr val="000090"/>
                </a:solidFill>
                <a:latin typeface="Tahoma" panose="020B0604030504040204"/>
                <a:ea typeface="SimSun" panose="02010600030101010101" pitchFamily="2" charset="-122"/>
              </a:rPr>
              <a:t>0</a:t>
            </a:r>
            <a:r>
              <a:rPr lang="en-US" altLang="zh-CN" sz="2800" kern="0" dirty="0">
                <a:solidFill>
                  <a:srgbClr val="000090"/>
                </a:solidFill>
                <a:latin typeface="Tahoma" panose="020B0604030504040204"/>
                <a:ea typeface="SimSun" panose="02010600030101010101" pitchFamily="2" charset="-122"/>
              </a:rPr>
              <a:t>, in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90"/>
                </a:solidFill>
                <a:latin typeface="Tahoma" panose="020B0604030504040204"/>
                <a:ea typeface="SimSun" panose="02010600030101010101" pitchFamily="2" charset="-122"/>
              </a:rPr>
              <a:t>, typically).</a:t>
            </a:r>
          </a:p>
          <a:p>
            <a:pPr marL="990600" lvl="1" indent="-533400" eaLnBrk="0" hangingPunct="0">
              <a:spcBef>
                <a:spcPct val="20000"/>
              </a:spcBef>
              <a:buClr>
                <a:srgbClr val="CC00CC"/>
              </a:buClr>
              <a:buFont typeface="Monotype Sorts" charset="2"/>
              <a:buAutoNum type="arabicPeriod"/>
            </a:pPr>
            <a:r>
              <a:rPr lang="en-US" altLang="zh-CN" sz="2800" kern="0" dirty="0">
                <a:solidFill>
                  <a:srgbClr val="000090"/>
                </a:solidFill>
                <a:latin typeface="Tahoma" panose="020B0604030504040204"/>
                <a:ea typeface="SimSun" panose="02010600030101010101" pitchFamily="2" charset="-122"/>
              </a:rPr>
              <a:t>A set of</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FF0066"/>
                </a:solidFill>
                <a:latin typeface="Tahoma" panose="020B0604030504040204"/>
                <a:ea typeface="SimSun" panose="02010600030101010101" pitchFamily="2" charset="-122"/>
              </a:rPr>
              <a:t>final states</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a:t>
            </a:r>
            <a:r>
              <a:rPr lang="en-US" altLang="zh-CN" sz="2800" kern="0" dirty="0">
                <a:solidFill>
                  <a:srgbClr val="0000FF"/>
                </a:solidFill>
                <a:latin typeface="Tahoma" panose="020B0604030504040204"/>
                <a:ea typeface="SimSun" panose="02010600030101010101" pitchFamily="2" charset="-122"/>
              </a:rPr>
              <a:t>F</a:t>
            </a:r>
            <a:r>
              <a:rPr lang="en-US" altLang="zh-CN" sz="2800" kern="0" dirty="0">
                <a:solidFill>
                  <a:srgbClr val="000090"/>
                </a:solidFill>
                <a:latin typeface="Tahoma" panose="020B0604030504040204"/>
                <a:ea typeface="SimSun" panose="02010600030101010101" pitchFamily="2" charset="-122"/>
              </a:rPr>
              <a:t> </a:t>
            </a:r>
            <a:r>
              <a:rPr lang="en-US" altLang="zh-CN" sz="2800" kern="0" dirty="0">
                <a:solidFill>
                  <a:srgbClr val="000090"/>
                </a:solidFill>
                <a:latin typeface="Lucida Sans Unicode" panose="020B0602030504020204" pitchFamily="34" charset="0"/>
                <a:ea typeface="SimSun" panose="02010600030101010101" pitchFamily="2" charset="-122"/>
              </a:rPr>
              <a:t>⊆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90"/>
                </a:solidFill>
                <a:latin typeface="Tahoma" panose="020B0604030504040204"/>
                <a:ea typeface="SimSun" panose="02010600030101010101" pitchFamily="2" charset="-122"/>
              </a:rPr>
              <a:t>, typically).</a:t>
            </a:r>
          </a:p>
          <a:p>
            <a:pPr marL="1371600" lvl="2" indent="-457200" eaLnBrk="0" hangingPunct="0">
              <a:spcBef>
                <a:spcPct val="20000"/>
              </a:spcBef>
              <a:buClr>
                <a:srgbClr val="CC00CC"/>
              </a:buClr>
              <a:buFont typeface="Wingdings" panose="05000000000000000000" pitchFamily="2" charset="2"/>
              <a:buChar char="Ø"/>
            </a:pPr>
            <a:r>
              <a:rPr lang="zh-CN" altLang="en-US" sz="2400" kern="0" dirty="0">
                <a:solidFill>
                  <a:srgbClr val="000090"/>
                </a:solidFill>
                <a:latin typeface="Arial" panose="020B0604020202090204" pitchFamily="34" charset="0"/>
                <a:ea typeface="SimSun" panose="02010600030101010101" pitchFamily="2" charset="-122"/>
              </a:rPr>
              <a:t>“</a:t>
            </a:r>
            <a:r>
              <a:rPr lang="en-US" altLang="zh-CN" sz="2400" kern="0" dirty="0">
                <a:solidFill>
                  <a:srgbClr val="000090"/>
                </a:solidFill>
                <a:latin typeface="Tahoma" panose="020B0604030504040204"/>
                <a:ea typeface="SimSun" panose="02010600030101010101" pitchFamily="2" charset="-122"/>
              </a:rPr>
              <a:t>Final</a:t>
            </a:r>
            <a:r>
              <a:rPr lang="zh-CN" altLang="en-US" sz="2400" kern="0" dirty="0">
                <a:solidFill>
                  <a:srgbClr val="000090"/>
                </a:solidFill>
                <a:latin typeface="Arial" panose="020B0604020202090204" pitchFamily="34" charset="0"/>
                <a:ea typeface="SimSun" panose="02010600030101010101" pitchFamily="2" charset="-122"/>
              </a:rPr>
              <a:t>”</a:t>
            </a:r>
            <a:r>
              <a:rPr lang="en-US" altLang="zh-CN" sz="2400" kern="0" dirty="0">
                <a:solidFill>
                  <a:srgbClr val="000090"/>
                </a:solidFill>
                <a:latin typeface="Tahoma" panose="020B0604030504040204"/>
                <a:ea typeface="SimSun" panose="02010600030101010101" pitchFamily="2" charset="-122"/>
              </a:rPr>
              <a:t>and </a:t>
            </a:r>
            <a:r>
              <a:rPr lang="zh-CN" altLang="en-US" sz="2400" kern="0" dirty="0">
                <a:solidFill>
                  <a:srgbClr val="000090"/>
                </a:solidFill>
                <a:latin typeface="Arial" panose="020B0604020202090204" pitchFamily="34" charset="0"/>
                <a:ea typeface="SimSun" panose="02010600030101010101" pitchFamily="2" charset="-122"/>
              </a:rPr>
              <a:t>“</a:t>
            </a:r>
            <a:r>
              <a:rPr lang="en-US" altLang="zh-CN" sz="2400" kern="0" dirty="0">
                <a:solidFill>
                  <a:srgbClr val="000090"/>
                </a:solidFill>
                <a:latin typeface="Tahoma" panose="020B0604030504040204"/>
                <a:ea typeface="SimSun" panose="02010600030101010101" pitchFamily="2" charset="-122"/>
              </a:rPr>
              <a:t>accepting</a:t>
            </a:r>
            <a:r>
              <a:rPr lang="zh-CN" altLang="en-US" sz="2400" kern="0" dirty="0">
                <a:solidFill>
                  <a:srgbClr val="000090"/>
                </a:solidFill>
                <a:latin typeface="Arial" panose="020B0604020202090204" pitchFamily="34" charset="0"/>
                <a:ea typeface="SimSun" panose="02010600030101010101" pitchFamily="2" charset="-122"/>
              </a:rPr>
              <a:t>”</a:t>
            </a:r>
            <a:r>
              <a:rPr lang="en-US" altLang="zh-CN" sz="2400" kern="0" dirty="0">
                <a:solidFill>
                  <a:srgbClr val="000090"/>
                </a:solidFill>
                <a:latin typeface="Tahoma" panose="020B0604030504040204"/>
                <a:ea typeface="SimSun" panose="02010600030101010101" pitchFamily="2" charset="-122"/>
              </a:rPr>
              <a:t>are synonyms.</a:t>
            </a:r>
          </a:p>
          <a:p>
            <a:pPr marL="457200" indent="-457200" eaLnBrk="0" hangingPunct="0">
              <a:spcBef>
                <a:spcPct val="20000"/>
              </a:spcBef>
              <a:buClr>
                <a:srgbClr val="1073E0"/>
              </a:buClr>
              <a:buSzPct val="70000"/>
              <a:buFont typeface="Wingdings" panose="05000000000000000000" pitchFamily="2" charset="2"/>
              <a:buChar char="u"/>
              <a:defRPr/>
            </a:pPr>
            <a:endPar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31</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1155" y="404664"/>
            <a:ext cx="435661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The Transition Function</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Takes two arguments: a state and an input symbol.</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00"/>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 the state that the DFA goes to when it is in state </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00"/>
                </a:solidFill>
                <a:latin typeface="Tahoma" panose="020B0604030504040204"/>
                <a:ea typeface="SimSun" panose="02010600030101010101" pitchFamily="2" charset="-122"/>
              </a:rPr>
              <a:t>  and input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is received.</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Note</a:t>
            </a:r>
            <a:r>
              <a:rPr lang="en-US" altLang="zh-CN" sz="2800" kern="0" dirty="0">
                <a:solidFill>
                  <a:srgbClr val="000000"/>
                </a:solidFill>
                <a:latin typeface="Tahoma" panose="020B0604030504040204"/>
                <a:ea typeface="SimSun" panose="02010600030101010101" pitchFamily="2" charset="-122"/>
              </a:rPr>
              <a:t>: always a next state – add a </a:t>
            </a:r>
            <a:r>
              <a:rPr lang="en-US" altLang="zh-CN" sz="2800" i="1" kern="0" dirty="0">
                <a:solidFill>
                  <a:srgbClr val="FF0066"/>
                </a:solidFill>
                <a:latin typeface="Tahoma" panose="020B0604030504040204"/>
                <a:ea typeface="SimSun" panose="02010600030101010101" pitchFamily="2" charset="-122"/>
              </a:rPr>
              <a:t>dead state</a:t>
            </a:r>
            <a:r>
              <a:rPr lang="en-US" altLang="zh-CN" sz="2800" kern="0" dirty="0">
                <a:solidFill>
                  <a:srgbClr val="000000"/>
                </a:solidFill>
                <a:latin typeface="Tahoma" panose="020B0604030504040204"/>
                <a:ea typeface="SimSun" panose="02010600030101010101" pitchFamily="2" charset="-122"/>
              </a:rPr>
              <a:t>  if no transition (See an example on next slide).</a:t>
            </a:r>
            <a:endPar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32</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3"/>
          <p:cNvSpPr>
            <a:spLocks noChangeArrowheads="1"/>
          </p:cNvSpPr>
          <p:nvPr/>
        </p:nvSpPr>
        <p:spPr bwMode="auto">
          <a:xfrm>
            <a:off x="381000" y="2971800"/>
            <a:ext cx="609600" cy="361950"/>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Love</a:t>
            </a:r>
          </a:p>
        </p:txBody>
      </p:sp>
      <p:grpSp>
        <p:nvGrpSpPr>
          <p:cNvPr id="8" name="Group 4"/>
          <p:cNvGrpSpPr/>
          <p:nvPr/>
        </p:nvGrpSpPr>
        <p:grpSpPr bwMode="auto">
          <a:xfrm>
            <a:off x="0" y="2336800"/>
            <a:ext cx="666750" cy="666750"/>
            <a:chOff x="0" y="1392"/>
            <a:chExt cx="420" cy="528"/>
          </a:xfrm>
        </p:grpSpPr>
        <p:sp>
          <p:nvSpPr>
            <p:cNvPr id="9" name="Text Box 5"/>
            <p:cNvSpPr txBox="1">
              <a:spLocks noChangeArrowheads="1"/>
            </p:cNvSpPr>
            <p:nvPr/>
          </p:nvSpPr>
          <p:spPr bwMode="auto">
            <a:xfrm>
              <a:off x="0" y="1392"/>
              <a:ext cx="420" cy="290"/>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Start</a:t>
              </a:r>
            </a:p>
          </p:txBody>
        </p:sp>
        <p:sp>
          <p:nvSpPr>
            <p:cNvPr id="10" name="Line 6"/>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grpSp>
      <p:sp>
        <p:nvSpPr>
          <p:cNvPr id="11" name="Oval 8"/>
          <p:cNvSpPr>
            <a:spLocks noChangeArrowheads="1"/>
          </p:cNvSpPr>
          <p:nvPr/>
        </p:nvSpPr>
        <p:spPr bwMode="auto">
          <a:xfrm>
            <a:off x="1143000" y="3573463"/>
            <a:ext cx="1066800" cy="363537"/>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Love-15</a:t>
            </a:r>
          </a:p>
        </p:txBody>
      </p:sp>
      <p:sp>
        <p:nvSpPr>
          <p:cNvPr id="12" name="Oval 9"/>
          <p:cNvSpPr>
            <a:spLocks noChangeArrowheads="1"/>
          </p:cNvSpPr>
          <p:nvPr/>
        </p:nvSpPr>
        <p:spPr bwMode="auto">
          <a:xfrm>
            <a:off x="1219200" y="2362200"/>
            <a:ext cx="990600" cy="36353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15-Love</a:t>
            </a:r>
          </a:p>
        </p:txBody>
      </p:sp>
      <p:sp>
        <p:nvSpPr>
          <p:cNvPr id="13" name="Line 10"/>
          <p:cNvSpPr>
            <a:spLocks noChangeShapeType="1"/>
          </p:cNvSpPr>
          <p:nvPr/>
        </p:nvSpPr>
        <p:spPr bwMode="auto">
          <a:xfrm flipV="1">
            <a:off x="914400" y="2665413"/>
            <a:ext cx="457200" cy="30321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4" name="Line 11"/>
          <p:cNvSpPr>
            <a:spLocks noChangeShapeType="1"/>
          </p:cNvSpPr>
          <p:nvPr/>
        </p:nvSpPr>
        <p:spPr bwMode="auto">
          <a:xfrm>
            <a:off x="914400" y="3330575"/>
            <a:ext cx="457200" cy="303213"/>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5" name="Text Box 12"/>
          <p:cNvSpPr txBox="1">
            <a:spLocks noChangeArrowheads="1"/>
          </p:cNvSpPr>
          <p:nvPr/>
        </p:nvSpPr>
        <p:spPr bwMode="auto">
          <a:xfrm>
            <a:off x="838200" y="2605088"/>
            <a:ext cx="285750" cy="36671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16" name="Text Box 13"/>
          <p:cNvSpPr txBox="1">
            <a:spLocks noChangeArrowheads="1"/>
          </p:cNvSpPr>
          <p:nvPr/>
        </p:nvSpPr>
        <p:spPr bwMode="auto">
          <a:xfrm>
            <a:off x="838200" y="3392488"/>
            <a:ext cx="307975" cy="36671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nvGrpSpPr>
          <p:cNvPr id="17" name="Group 14"/>
          <p:cNvGrpSpPr/>
          <p:nvPr/>
        </p:nvGrpSpPr>
        <p:grpSpPr bwMode="auto">
          <a:xfrm>
            <a:off x="2133600" y="1792288"/>
            <a:ext cx="1600200" cy="2543175"/>
            <a:chOff x="1344" y="960"/>
            <a:chExt cx="1008" cy="2016"/>
          </a:xfrm>
        </p:grpSpPr>
        <p:sp>
          <p:nvSpPr>
            <p:cNvPr id="18" name="Oval 15"/>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Love-30</a:t>
              </a:r>
            </a:p>
          </p:txBody>
        </p:sp>
        <p:sp>
          <p:nvSpPr>
            <p:cNvPr id="19" name="Oval 16"/>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15-all</a:t>
              </a:r>
            </a:p>
          </p:txBody>
        </p:sp>
        <p:sp>
          <p:nvSpPr>
            <p:cNvPr id="20" name="Oval 17"/>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30-Love</a:t>
              </a:r>
            </a:p>
          </p:txBody>
        </p:sp>
        <p:sp>
          <p:nvSpPr>
            <p:cNvPr id="21" name="Line 18"/>
            <p:cNvSpPr>
              <a:spLocks noChangeShapeType="1"/>
            </p:cNvSpPr>
            <p:nvPr/>
          </p:nvSpPr>
          <p:spPr bwMode="auto">
            <a:xfrm flipV="1">
              <a:off x="1344" y="1200"/>
              <a:ext cx="432" cy="239"/>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22" name="Line 19"/>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23" name="Line 20"/>
            <p:cNvSpPr>
              <a:spLocks noChangeShapeType="1"/>
            </p:cNvSpPr>
            <p:nvPr/>
          </p:nvSpPr>
          <p:spPr bwMode="auto">
            <a:xfrm flipV="1">
              <a:off x="1344" y="2111"/>
              <a:ext cx="528" cy="336"/>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24" name="Line 21"/>
            <p:cNvSpPr>
              <a:spLocks noChangeShapeType="1"/>
            </p:cNvSpPr>
            <p:nvPr/>
          </p:nvSpPr>
          <p:spPr bwMode="auto">
            <a:xfrm>
              <a:off x="1344" y="2592"/>
              <a:ext cx="480" cy="143"/>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25" name="Text Box 22"/>
            <p:cNvSpPr txBox="1">
              <a:spLocks noChangeArrowheads="1"/>
            </p:cNvSpPr>
            <p:nvPr/>
          </p:nvSpPr>
          <p:spPr bwMode="auto">
            <a:xfrm>
              <a:off x="1488" y="2064"/>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26" name="Text Box 23"/>
            <p:cNvSpPr txBox="1">
              <a:spLocks noChangeArrowheads="1"/>
            </p:cNvSpPr>
            <p:nvPr/>
          </p:nvSpPr>
          <p:spPr bwMode="auto">
            <a:xfrm>
              <a:off x="1392" y="1153"/>
              <a:ext cx="180"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27" name="Text Box 24"/>
            <p:cNvSpPr txBox="1">
              <a:spLocks noChangeArrowheads="1"/>
            </p:cNvSpPr>
            <p:nvPr/>
          </p:nvSpPr>
          <p:spPr bwMode="auto">
            <a:xfrm>
              <a:off x="1488" y="1728"/>
              <a:ext cx="194"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28" name="Text Box 25"/>
            <p:cNvSpPr txBox="1">
              <a:spLocks noChangeArrowheads="1"/>
            </p:cNvSpPr>
            <p:nvPr/>
          </p:nvSpPr>
          <p:spPr bwMode="auto">
            <a:xfrm>
              <a:off x="1392" y="2592"/>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29" name="Group 26"/>
          <p:cNvGrpSpPr/>
          <p:nvPr/>
        </p:nvGrpSpPr>
        <p:grpSpPr bwMode="auto">
          <a:xfrm>
            <a:off x="3505200" y="1306513"/>
            <a:ext cx="1600200" cy="3513137"/>
            <a:chOff x="2208" y="576"/>
            <a:chExt cx="1008" cy="2784"/>
          </a:xfrm>
        </p:grpSpPr>
        <p:sp>
          <p:nvSpPr>
            <p:cNvPr id="30" name="Oval 27"/>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Love-40</a:t>
              </a:r>
            </a:p>
          </p:txBody>
        </p:sp>
        <p:sp>
          <p:nvSpPr>
            <p:cNvPr id="31" name="Oval 28"/>
            <p:cNvSpPr>
              <a:spLocks noChangeArrowheads="1"/>
            </p:cNvSpPr>
            <p:nvPr/>
          </p:nvSpPr>
          <p:spPr bwMode="auto">
            <a:xfrm>
              <a:off x="2640" y="2305"/>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15-30</a:t>
              </a:r>
            </a:p>
          </p:txBody>
        </p:sp>
        <p:sp>
          <p:nvSpPr>
            <p:cNvPr id="32" name="Oval 29"/>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30-15</a:t>
              </a:r>
            </a:p>
          </p:txBody>
        </p:sp>
        <p:sp>
          <p:nvSpPr>
            <p:cNvPr id="33" name="Oval 30"/>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40-Love</a:t>
              </a:r>
            </a:p>
          </p:txBody>
        </p:sp>
        <p:sp>
          <p:nvSpPr>
            <p:cNvPr id="34" name="Line 31"/>
            <p:cNvSpPr>
              <a:spLocks noChangeShapeType="1"/>
            </p:cNvSpPr>
            <p:nvPr/>
          </p:nvSpPr>
          <p:spPr bwMode="auto">
            <a:xfrm flipV="1">
              <a:off x="2256" y="816"/>
              <a:ext cx="432" cy="191"/>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35" name="Line 32"/>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36" name="Line 33"/>
            <p:cNvSpPr>
              <a:spLocks noChangeShapeType="1"/>
            </p:cNvSpPr>
            <p:nvPr/>
          </p:nvSpPr>
          <p:spPr bwMode="auto">
            <a:xfrm flipV="1">
              <a:off x="2208" y="1681"/>
              <a:ext cx="480" cy="239"/>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37" name="Line 34"/>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38" name="Line 35"/>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39" name="Line 36"/>
            <p:cNvSpPr>
              <a:spLocks noChangeShapeType="1"/>
            </p:cNvSpPr>
            <p:nvPr/>
          </p:nvSpPr>
          <p:spPr bwMode="auto">
            <a:xfrm>
              <a:off x="2304" y="2928"/>
              <a:ext cx="432" cy="191"/>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40" name="Text Box 37"/>
            <p:cNvSpPr txBox="1">
              <a:spLocks noChangeArrowheads="1"/>
            </p:cNvSpPr>
            <p:nvPr/>
          </p:nvSpPr>
          <p:spPr bwMode="auto">
            <a:xfrm>
              <a:off x="2304" y="2494"/>
              <a:ext cx="180"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41" name="Text Box 38"/>
            <p:cNvSpPr txBox="1">
              <a:spLocks noChangeArrowheads="1"/>
            </p:cNvSpPr>
            <p:nvPr/>
          </p:nvSpPr>
          <p:spPr bwMode="auto">
            <a:xfrm>
              <a:off x="2304" y="1631"/>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42" name="Text Box 39"/>
            <p:cNvSpPr txBox="1">
              <a:spLocks noChangeArrowheads="1"/>
            </p:cNvSpPr>
            <p:nvPr/>
          </p:nvSpPr>
          <p:spPr bwMode="auto">
            <a:xfrm>
              <a:off x="2304" y="719"/>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43" name="Text Box 40"/>
            <p:cNvSpPr txBox="1">
              <a:spLocks noChangeArrowheads="1"/>
            </p:cNvSpPr>
            <p:nvPr/>
          </p:nvSpPr>
          <p:spPr bwMode="auto">
            <a:xfrm>
              <a:off x="2304" y="2928"/>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44" name="Text Box 41"/>
            <p:cNvSpPr txBox="1">
              <a:spLocks noChangeArrowheads="1"/>
            </p:cNvSpPr>
            <p:nvPr/>
          </p:nvSpPr>
          <p:spPr bwMode="auto">
            <a:xfrm>
              <a:off x="2304" y="2159"/>
              <a:ext cx="194"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45" name="Text Box 42"/>
            <p:cNvSpPr txBox="1">
              <a:spLocks noChangeArrowheads="1"/>
            </p:cNvSpPr>
            <p:nvPr/>
          </p:nvSpPr>
          <p:spPr bwMode="auto">
            <a:xfrm>
              <a:off x="2304" y="1296"/>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46" name="Group 43"/>
          <p:cNvGrpSpPr/>
          <p:nvPr/>
        </p:nvGrpSpPr>
        <p:grpSpPr bwMode="auto">
          <a:xfrm>
            <a:off x="4953000" y="762000"/>
            <a:ext cx="1676400" cy="4724400"/>
            <a:chOff x="3120" y="144"/>
            <a:chExt cx="1056" cy="3744"/>
          </a:xfrm>
        </p:grpSpPr>
        <p:grpSp>
          <p:nvGrpSpPr>
            <p:cNvPr id="47" name="Group 44"/>
            <p:cNvGrpSpPr/>
            <p:nvPr/>
          </p:nvGrpSpPr>
          <p:grpSpPr bwMode="auto">
            <a:xfrm>
              <a:off x="3504" y="144"/>
              <a:ext cx="672" cy="480"/>
              <a:chOff x="4128" y="864"/>
              <a:chExt cx="672" cy="480"/>
            </a:xfrm>
          </p:grpSpPr>
          <p:sp>
            <p:nvSpPr>
              <p:cNvPr id="55" name="Oval 45"/>
              <p:cNvSpPr>
                <a:spLocks noChangeArrowheads="1"/>
              </p:cNvSpPr>
              <p:nvPr/>
            </p:nvSpPr>
            <p:spPr bwMode="auto">
              <a:xfrm>
                <a:off x="4176" y="912"/>
                <a:ext cx="576" cy="385"/>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Server</a:t>
                </a:r>
              </a:p>
              <a:p>
                <a:pPr algn="ctr">
                  <a:defRPr/>
                </a:pPr>
                <a:r>
                  <a:rPr lang="en-US" altLang="zh-CN" sz="1800">
                    <a:latin typeface="Tahoma" panose="020B0604030504040204" pitchFamily="34" charset="0"/>
                    <a:ea typeface="SimSun" panose="02010600030101010101" pitchFamily="2" charset="-122"/>
                  </a:rPr>
                  <a:t>Wins</a:t>
                </a:r>
              </a:p>
            </p:txBody>
          </p:sp>
          <p:sp>
            <p:nvSpPr>
              <p:cNvPr id="56" name="Oval 46"/>
              <p:cNvSpPr>
                <a:spLocks noChangeArrowheads="1"/>
              </p:cNvSpPr>
              <p:nvPr/>
            </p:nvSpPr>
            <p:spPr bwMode="auto">
              <a:xfrm>
                <a:off x="4128" y="864"/>
                <a:ext cx="672" cy="481"/>
              </a:xfrm>
              <a:prstGeom prst="ellipse">
                <a:avLst/>
              </a:prstGeom>
              <a:noFill/>
              <a:ln w="9525">
                <a:solidFill>
                  <a:schemeClr val="tx1"/>
                </a:solidFill>
                <a:round/>
              </a:ln>
              <a:effectLst/>
            </p:spPr>
            <p:txBody>
              <a:bodyPr wrap="none" anchor="ctr"/>
              <a:lstStyle/>
              <a:p>
                <a:pPr>
                  <a:defRPr/>
                </a:pPr>
                <a:endParaRPr lang="zh-CN" altLang="en-US">
                  <a:latin typeface="Tahoma" panose="020B0604030504040204" pitchFamily="34" charset="0"/>
                  <a:ea typeface="SimSun" panose="02010600030101010101" pitchFamily="2" charset="-122"/>
                </a:endParaRPr>
              </a:p>
            </p:txBody>
          </p:sp>
        </p:grpSp>
        <p:grpSp>
          <p:nvGrpSpPr>
            <p:cNvPr id="48" name="Group 47"/>
            <p:cNvGrpSpPr/>
            <p:nvPr/>
          </p:nvGrpSpPr>
          <p:grpSpPr bwMode="auto">
            <a:xfrm>
              <a:off x="3504" y="3408"/>
              <a:ext cx="672" cy="480"/>
              <a:chOff x="4032" y="2400"/>
              <a:chExt cx="672" cy="480"/>
            </a:xfrm>
          </p:grpSpPr>
          <p:sp>
            <p:nvSpPr>
              <p:cNvPr id="53" name="Oval 48"/>
              <p:cNvSpPr>
                <a:spLocks noChangeArrowheads="1"/>
              </p:cNvSpPr>
              <p:nvPr/>
            </p:nvSpPr>
            <p:spPr bwMode="auto">
              <a:xfrm>
                <a:off x="4080" y="2447"/>
                <a:ext cx="576" cy="385"/>
              </a:xfrm>
              <a:prstGeom prst="ellipse">
                <a:avLst/>
              </a:prstGeom>
              <a:solidFill>
                <a:srgbClr val="FF99CC">
                  <a:alpha val="50000"/>
                </a:srgbClr>
              </a:solidFill>
              <a:ln w="9525">
                <a:solidFill>
                  <a:schemeClr val="tx1"/>
                </a:solidFill>
                <a:round/>
              </a:ln>
              <a:effectLst/>
            </p:spPr>
            <p:txBody>
              <a:bodyPr wrap="none" anchor="ct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pPr algn="ctr"/>
                <a:r>
                  <a:rPr kumimoji="0" lang="en-US" altLang="zh-CN" sz="1800"/>
                  <a:t>Opp</a:t>
                </a:r>
                <a:r>
                  <a:rPr kumimoji="0" lang="zh-CN" altLang="en-US" sz="1800">
                    <a:latin typeface="Arial" panose="020B0604020202090204" pitchFamily="34" charset="0"/>
                  </a:rPr>
                  <a:t>’</a:t>
                </a:r>
                <a:r>
                  <a:rPr kumimoji="0" lang="en-US" altLang="zh-CN" sz="1800"/>
                  <a:t>nt</a:t>
                </a:r>
              </a:p>
              <a:p>
                <a:pPr algn="ctr"/>
                <a:r>
                  <a:rPr kumimoji="0" lang="en-US" altLang="zh-CN" sz="1800"/>
                  <a:t>Wins</a:t>
                </a:r>
              </a:p>
            </p:txBody>
          </p:sp>
          <p:sp>
            <p:nvSpPr>
              <p:cNvPr id="54" name="Oval 49"/>
              <p:cNvSpPr>
                <a:spLocks noChangeArrowheads="1"/>
              </p:cNvSpPr>
              <p:nvPr/>
            </p:nvSpPr>
            <p:spPr bwMode="auto">
              <a:xfrm>
                <a:off x="4032" y="2399"/>
                <a:ext cx="672" cy="481"/>
              </a:xfrm>
              <a:prstGeom prst="ellipse">
                <a:avLst/>
              </a:prstGeom>
              <a:noFill/>
              <a:ln w="9525">
                <a:solidFill>
                  <a:schemeClr val="tx1"/>
                </a:solidFill>
                <a:round/>
              </a:ln>
              <a:effectLst/>
            </p:spPr>
            <p:txBody>
              <a:bodyPr wrap="none" anchor="ctr"/>
              <a:lstStyle/>
              <a:p>
                <a:pPr>
                  <a:defRPr/>
                </a:pPr>
                <a:endParaRPr lang="zh-CN" altLang="en-US">
                  <a:latin typeface="Tahoma" panose="020B0604030504040204" pitchFamily="34" charset="0"/>
                  <a:ea typeface="SimSun" panose="02010600030101010101" pitchFamily="2" charset="-122"/>
                </a:endParaRPr>
              </a:p>
            </p:txBody>
          </p:sp>
        </p:grpSp>
        <p:sp>
          <p:nvSpPr>
            <p:cNvPr id="49" name="Line 50"/>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50" name="Line 51"/>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51" name="Text Box 52"/>
            <p:cNvSpPr txBox="1">
              <a:spLocks noChangeArrowheads="1"/>
            </p:cNvSpPr>
            <p:nvPr/>
          </p:nvSpPr>
          <p:spPr bwMode="auto">
            <a:xfrm>
              <a:off x="3168" y="384"/>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52" name="Text Box 53"/>
            <p:cNvSpPr txBox="1">
              <a:spLocks noChangeArrowheads="1"/>
            </p:cNvSpPr>
            <p:nvPr/>
          </p:nvSpPr>
          <p:spPr bwMode="auto">
            <a:xfrm>
              <a:off x="3216" y="3360"/>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57" name="Group 54"/>
          <p:cNvGrpSpPr/>
          <p:nvPr/>
        </p:nvGrpSpPr>
        <p:grpSpPr bwMode="auto">
          <a:xfrm>
            <a:off x="4876800" y="1609725"/>
            <a:ext cx="1447800" cy="2971800"/>
            <a:chOff x="3072" y="816"/>
            <a:chExt cx="912" cy="2355"/>
          </a:xfrm>
        </p:grpSpPr>
        <p:sp>
          <p:nvSpPr>
            <p:cNvPr id="58" name="Oval 55"/>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40-15</a:t>
              </a:r>
            </a:p>
          </p:txBody>
        </p:sp>
        <p:sp>
          <p:nvSpPr>
            <p:cNvPr id="59" name="Oval 56"/>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15-40</a:t>
              </a:r>
            </a:p>
          </p:txBody>
        </p:sp>
        <p:sp>
          <p:nvSpPr>
            <p:cNvPr id="60" name="Oval 57"/>
            <p:cNvSpPr>
              <a:spLocks noChangeArrowheads="1"/>
            </p:cNvSpPr>
            <p:nvPr/>
          </p:nvSpPr>
          <p:spPr bwMode="auto">
            <a:xfrm>
              <a:off x="3504" y="1871"/>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30-all</a:t>
              </a:r>
            </a:p>
          </p:txBody>
        </p:sp>
        <p:sp>
          <p:nvSpPr>
            <p:cNvPr id="61" name="Line 58"/>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62" name="Line 59"/>
            <p:cNvSpPr>
              <a:spLocks noChangeShapeType="1"/>
            </p:cNvSpPr>
            <p:nvPr/>
          </p:nvSpPr>
          <p:spPr bwMode="auto">
            <a:xfrm flipV="1">
              <a:off x="3072" y="1344"/>
              <a:ext cx="528" cy="143"/>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63" name="Line 60"/>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64" name="Line 61"/>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65" name="Line 62"/>
            <p:cNvSpPr>
              <a:spLocks noChangeShapeType="1"/>
            </p:cNvSpPr>
            <p:nvPr/>
          </p:nvSpPr>
          <p:spPr bwMode="auto">
            <a:xfrm>
              <a:off x="3072" y="2545"/>
              <a:ext cx="528" cy="191"/>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66" name="Line 63"/>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67" name="Text Box 64"/>
            <p:cNvSpPr txBox="1">
              <a:spLocks noChangeArrowheads="1"/>
            </p:cNvSpPr>
            <p:nvPr/>
          </p:nvSpPr>
          <p:spPr bwMode="auto">
            <a:xfrm>
              <a:off x="3216" y="2880"/>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68" name="Text Box 65"/>
            <p:cNvSpPr txBox="1">
              <a:spLocks noChangeArrowheads="1"/>
            </p:cNvSpPr>
            <p:nvPr/>
          </p:nvSpPr>
          <p:spPr bwMode="auto">
            <a:xfrm>
              <a:off x="3168" y="2064"/>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69" name="Text Box 66"/>
            <p:cNvSpPr txBox="1">
              <a:spLocks noChangeArrowheads="1"/>
            </p:cNvSpPr>
            <p:nvPr/>
          </p:nvSpPr>
          <p:spPr bwMode="auto">
            <a:xfrm>
              <a:off x="3168" y="1247"/>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70" name="Text Box 67"/>
            <p:cNvSpPr txBox="1">
              <a:spLocks noChangeArrowheads="1"/>
            </p:cNvSpPr>
            <p:nvPr/>
          </p:nvSpPr>
          <p:spPr bwMode="auto">
            <a:xfrm>
              <a:off x="3216" y="2592"/>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71" name="Text Box 68"/>
            <p:cNvSpPr txBox="1">
              <a:spLocks noChangeArrowheads="1"/>
            </p:cNvSpPr>
            <p:nvPr/>
          </p:nvSpPr>
          <p:spPr bwMode="auto">
            <a:xfrm>
              <a:off x="3168" y="1728"/>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72" name="Text Box 69"/>
            <p:cNvSpPr txBox="1">
              <a:spLocks noChangeArrowheads="1"/>
            </p:cNvSpPr>
            <p:nvPr/>
          </p:nvSpPr>
          <p:spPr bwMode="auto">
            <a:xfrm>
              <a:off x="3168" y="912"/>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73" name="Group 70"/>
          <p:cNvGrpSpPr/>
          <p:nvPr/>
        </p:nvGrpSpPr>
        <p:grpSpPr bwMode="auto">
          <a:xfrm>
            <a:off x="5715000" y="1368425"/>
            <a:ext cx="1828800" cy="3511550"/>
            <a:chOff x="3600" y="624"/>
            <a:chExt cx="1152" cy="2784"/>
          </a:xfrm>
        </p:grpSpPr>
        <p:sp>
          <p:nvSpPr>
            <p:cNvPr id="74" name="Oval 71"/>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30-40</a:t>
              </a:r>
            </a:p>
          </p:txBody>
        </p:sp>
        <p:sp>
          <p:nvSpPr>
            <p:cNvPr id="75" name="Oval 72"/>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40-30</a:t>
              </a:r>
            </a:p>
          </p:txBody>
        </p:sp>
        <p:sp>
          <p:nvSpPr>
            <p:cNvPr id="76" name="Line 73"/>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77" name="Line 74"/>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78" name="Line 75"/>
            <p:cNvSpPr>
              <a:spLocks noChangeShapeType="1"/>
            </p:cNvSpPr>
            <p:nvPr/>
          </p:nvSpPr>
          <p:spPr bwMode="auto">
            <a:xfrm>
              <a:off x="3936" y="1344"/>
              <a:ext cx="432" cy="143"/>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79" name="Line 76"/>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80" name="Line 77"/>
            <p:cNvSpPr>
              <a:spLocks noChangeShapeType="1"/>
            </p:cNvSpPr>
            <p:nvPr/>
          </p:nvSpPr>
          <p:spPr bwMode="auto">
            <a:xfrm>
              <a:off x="3936" y="2112"/>
              <a:ext cx="432" cy="193"/>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81" name="Line 78"/>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82" name="Text Box 79"/>
            <p:cNvSpPr txBox="1">
              <a:spLocks noChangeArrowheads="1"/>
            </p:cNvSpPr>
            <p:nvPr/>
          </p:nvSpPr>
          <p:spPr bwMode="auto">
            <a:xfrm>
              <a:off x="4032" y="2400"/>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83" name="Text Box 80"/>
            <p:cNvSpPr txBox="1">
              <a:spLocks noChangeArrowheads="1"/>
            </p:cNvSpPr>
            <p:nvPr/>
          </p:nvSpPr>
          <p:spPr bwMode="auto">
            <a:xfrm>
              <a:off x="4032" y="1584"/>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84" name="Text Box 81"/>
            <p:cNvSpPr txBox="1">
              <a:spLocks noChangeArrowheads="1"/>
            </p:cNvSpPr>
            <p:nvPr/>
          </p:nvSpPr>
          <p:spPr bwMode="auto">
            <a:xfrm>
              <a:off x="3600" y="767"/>
              <a:ext cx="180"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85" name="Text Box 82"/>
            <p:cNvSpPr txBox="1">
              <a:spLocks noChangeArrowheads="1"/>
            </p:cNvSpPr>
            <p:nvPr/>
          </p:nvSpPr>
          <p:spPr bwMode="auto">
            <a:xfrm>
              <a:off x="3600" y="3072"/>
              <a:ext cx="194" cy="289"/>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86" name="Text Box 83"/>
            <p:cNvSpPr txBox="1">
              <a:spLocks noChangeArrowheads="1"/>
            </p:cNvSpPr>
            <p:nvPr/>
          </p:nvSpPr>
          <p:spPr bwMode="auto">
            <a:xfrm>
              <a:off x="4032" y="1968"/>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87" name="Text Box 84"/>
            <p:cNvSpPr txBox="1">
              <a:spLocks noChangeArrowheads="1"/>
            </p:cNvSpPr>
            <p:nvPr/>
          </p:nvSpPr>
          <p:spPr bwMode="auto">
            <a:xfrm>
              <a:off x="4032" y="1153"/>
              <a:ext cx="194"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88" name="Group 85"/>
          <p:cNvGrpSpPr/>
          <p:nvPr/>
        </p:nvGrpSpPr>
        <p:grpSpPr bwMode="auto">
          <a:xfrm>
            <a:off x="6400800" y="1306513"/>
            <a:ext cx="2286000" cy="3635375"/>
            <a:chOff x="4032" y="576"/>
            <a:chExt cx="1440" cy="2880"/>
          </a:xfrm>
        </p:grpSpPr>
        <p:sp>
          <p:nvSpPr>
            <p:cNvPr id="89" name="Oval 86"/>
            <p:cNvSpPr>
              <a:spLocks noChangeArrowheads="1"/>
            </p:cNvSpPr>
            <p:nvPr/>
          </p:nvSpPr>
          <p:spPr bwMode="auto">
            <a:xfrm>
              <a:off x="4992" y="1873"/>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deuce</a:t>
              </a:r>
            </a:p>
          </p:txBody>
        </p:sp>
        <p:sp>
          <p:nvSpPr>
            <p:cNvPr id="90" name="Line 87"/>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91" name="Line 88"/>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92" name="Line 89"/>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93" name="Line 90"/>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94" name="Text Box 91"/>
            <p:cNvSpPr txBox="1">
              <a:spLocks noChangeArrowheads="1"/>
            </p:cNvSpPr>
            <p:nvPr/>
          </p:nvSpPr>
          <p:spPr bwMode="auto">
            <a:xfrm>
              <a:off x="4752" y="2016"/>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95" name="Text Box 92"/>
            <p:cNvSpPr txBox="1">
              <a:spLocks noChangeArrowheads="1"/>
            </p:cNvSpPr>
            <p:nvPr/>
          </p:nvSpPr>
          <p:spPr bwMode="auto">
            <a:xfrm>
              <a:off x="4128" y="911"/>
              <a:ext cx="180" cy="292"/>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96" name="Text Box 93"/>
            <p:cNvSpPr txBox="1">
              <a:spLocks noChangeArrowheads="1"/>
            </p:cNvSpPr>
            <p:nvPr/>
          </p:nvSpPr>
          <p:spPr bwMode="auto">
            <a:xfrm>
              <a:off x="4752" y="1728"/>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97" name="Text Box 94"/>
            <p:cNvSpPr txBox="1">
              <a:spLocks noChangeArrowheads="1"/>
            </p:cNvSpPr>
            <p:nvPr/>
          </p:nvSpPr>
          <p:spPr bwMode="auto">
            <a:xfrm>
              <a:off x="4128" y="2832"/>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98" name="Group 95"/>
          <p:cNvGrpSpPr/>
          <p:nvPr/>
        </p:nvGrpSpPr>
        <p:grpSpPr bwMode="auto">
          <a:xfrm>
            <a:off x="7543800" y="1549400"/>
            <a:ext cx="762000" cy="3149600"/>
            <a:chOff x="4752" y="768"/>
            <a:chExt cx="480" cy="2496"/>
          </a:xfrm>
        </p:grpSpPr>
        <p:sp>
          <p:nvSpPr>
            <p:cNvPr id="99" name="Oval 96"/>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Ad-out</a:t>
              </a:r>
            </a:p>
          </p:txBody>
        </p:sp>
        <p:sp>
          <p:nvSpPr>
            <p:cNvPr id="100" name="Oval 97"/>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Ad-in</a:t>
              </a:r>
            </a:p>
          </p:txBody>
        </p:sp>
        <p:sp>
          <p:nvSpPr>
            <p:cNvPr id="101" name="Line 98"/>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02" name="Line 99"/>
            <p:cNvSpPr>
              <a:spLocks noChangeShapeType="1"/>
            </p:cNvSpPr>
            <p:nvPr/>
          </p:nvSpPr>
          <p:spPr bwMode="auto">
            <a:xfrm flipH="1">
              <a:off x="4992" y="2159"/>
              <a:ext cx="240" cy="816"/>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03" name="Text Box 100"/>
            <p:cNvSpPr txBox="1">
              <a:spLocks noChangeArrowheads="1"/>
            </p:cNvSpPr>
            <p:nvPr/>
          </p:nvSpPr>
          <p:spPr bwMode="auto">
            <a:xfrm>
              <a:off x="4992" y="1392"/>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104" name="Text Box 101"/>
            <p:cNvSpPr txBox="1">
              <a:spLocks noChangeArrowheads="1"/>
            </p:cNvSpPr>
            <p:nvPr/>
          </p:nvSpPr>
          <p:spPr bwMode="auto">
            <a:xfrm>
              <a:off x="4944" y="2448"/>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105" name="Group 102"/>
          <p:cNvGrpSpPr/>
          <p:nvPr/>
        </p:nvGrpSpPr>
        <p:grpSpPr bwMode="auto">
          <a:xfrm>
            <a:off x="6629400" y="1057275"/>
            <a:ext cx="2212975" cy="4125913"/>
            <a:chOff x="4176" y="378"/>
            <a:chExt cx="1394" cy="3270"/>
          </a:xfrm>
        </p:grpSpPr>
        <p:sp>
          <p:nvSpPr>
            <p:cNvPr id="106" name="Text Box 103"/>
            <p:cNvSpPr txBox="1">
              <a:spLocks noChangeArrowheads="1"/>
            </p:cNvSpPr>
            <p:nvPr/>
          </p:nvSpPr>
          <p:spPr bwMode="auto">
            <a:xfrm>
              <a:off x="5328" y="2592"/>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107" name="Text Box 104"/>
            <p:cNvSpPr txBox="1">
              <a:spLocks noChangeArrowheads="1"/>
            </p:cNvSpPr>
            <p:nvPr/>
          </p:nvSpPr>
          <p:spPr bwMode="auto">
            <a:xfrm>
              <a:off x="5376" y="1296"/>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sp>
          <p:nvSpPr>
            <p:cNvPr id="108" name="Line 105"/>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09" name="Line 106"/>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cxnSp>
          <p:nvCxnSpPr>
            <p:cNvPr id="110" name="AutoShape 107"/>
            <p:cNvCxnSpPr>
              <a:cxnSpLocks noChangeShapeType="1"/>
            </p:cNvCxnSpPr>
            <p:nvPr/>
          </p:nvCxnSpPr>
          <p:spPr bwMode="auto">
            <a:xfrm flipV="1">
              <a:off x="5232" y="2112"/>
              <a:ext cx="170" cy="1003"/>
            </a:xfrm>
            <a:prstGeom prst="curvedConnector2">
              <a:avLst/>
            </a:prstGeom>
            <a:noFill/>
            <a:ln w="9525">
              <a:solidFill>
                <a:schemeClr val="tx1"/>
              </a:solidFill>
              <a:round/>
              <a:tailEnd type="triangle" w="med" len="med"/>
            </a:ln>
            <a:effectLst/>
          </p:spPr>
        </p:cxnSp>
        <p:cxnSp>
          <p:nvCxnSpPr>
            <p:cNvPr id="111" name="AutoShape 108"/>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112" name="Text Box 109"/>
            <p:cNvSpPr txBox="1">
              <a:spLocks noChangeArrowheads="1"/>
            </p:cNvSpPr>
            <p:nvPr/>
          </p:nvSpPr>
          <p:spPr bwMode="auto">
            <a:xfrm>
              <a:off x="4416" y="576"/>
              <a:ext cx="180"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a:t>
              </a:r>
            </a:p>
          </p:txBody>
        </p:sp>
        <p:sp>
          <p:nvSpPr>
            <p:cNvPr id="113" name="Text Box 110"/>
            <p:cNvSpPr txBox="1">
              <a:spLocks noChangeArrowheads="1"/>
            </p:cNvSpPr>
            <p:nvPr/>
          </p:nvSpPr>
          <p:spPr bwMode="auto">
            <a:xfrm>
              <a:off x="4368" y="3264"/>
              <a:ext cx="194" cy="29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o</a:t>
              </a:r>
            </a:p>
          </p:txBody>
        </p:sp>
      </p:grpSp>
      <p:grpSp>
        <p:nvGrpSpPr>
          <p:cNvPr id="114" name="Group 119"/>
          <p:cNvGrpSpPr/>
          <p:nvPr/>
        </p:nvGrpSpPr>
        <p:grpSpPr bwMode="auto">
          <a:xfrm>
            <a:off x="2438400" y="1371600"/>
            <a:ext cx="3429000" cy="4729163"/>
            <a:chOff x="1536" y="864"/>
            <a:chExt cx="2160" cy="2979"/>
          </a:xfrm>
        </p:grpSpPr>
        <p:sp>
          <p:nvSpPr>
            <p:cNvPr id="115" name="Oval 111"/>
            <p:cNvSpPr>
              <a:spLocks noChangeArrowheads="1"/>
            </p:cNvSpPr>
            <p:nvPr/>
          </p:nvSpPr>
          <p:spPr bwMode="auto">
            <a:xfrm>
              <a:off x="2256" y="3600"/>
              <a:ext cx="384" cy="228"/>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1800">
                  <a:latin typeface="Tahoma" panose="020B0604030504040204" pitchFamily="34" charset="0"/>
                  <a:ea typeface="SimSun" panose="02010600030101010101" pitchFamily="2" charset="-122"/>
                </a:rPr>
                <a:t>Dead</a:t>
              </a:r>
            </a:p>
          </p:txBody>
        </p:sp>
        <p:sp>
          <p:nvSpPr>
            <p:cNvPr id="116" name="Line 112"/>
            <p:cNvSpPr>
              <a:spLocks noChangeShapeType="1"/>
            </p:cNvSpPr>
            <p:nvPr/>
          </p:nvSpPr>
          <p:spPr bwMode="auto">
            <a:xfrm flipH="1">
              <a:off x="2448" y="864"/>
              <a:ext cx="1248" cy="2736"/>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17" name="Line 113"/>
            <p:cNvSpPr>
              <a:spLocks noChangeShapeType="1"/>
            </p:cNvSpPr>
            <p:nvPr/>
          </p:nvSpPr>
          <p:spPr bwMode="auto">
            <a:xfrm flipH="1">
              <a:off x="2640" y="3360"/>
              <a:ext cx="912" cy="336"/>
            </a:xfrm>
            <a:prstGeom prst="line">
              <a:avLst/>
            </a:prstGeom>
            <a:noFill/>
            <a:ln w="9525">
              <a:solidFill>
                <a:schemeClr val="tx1"/>
              </a:solidFill>
              <a:round/>
              <a:tailEnd type="triangle" w="med" len="med"/>
            </a:ln>
            <a:effectLst/>
          </p:spPr>
          <p:txBody>
            <a:bodyPr/>
            <a:lstStyle/>
            <a:p>
              <a:pPr>
                <a:defRPr/>
              </a:pPr>
              <a:endParaRPr lang="zh-CN" altLang="en-US">
                <a:latin typeface="Tahoma" panose="020B0604030504040204" pitchFamily="34" charset="0"/>
                <a:ea typeface="SimSun" panose="02010600030101010101" pitchFamily="2" charset="-122"/>
              </a:endParaRPr>
            </a:p>
          </p:txBody>
        </p:sp>
        <p:sp>
          <p:nvSpPr>
            <p:cNvPr id="118" name="Text Box 115"/>
            <p:cNvSpPr txBox="1">
              <a:spLocks noChangeArrowheads="1"/>
            </p:cNvSpPr>
            <p:nvPr/>
          </p:nvSpPr>
          <p:spPr bwMode="auto">
            <a:xfrm>
              <a:off x="2208" y="3168"/>
              <a:ext cx="347" cy="23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 o</a:t>
              </a:r>
            </a:p>
          </p:txBody>
        </p:sp>
        <p:sp>
          <p:nvSpPr>
            <p:cNvPr id="119" name="Text Box 116"/>
            <p:cNvSpPr txBox="1">
              <a:spLocks noChangeArrowheads="1"/>
            </p:cNvSpPr>
            <p:nvPr/>
          </p:nvSpPr>
          <p:spPr bwMode="auto">
            <a:xfrm>
              <a:off x="3024" y="3552"/>
              <a:ext cx="347" cy="23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 o</a:t>
              </a:r>
            </a:p>
          </p:txBody>
        </p:sp>
        <p:cxnSp>
          <p:nvCxnSpPr>
            <p:cNvPr id="120" name="AutoShape 117"/>
            <p:cNvCxnSpPr>
              <a:cxnSpLocks noChangeShapeType="1"/>
            </p:cNvCxnSpPr>
            <p:nvPr/>
          </p:nvCxnSpPr>
          <p:spPr bwMode="auto">
            <a:xfrm rot="16200000" flipV="1">
              <a:off x="2274" y="3678"/>
              <a:ext cx="195" cy="136"/>
            </a:xfrm>
            <a:prstGeom prst="curvedConnector5">
              <a:avLst>
                <a:gd name="adj1" fmla="val -73847"/>
                <a:gd name="adj2" fmla="val 378676"/>
                <a:gd name="adj3" fmla="val 190769"/>
              </a:avLst>
            </a:prstGeom>
            <a:noFill/>
            <a:ln w="9525">
              <a:solidFill>
                <a:schemeClr val="tx1"/>
              </a:solidFill>
              <a:round/>
              <a:tailEnd type="triangle" w="med" len="med"/>
            </a:ln>
            <a:effectLst/>
          </p:spPr>
        </p:cxnSp>
        <p:sp>
          <p:nvSpPr>
            <p:cNvPr id="121" name="Text Box 118"/>
            <p:cNvSpPr txBox="1">
              <a:spLocks noChangeArrowheads="1"/>
            </p:cNvSpPr>
            <p:nvPr/>
          </p:nvSpPr>
          <p:spPr bwMode="auto">
            <a:xfrm>
              <a:off x="1536" y="3600"/>
              <a:ext cx="347" cy="231"/>
            </a:xfrm>
            <a:prstGeom prst="rect">
              <a:avLst/>
            </a:prstGeom>
            <a:noFill/>
            <a:ln>
              <a:noFill/>
            </a:ln>
            <a:effectLst/>
          </p:spPr>
          <p:txBody>
            <a:bodyPr wrap="none">
              <a:spAutoFit/>
            </a:bodyPr>
            <a:lstStyle/>
            <a:p>
              <a:pPr>
                <a:defRPr/>
              </a:pPr>
              <a:r>
                <a:rPr lang="en-US" altLang="zh-CN" sz="1800">
                  <a:latin typeface="Tahoma" panose="020B0604030504040204" pitchFamily="34" charset="0"/>
                  <a:ea typeface="SimSun" panose="02010600030101010101" pitchFamily="2" charset="-122"/>
                </a:rPr>
                <a:t>s, o</a:t>
              </a: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33</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333813" y="404664"/>
            <a:ext cx="537131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Graph Representation of DFA</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Nodes = states.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Arcs represent transition function.</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rPr>
              <a:t>Arc from state </a:t>
            </a:r>
            <a:r>
              <a:rPr lang="en-US" altLang="zh-CN" sz="2400" i="1" dirty="0">
                <a:solidFill>
                  <a:srgbClr val="0000FF"/>
                </a:solidFill>
                <a:latin typeface="Tahoma" panose="020B0604030504040204" pitchFamily="34" charset="0"/>
                <a:ea typeface="Tahoma" panose="020B0604030504040204" pitchFamily="34" charset="0"/>
                <a:cs typeface="Tahoma" panose="020B0604030504040204" pitchFamily="34" charset="0"/>
              </a:rPr>
              <a:t>p</a:t>
            </a:r>
            <a:r>
              <a:rPr lang="en-US" altLang="zh-CN" sz="24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rPr>
              <a:t>to state </a:t>
            </a:r>
            <a:r>
              <a:rPr lang="en-US" altLang="zh-CN" sz="2400" i="1" dirty="0">
                <a:solidFill>
                  <a:srgbClr val="0000FF"/>
                </a:solidFill>
                <a:latin typeface="Tahoma" panose="020B0604030504040204" pitchFamily="34" charset="0"/>
                <a:ea typeface="Tahoma" panose="020B0604030504040204" pitchFamily="34" charset="0"/>
                <a:cs typeface="Tahoma" panose="020B0604030504040204" pitchFamily="34" charset="0"/>
              </a:rPr>
              <a:t>q</a:t>
            </a:r>
            <a:r>
              <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rPr>
              <a:t> labeled by all those input symbols that have transitions from </a:t>
            </a:r>
            <a:r>
              <a:rPr lang="en-US" altLang="zh-CN" sz="2400" i="1" dirty="0">
                <a:solidFill>
                  <a:srgbClr val="0000FF"/>
                </a:solidFill>
                <a:latin typeface="Tahoma" panose="020B0604030504040204" pitchFamily="34" charset="0"/>
                <a:ea typeface="Tahoma" panose="020B0604030504040204" pitchFamily="34" charset="0"/>
                <a:cs typeface="Tahoma" panose="020B0604030504040204" pitchFamily="34" charset="0"/>
              </a:rPr>
              <a:t>p</a:t>
            </a:r>
            <a:r>
              <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rPr>
              <a:t> to </a:t>
            </a:r>
            <a:r>
              <a:rPr lang="en-US" altLang="zh-CN" sz="2400" i="1" dirty="0">
                <a:solidFill>
                  <a:srgbClr val="0000FF"/>
                </a:solidFill>
                <a:latin typeface="Tahoma" panose="020B0604030504040204" pitchFamily="34" charset="0"/>
                <a:ea typeface="Tahoma" panose="020B0604030504040204" pitchFamily="34" charset="0"/>
                <a:cs typeface="Tahoma" panose="020B0604030504040204" pitchFamily="34" charset="0"/>
              </a:rPr>
              <a:t>q</a:t>
            </a:r>
            <a:r>
              <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Arrow labeled “Start” to the start 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Final states indicated by double circles.</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34</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203184" y="458225"/>
            <a:ext cx="7241446"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Recognizing Strings Ending in “</a:t>
            </a:r>
            <a:r>
              <a:rPr lang="en-US" altLang="zh-CN" sz="2800" b="1" dirty="0" err="1">
                <a:solidFill>
                  <a:srgbClr val="F31A03"/>
                </a:solidFill>
                <a:latin typeface="Times New Roman" panose="02020703060505090304" pitchFamily="18" charset="0"/>
                <a:ea typeface="STXinwei" panose="02010800040101010101" pitchFamily="2" charset="-122"/>
              </a:rPr>
              <a:t>ing</a:t>
            </a:r>
            <a:r>
              <a:rPr lang="en-US" altLang="zh-CN" sz="2800" b="1" dirty="0">
                <a:solidFill>
                  <a:srgbClr val="F31A03"/>
                </a:solidFill>
                <a:latin typeface="Times New Roman" panose="02020703060505090304" pitchFamily="18" charset="0"/>
                <a:ea typeface="STXinwei" panose="02010800040101010101" pitchFamily="2" charset="-122"/>
              </a:rPr>
              <a:t>”</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7" name="Oval 3"/>
          <p:cNvSpPr>
            <a:spLocks noChangeArrowheads="1"/>
          </p:cNvSpPr>
          <p:nvPr/>
        </p:nvSpPr>
        <p:spPr bwMode="auto">
          <a:xfrm>
            <a:off x="1635968" y="2928392"/>
            <a:ext cx="1066800" cy="762000"/>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nothing</a:t>
            </a:r>
          </a:p>
        </p:txBody>
      </p:sp>
      <p:sp>
        <p:nvSpPr>
          <p:cNvPr id="8" name="Oval 5"/>
          <p:cNvSpPr>
            <a:spLocks noChangeArrowheads="1"/>
          </p:cNvSpPr>
          <p:nvPr/>
        </p:nvSpPr>
        <p:spPr bwMode="auto">
          <a:xfrm>
            <a:off x="3312368" y="2928392"/>
            <a:ext cx="1066800" cy="762000"/>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Saw </a:t>
            </a:r>
            <a:r>
              <a:rPr lang="en-US" altLang="zh-CN" sz="2000" i="1">
                <a:latin typeface="Tahoma" panose="020B0604030504040204" pitchFamily="34" charset="0"/>
                <a:ea typeface="SimSun" panose="02010600030101010101" pitchFamily="2" charset="-122"/>
              </a:rPr>
              <a:t>i</a:t>
            </a:r>
          </a:p>
        </p:txBody>
      </p:sp>
      <p:sp>
        <p:nvSpPr>
          <p:cNvPr id="9" name="Line 6"/>
          <p:cNvSpPr>
            <a:spLocks noChangeShapeType="1"/>
          </p:cNvSpPr>
          <p:nvPr/>
        </p:nvSpPr>
        <p:spPr bwMode="auto">
          <a:xfrm>
            <a:off x="2702768" y="3309392"/>
            <a:ext cx="60960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cxnSp>
        <p:nvCxnSpPr>
          <p:cNvPr id="10" name="AutoShape 7"/>
          <p:cNvCxnSpPr>
            <a:cxnSpLocks noChangeShapeType="1"/>
          </p:cNvCxnSpPr>
          <p:nvPr/>
        </p:nvCxnSpPr>
        <p:spPr bwMode="auto">
          <a:xfrm rot="16200000" flipH="1" flipV="1">
            <a:off x="1712168" y="2852192"/>
            <a:ext cx="381000" cy="533400"/>
          </a:xfrm>
          <a:prstGeom prst="curvedConnector4">
            <a:avLst>
              <a:gd name="adj1" fmla="val -60000"/>
              <a:gd name="adj2" fmla="val 142856"/>
            </a:avLst>
          </a:prstGeom>
          <a:noFill/>
          <a:ln w="9525">
            <a:solidFill>
              <a:schemeClr val="tx1"/>
            </a:solidFill>
            <a:round/>
            <a:tailEnd type="triangle" w="med" len="med"/>
          </a:ln>
          <a:effectLst/>
        </p:spPr>
      </p:cxnSp>
      <p:sp>
        <p:nvSpPr>
          <p:cNvPr id="11" name="Text Box 8"/>
          <p:cNvSpPr txBox="1">
            <a:spLocks noChangeArrowheads="1"/>
          </p:cNvSpPr>
          <p:nvPr/>
        </p:nvSpPr>
        <p:spPr bwMode="auto">
          <a:xfrm>
            <a:off x="2855168" y="3309392"/>
            <a:ext cx="243978" cy="400110"/>
          </a:xfrm>
          <a:prstGeom prst="rect">
            <a:avLst/>
          </a:prstGeom>
          <a:noFill/>
          <a:ln>
            <a:noFill/>
          </a:ln>
          <a:effectLst/>
        </p:spPr>
        <p:txBody>
          <a:bodyPr wrap="none">
            <a:spAutoFit/>
          </a:bodyPr>
          <a:lstStyle/>
          <a:p>
            <a:pPr>
              <a:defRPr/>
            </a:pPr>
            <a:r>
              <a:rPr lang="en-US" altLang="zh-CN" sz="2000" i="1">
                <a:latin typeface="Tahoma" panose="020B0604030504040204" pitchFamily="34" charset="0"/>
                <a:ea typeface="SimSun" panose="02010600030101010101" pitchFamily="2" charset="-122"/>
              </a:rPr>
              <a:t>i</a:t>
            </a:r>
          </a:p>
        </p:txBody>
      </p:sp>
      <p:sp>
        <p:nvSpPr>
          <p:cNvPr id="12" name="Oval 11"/>
          <p:cNvSpPr>
            <a:spLocks noChangeArrowheads="1"/>
          </p:cNvSpPr>
          <p:nvPr/>
        </p:nvSpPr>
        <p:spPr bwMode="auto">
          <a:xfrm>
            <a:off x="6741368" y="2928392"/>
            <a:ext cx="1066800" cy="762000"/>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Saw </a:t>
            </a:r>
            <a:r>
              <a:rPr lang="en-US" altLang="zh-CN" sz="2000" i="1">
                <a:latin typeface="Tahoma" panose="020B0604030504040204" pitchFamily="34" charset="0"/>
                <a:ea typeface="SimSun" panose="02010600030101010101" pitchFamily="2" charset="-122"/>
              </a:rPr>
              <a:t>ing</a:t>
            </a:r>
          </a:p>
        </p:txBody>
      </p:sp>
      <p:sp>
        <p:nvSpPr>
          <p:cNvPr id="13" name="Oval 12"/>
          <p:cNvSpPr>
            <a:spLocks noChangeArrowheads="1"/>
          </p:cNvSpPr>
          <p:nvPr/>
        </p:nvSpPr>
        <p:spPr bwMode="auto">
          <a:xfrm>
            <a:off x="6665168" y="2852192"/>
            <a:ext cx="1219200" cy="914400"/>
          </a:xfrm>
          <a:prstGeom prst="ellipse">
            <a:avLst/>
          </a:prstGeom>
          <a:noFill/>
          <a:ln w="9525">
            <a:solidFill>
              <a:schemeClr val="tx1"/>
            </a:solidFill>
            <a:round/>
          </a:ln>
          <a:effectLst/>
        </p:spPr>
        <p:txBody>
          <a:bodyPr wrap="none" anchor="ctr"/>
          <a:lstStyle/>
          <a:p>
            <a:pPr>
              <a:defRPr/>
            </a:pPr>
            <a:endParaRPr lang="zh-CN" altLang="en-US" sz="2000">
              <a:latin typeface="Tahoma" panose="020B0604030504040204" pitchFamily="34" charset="0"/>
              <a:ea typeface="SimSun" panose="02010600030101010101" pitchFamily="2" charset="-122"/>
            </a:endParaRPr>
          </a:p>
        </p:txBody>
      </p:sp>
      <p:sp>
        <p:nvSpPr>
          <p:cNvPr id="14" name="Line 13"/>
          <p:cNvSpPr>
            <a:spLocks noChangeShapeType="1"/>
          </p:cNvSpPr>
          <p:nvPr/>
        </p:nvSpPr>
        <p:spPr bwMode="auto">
          <a:xfrm>
            <a:off x="6055568" y="3309392"/>
            <a:ext cx="60960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15" name="Text Box 14"/>
          <p:cNvSpPr txBox="1">
            <a:spLocks noChangeArrowheads="1"/>
          </p:cNvSpPr>
          <p:nvPr/>
        </p:nvSpPr>
        <p:spPr bwMode="auto">
          <a:xfrm>
            <a:off x="6207968" y="3309392"/>
            <a:ext cx="325730" cy="400110"/>
          </a:xfrm>
          <a:prstGeom prst="rect">
            <a:avLst/>
          </a:prstGeom>
          <a:noFill/>
          <a:ln>
            <a:noFill/>
          </a:ln>
          <a:effectLst/>
        </p:spPr>
        <p:txBody>
          <a:bodyPr wrap="none">
            <a:spAutoFit/>
          </a:bodyPr>
          <a:lstStyle/>
          <a:p>
            <a:pPr>
              <a:defRPr/>
            </a:pPr>
            <a:r>
              <a:rPr lang="en-US" altLang="zh-CN" sz="2000" i="1">
                <a:latin typeface="Tahoma" panose="020B0604030504040204" pitchFamily="34" charset="0"/>
                <a:ea typeface="SimSun" panose="02010600030101010101" pitchFamily="2" charset="-122"/>
              </a:rPr>
              <a:t>g</a:t>
            </a:r>
          </a:p>
        </p:txBody>
      </p:sp>
      <p:cxnSp>
        <p:nvCxnSpPr>
          <p:cNvPr id="16" name="AutoShape 15"/>
          <p:cNvCxnSpPr>
            <a:cxnSpLocks noChangeShapeType="1"/>
          </p:cNvCxnSpPr>
          <p:nvPr/>
        </p:nvCxnSpPr>
        <p:spPr bwMode="auto">
          <a:xfrm rot="16200000" flipH="1" flipV="1">
            <a:off x="3844974" y="1252786"/>
            <a:ext cx="1588" cy="3352800"/>
          </a:xfrm>
          <a:prstGeom prst="curvedConnector3">
            <a:avLst>
              <a:gd name="adj1" fmla="val -60600005"/>
            </a:avLst>
          </a:prstGeom>
          <a:noFill/>
          <a:ln w="9525">
            <a:solidFill>
              <a:schemeClr val="tx1"/>
            </a:solidFill>
            <a:round/>
            <a:tailEnd type="triangle" w="med" len="med"/>
          </a:ln>
          <a:effectLst/>
        </p:spPr>
      </p:cxnSp>
      <p:cxnSp>
        <p:nvCxnSpPr>
          <p:cNvPr id="17" name="AutoShape 16"/>
          <p:cNvCxnSpPr>
            <a:cxnSpLocks noChangeShapeType="1"/>
          </p:cNvCxnSpPr>
          <p:nvPr/>
        </p:nvCxnSpPr>
        <p:spPr bwMode="auto">
          <a:xfrm rot="5400000" flipH="1">
            <a:off x="4439493" y="2334667"/>
            <a:ext cx="111125" cy="1298575"/>
          </a:xfrm>
          <a:prstGeom prst="curvedConnector3">
            <a:avLst>
              <a:gd name="adj1" fmla="val 305713"/>
            </a:avLst>
          </a:prstGeom>
          <a:noFill/>
          <a:ln w="9525">
            <a:solidFill>
              <a:schemeClr val="tx1"/>
            </a:solidFill>
            <a:round/>
            <a:tailEnd type="triangle" w="med" len="med"/>
          </a:ln>
          <a:effectLst/>
        </p:spPr>
      </p:cxnSp>
      <p:sp>
        <p:nvSpPr>
          <p:cNvPr id="18" name="Text Box 17"/>
          <p:cNvSpPr txBox="1">
            <a:spLocks noChangeArrowheads="1"/>
          </p:cNvSpPr>
          <p:nvPr/>
        </p:nvSpPr>
        <p:spPr bwMode="auto">
          <a:xfrm>
            <a:off x="4226768" y="2318792"/>
            <a:ext cx="243978" cy="400110"/>
          </a:xfrm>
          <a:prstGeom prst="rect">
            <a:avLst/>
          </a:prstGeom>
          <a:noFill/>
          <a:ln>
            <a:noFill/>
          </a:ln>
          <a:effectLst/>
        </p:spPr>
        <p:txBody>
          <a:bodyPr wrap="none">
            <a:spAutoFit/>
          </a:bodyPr>
          <a:lstStyle/>
          <a:p>
            <a:pPr>
              <a:defRPr/>
            </a:pPr>
            <a:r>
              <a:rPr lang="en-US" altLang="zh-CN" sz="2000" i="1">
                <a:latin typeface="Tahoma" panose="020B0604030504040204" pitchFamily="34" charset="0"/>
                <a:ea typeface="SimSun" panose="02010600030101010101" pitchFamily="2" charset="-122"/>
              </a:rPr>
              <a:t>i</a:t>
            </a:r>
          </a:p>
        </p:txBody>
      </p:sp>
      <p:sp>
        <p:nvSpPr>
          <p:cNvPr id="19" name="Text Box 18"/>
          <p:cNvSpPr txBox="1">
            <a:spLocks noChangeArrowheads="1"/>
          </p:cNvSpPr>
          <p:nvPr/>
        </p:nvSpPr>
        <p:spPr bwMode="auto">
          <a:xfrm>
            <a:off x="3236168" y="1556792"/>
            <a:ext cx="1255472"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Not </a:t>
            </a:r>
            <a:r>
              <a:rPr lang="en-US" altLang="zh-CN" sz="2000" i="1">
                <a:latin typeface="Tahoma" panose="020B0604030504040204" pitchFamily="34" charset="0"/>
                <a:ea typeface="SimSun" panose="02010600030101010101" pitchFamily="2" charset="-122"/>
              </a:rPr>
              <a:t>i </a:t>
            </a:r>
            <a:r>
              <a:rPr lang="en-US" altLang="zh-CN" sz="2000">
                <a:latin typeface="Tahoma" panose="020B0604030504040204" pitchFamily="34" charset="0"/>
                <a:ea typeface="SimSun" panose="02010600030101010101" pitchFamily="2" charset="-122"/>
              </a:rPr>
              <a:t>or</a:t>
            </a:r>
            <a:r>
              <a:rPr lang="en-US" altLang="zh-CN" sz="2000" i="1">
                <a:latin typeface="Tahoma" panose="020B0604030504040204" pitchFamily="34" charset="0"/>
                <a:ea typeface="SimSun" panose="02010600030101010101" pitchFamily="2" charset="-122"/>
              </a:rPr>
              <a:t> g</a:t>
            </a:r>
          </a:p>
        </p:txBody>
      </p:sp>
      <p:sp>
        <p:nvSpPr>
          <p:cNvPr id="20" name="Oval 20"/>
          <p:cNvSpPr>
            <a:spLocks noChangeArrowheads="1"/>
          </p:cNvSpPr>
          <p:nvPr/>
        </p:nvSpPr>
        <p:spPr bwMode="auto">
          <a:xfrm>
            <a:off x="4988768" y="2928392"/>
            <a:ext cx="1066800" cy="762000"/>
          </a:xfrm>
          <a:prstGeom prst="ellipse">
            <a:avLst/>
          </a:prstGeom>
          <a:solidFill>
            <a:srgbClr val="FF99CC">
              <a:alpha val="50000"/>
            </a:srgb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Saw </a:t>
            </a:r>
            <a:r>
              <a:rPr lang="en-US" altLang="zh-CN" sz="2000" i="1">
                <a:latin typeface="Tahoma" panose="020B0604030504040204" pitchFamily="34" charset="0"/>
                <a:ea typeface="SimSun" panose="02010600030101010101" pitchFamily="2" charset="-122"/>
              </a:rPr>
              <a:t>in</a:t>
            </a:r>
          </a:p>
        </p:txBody>
      </p:sp>
      <p:sp>
        <p:nvSpPr>
          <p:cNvPr id="21" name="Line 21"/>
          <p:cNvSpPr>
            <a:spLocks noChangeShapeType="1"/>
          </p:cNvSpPr>
          <p:nvPr/>
        </p:nvSpPr>
        <p:spPr bwMode="auto">
          <a:xfrm>
            <a:off x="4379168" y="3344317"/>
            <a:ext cx="60960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22" name="Text Box 22"/>
          <p:cNvSpPr txBox="1">
            <a:spLocks noChangeArrowheads="1"/>
          </p:cNvSpPr>
          <p:nvPr/>
        </p:nvSpPr>
        <p:spPr bwMode="auto">
          <a:xfrm>
            <a:off x="4531568" y="3344317"/>
            <a:ext cx="327334" cy="400110"/>
          </a:xfrm>
          <a:prstGeom prst="rect">
            <a:avLst/>
          </a:prstGeom>
          <a:noFill/>
          <a:ln>
            <a:noFill/>
          </a:ln>
          <a:effectLst/>
        </p:spPr>
        <p:txBody>
          <a:bodyPr wrap="none">
            <a:spAutoFit/>
          </a:bodyPr>
          <a:lstStyle/>
          <a:p>
            <a:pPr>
              <a:defRPr/>
            </a:pPr>
            <a:r>
              <a:rPr lang="en-US" altLang="zh-CN" sz="2000" i="1">
                <a:latin typeface="Tahoma" panose="020B0604030504040204" pitchFamily="34" charset="0"/>
                <a:ea typeface="SimSun" panose="02010600030101010101" pitchFamily="2" charset="-122"/>
              </a:rPr>
              <a:t>n</a:t>
            </a:r>
          </a:p>
        </p:txBody>
      </p:sp>
      <p:cxnSp>
        <p:nvCxnSpPr>
          <p:cNvPr id="23" name="AutoShape 23"/>
          <p:cNvCxnSpPr>
            <a:cxnSpLocks noChangeShapeType="1"/>
          </p:cNvCxnSpPr>
          <p:nvPr/>
        </p:nvCxnSpPr>
        <p:spPr bwMode="auto">
          <a:xfrm rot="16200000" flipH="1" flipV="1">
            <a:off x="3009949" y="2545011"/>
            <a:ext cx="1588" cy="920750"/>
          </a:xfrm>
          <a:prstGeom prst="curvedConnector3">
            <a:avLst>
              <a:gd name="adj1" fmla="val -21400000"/>
            </a:avLst>
          </a:prstGeom>
          <a:noFill/>
          <a:ln w="9525">
            <a:solidFill>
              <a:schemeClr val="tx1"/>
            </a:solidFill>
            <a:round/>
            <a:tailEnd type="triangle" w="med" len="med"/>
          </a:ln>
          <a:effectLst/>
        </p:spPr>
      </p:cxnSp>
      <p:sp>
        <p:nvSpPr>
          <p:cNvPr id="24" name="Text Box 25"/>
          <p:cNvSpPr txBox="1">
            <a:spLocks noChangeArrowheads="1"/>
          </p:cNvSpPr>
          <p:nvPr/>
        </p:nvSpPr>
        <p:spPr bwMode="auto">
          <a:xfrm>
            <a:off x="3540968" y="3995192"/>
            <a:ext cx="243978" cy="400110"/>
          </a:xfrm>
          <a:prstGeom prst="rect">
            <a:avLst/>
          </a:prstGeom>
          <a:noFill/>
          <a:ln>
            <a:noFill/>
          </a:ln>
          <a:effectLst/>
        </p:spPr>
        <p:txBody>
          <a:bodyPr wrap="none">
            <a:spAutoFit/>
          </a:bodyPr>
          <a:lstStyle/>
          <a:p>
            <a:pPr>
              <a:defRPr/>
            </a:pPr>
            <a:r>
              <a:rPr lang="en-US" altLang="zh-CN" sz="2000" i="1">
                <a:latin typeface="Tahoma" panose="020B0604030504040204" pitchFamily="34" charset="0"/>
                <a:ea typeface="SimSun" panose="02010600030101010101" pitchFamily="2" charset="-122"/>
              </a:rPr>
              <a:t>i</a:t>
            </a:r>
          </a:p>
        </p:txBody>
      </p:sp>
      <p:sp>
        <p:nvSpPr>
          <p:cNvPr id="25" name="Text Box 26"/>
          <p:cNvSpPr txBox="1">
            <a:spLocks noChangeArrowheads="1"/>
          </p:cNvSpPr>
          <p:nvPr/>
        </p:nvSpPr>
        <p:spPr bwMode="auto">
          <a:xfrm>
            <a:off x="2474168" y="2318792"/>
            <a:ext cx="1257075"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Not </a:t>
            </a:r>
            <a:r>
              <a:rPr lang="en-US" altLang="zh-CN" sz="2000" i="1">
                <a:latin typeface="Tahoma" panose="020B0604030504040204" pitchFamily="34" charset="0"/>
                <a:ea typeface="SimSun" panose="02010600030101010101" pitchFamily="2" charset="-122"/>
              </a:rPr>
              <a:t>i </a:t>
            </a:r>
            <a:r>
              <a:rPr lang="en-US" altLang="zh-CN" sz="2000">
                <a:latin typeface="Tahoma" panose="020B0604030504040204" pitchFamily="34" charset="0"/>
                <a:ea typeface="SimSun" panose="02010600030101010101" pitchFamily="2" charset="-122"/>
              </a:rPr>
              <a:t>or</a:t>
            </a:r>
            <a:r>
              <a:rPr lang="en-US" altLang="zh-CN" sz="2000" i="1">
                <a:latin typeface="Tahoma" panose="020B0604030504040204" pitchFamily="34" charset="0"/>
                <a:ea typeface="SimSun" panose="02010600030101010101" pitchFamily="2" charset="-122"/>
              </a:rPr>
              <a:t> n</a:t>
            </a:r>
          </a:p>
        </p:txBody>
      </p:sp>
      <p:sp>
        <p:nvSpPr>
          <p:cNvPr id="26" name="Line 27"/>
          <p:cNvSpPr>
            <a:spLocks noChangeShapeType="1"/>
          </p:cNvSpPr>
          <p:nvPr/>
        </p:nvSpPr>
        <p:spPr bwMode="auto">
          <a:xfrm flipV="1">
            <a:off x="1407368" y="3614192"/>
            <a:ext cx="381000" cy="45720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27" name="Text Box 28"/>
          <p:cNvSpPr txBox="1">
            <a:spLocks noChangeArrowheads="1"/>
          </p:cNvSpPr>
          <p:nvPr/>
        </p:nvSpPr>
        <p:spPr bwMode="auto">
          <a:xfrm>
            <a:off x="1239093" y="4104730"/>
            <a:ext cx="728084"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Start</a:t>
            </a:r>
          </a:p>
        </p:txBody>
      </p:sp>
      <p:sp>
        <p:nvSpPr>
          <p:cNvPr id="28" name="Text Box 30"/>
          <p:cNvSpPr txBox="1">
            <a:spLocks noChangeArrowheads="1"/>
          </p:cNvSpPr>
          <p:nvPr/>
        </p:nvSpPr>
        <p:spPr bwMode="auto">
          <a:xfrm>
            <a:off x="5293568" y="4071392"/>
            <a:ext cx="243978" cy="400110"/>
          </a:xfrm>
          <a:prstGeom prst="rect">
            <a:avLst/>
          </a:prstGeom>
          <a:noFill/>
          <a:ln>
            <a:noFill/>
          </a:ln>
          <a:effectLst/>
        </p:spPr>
        <p:txBody>
          <a:bodyPr wrap="none">
            <a:spAutoFit/>
          </a:bodyPr>
          <a:lstStyle/>
          <a:p>
            <a:pPr>
              <a:defRPr/>
            </a:pPr>
            <a:r>
              <a:rPr lang="en-US" altLang="zh-CN" sz="2000" i="1">
                <a:latin typeface="Tahoma" panose="020B0604030504040204" pitchFamily="34" charset="0"/>
                <a:ea typeface="SimSun" panose="02010600030101010101" pitchFamily="2" charset="-122"/>
              </a:rPr>
              <a:t>i</a:t>
            </a:r>
          </a:p>
        </p:txBody>
      </p:sp>
      <p:cxnSp>
        <p:nvCxnSpPr>
          <p:cNvPr id="29" name="AutoShape 31"/>
          <p:cNvCxnSpPr>
            <a:cxnSpLocks noChangeShapeType="1"/>
            <a:stCxn id="8" idx="4"/>
            <a:endCxn id="8" idx="3"/>
          </p:cNvCxnSpPr>
          <p:nvPr/>
        </p:nvCxnSpPr>
        <p:spPr bwMode="auto">
          <a:xfrm rot="16200000" flipV="1">
            <a:off x="3601293" y="3445917"/>
            <a:ext cx="111125" cy="377825"/>
          </a:xfrm>
          <a:prstGeom prst="curvedConnector3">
            <a:avLst>
              <a:gd name="adj1" fmla="val -205713"/>
            </a:avLst>
          </a:prstGeom>
          <a:noFill/>
          <a:ln w="9525">
            <a:solidFill>
              <a:schemeClr val="tx1"/>
            </a:solidFill>
            <a:round/>
            <a:tailEnd type="triangle" w="med" len="med"/>
          </a:ln>
          <a:effectLst/>
        </p:spPr>
      </p:cxnSp>
      <p:cxnSp>
        <p:nvCxnSpPr>
          <p:cNvPr id="30" name="AutoShape 33"/>
          <p:cNvCxnSpPr>
            <a:cxnSpLocks noChangeShapeType="1"/>
            <a:stCxn id="13" idx="3"/>
            <a:endCxn id="8" idx="5"/>
          </p:cNvCxnSpPr>
          <p:nvPr/>
        </p:nvCxnSpPr>
        <p:spPr bwMode="auto">
          <a:xfrm rot="16200000" flipV="1">
            <a:off x="5506293" y="2296567"/>
            <a:ext cx="53975" cy="2619375"/>
          </a:xfrm>
          <a:prstGeom prst="curvedConnector3">
            <a:avLst>
              <a:gd name="adj1" fmla="val -670588"/>
            </a:avLst>
          </a:prstGeom>
          <a:noFill/>
          <a:ln w="9525">
            <a:solidFill>
              <a:schemeClr val="tx1"/>
            </a:solidFill>
            <a:round/>
            <a:tailEnd type="triangle" w="med" len="med"/>
          </a:ln>
          <a:effectLst/>
        </p:spPr>
      </p:cxnSp>
      <p:cxnSp>
        <p:nvCxnSpPr>
          <p:cNvPr id="31" name="AutoShape 34"/>
          <p:cNvCxnSpPr>
            <a:cxnSpLocks noChangeShapeType="1"/>
            <a:stCxn id="13" idx="4"/>
            <a:endCxn id="7" idx="4"/>
          </p:cNvCxnSpPr>
          <p:nvPr/>
        </p:nvCxnSpPr>
        <p:spPr bwMode="auto">
          <a:xfrm rot="16200000" flipV="1">
            <a:off x="4683968" y="1175792"/>
            <a:ext cx="76200" cy="5105400"/>
          </a:xfrm>
          <a:prstGeom prst="curvedConnector3">
            <a:avLst>
              <a:gd name="adj1" fmla="val -1883333"/>
            </a:avLst>
          </a:prstGeom>
          <a:noFill/>
          <a:ln w="9525">
            <a:solidFill>
              <a:schemeClr val="tx1"/>
            </a:solidFill>
            <a:round/>
            <a:tailEnd type="triangle" w="med" len="med"/>
          </a:ln>
          <a:effectLst/>
        </p:spPr>
      </p:cxnSp>
      <p:sp>
        <p:nvSpPr>
          <p:cNvPr id="32" name="Text Box 35"/>
          <p:cNvSpPr txBox="1">
            <a:spLocks noChangeArrowheads="1"/>
          </p:cNvSpPr>
          <p:nvPr/>
        </p:nvSpPr>
        <p:spPr bwMode="auto">
          <a:xfrm>
            <a:off x="4302968" y="5290592"/>
            <a:ext cx="721672"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Not </a:t>
            </a:r>
            <a:r>
              <a:rPr lang="en-US" altLang="zh-CN" sz="2000" i="1">
                <a:latin typeface="Tahoma" panose="020B0604030504040204" pitchFamily="34" charset="0"/>
                <a:ea typeface="SimSun" panose="02010600030101010101" pitchFamily="2" charset="-122"/>
              </a:rPr>
              <a:t>i</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35</a:t>
            </a:fld>
            <a:r>
              <a:rPr lang="en-US" altLang="zh-CN"/>
              <a:t>/100</a:t>
            </a:r>
            <a:endParaRPr lang="en-US" altLang="zh-CN" dirty="0"/>
          </a:p>
        </p:txBody>
      </p:sp>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475656" y="506219"/>
            <a:ext cx="5641521"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Protocol for Sending Data</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33" name="Oval 1027"/>
          <p:cNvSpPr>
            <a:spLocks noChangeArrowheads="1"/>
          </p:cNvSpPr>
          <p:nvPr/>
        </p:nvSpPr>
        <p:spPr bwMode="auto">
          <a:xfrm>
            <a:off x="2630470" y="2997150"/>
            <a:ext cx="1066800" cy="609600"/>
          </a:xfrm>
          <a:prstGeom prst="ellipse">
            <a:avLst/>
          </a:prstGeom>
          <a:solidFill>
            <a:srgbClr val="FFFF99">
              <a:alpha val="50000"/>
            </a:srgb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Ready</a:t>
            </a:r>
          </a:p>
        </p:txBody>
      </p:sp>
      <p:sp>
        <p:nvSpPr>
          <p:cNvPr id="34" name="Oval 1028"/>
          <p:cNvSpPr>
            <a:spLocks noChangeArrowheads="1"/>
          </p:cNvSpPr>
          <p:nvPr/>
        </p:nvSpPr>
        <p:spPr bwMode="auto">
          <a:xfrm>
            <a:off x="4459270" y="2997150"/>
            <a:ext cx="1219200" cy="609600"/>
          </a:xfrm>
          <a:prstGeom prst="ellipse">
            <a:avLst/>
          </a:prstGeom>
          <a:solidFill>
            <a:srgbClr val="FFFF99">
              <a:alpha val="50000"/>
            </a:srgb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Sending</a:t>
            </a:r>
          </a:p>
        </p:txBody>
      </p:sp>
      <p:sp>
        <p:nvSpPr>
          <p:cNvPr id="35" name="Line 1029"/>
          <p:cNvSpPr>
            <a:spLocks noChangeShapeType="1"/>
          </p:cNvSpPr>
          <p:nvPr/>
        </p:nvSpPr>
        <p:spPr bwMode="auto">
          <a:xfrm>
            <a:off x="3697270" y="3301950"/>
            <a:ext cx="76200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36" name="Text Box 1030"/>
          <p:cNvSpPr txBox="1">
            <a:spLocks noChangeArrowheads="1"/>
          </p:cNvSpPr>
          <p:nvPr/>
        </p:nvSpPr>
        <p:spPr bwMode="auto">
          <a:xfrm>
            <a:off x="3468670" y="2616150"/>
            <a:ext cx="963725" cy="400110"/>
          </a:xfrm>
          <a:prstGeom prst="rect">
            <a:avLst/>
          </a:prstGeom>
          <a:noFill/>
          <a:ln>
            <a:noFill/>
          </a:ln>
          <a:effectLst/>
        </p:spPr>
        <p:txBody>
          <a:bodyPr wrap="none">
            <a:spAutoFit/>
          </a:bodyPr>
          <a:lstStyle/>
          <a:p>
            <a:pPr>
              <a:defRPr/>
            </a:pPr>
            <a:r>
              <a:rPr lang="en-US" altLang="zh-CN" sz="2000" dirty="0">
                <a:latin typeface="Tahoma" panose="020B0604030504040204" pitchFamily="34" charset="0"/>
                <a:ea typeface="SimSun" panose="02010600030101010101" pitchFamily="2" charset="-122"/>
              </a:rPr>
              <a:t>data in</a:t>
            </a:r>
          </a:p>
        </p:txBody>
      </p:sp>
      <p:cxnSp>
        <p:nvCxnSpPr>
          <p:cNvPr id="37" name="AutoShape 1031"/>
          <p:cNvCxnSpPr>
            <a:cxnSpLocks noChangeShapeType="1"/>
            <a:stCxn id="34" idx="4"/>
            <a:endCxn id="33" idx="4"/>
          </p:cNvCxnSpPr>
          <p:nvPr/>
        </p:nvCxnSpPr>
        <p:spPr bwMode="auto">
          <a:xfrm rot="5400000">
            <a:off x="4115576" y="2655044"/>
            <a:ext cx="1588" cy="1905000"/>
          </a:xfrm>
          <a:prstGeom prst="curvedConnector3">
            <a:avLst>
              <a:gd name="adj1" fmla="val 14400000"/>
            </a:avLst>
          </a:prstGeom>
          <a:noFill/>
          <a:ln w="9525">
            <a:solidFill>
              <a:schemeClr val="tx1"/>
            </a:solidFill>
            <a:round/>
            <a:tailEnd type="triangle" w="med" len="med"/>
          </a:ln>
          <a:effectLst/>
        </p:spPr>
      </p:cxnSp>
      <p:sp>
        <p:nvSpPr>
          <p:cNvPr id="38" name="Text Box 1032"/>
          <p:cNvSpPr txBox="1">
            <a:spLocks noChangeArrowheads="1"/>
          </p:cNvSpPr>
          <p:nvPr/>
        </p:nvSpPr>
        <p:spPr bwMode="auto">
          <a:xfrm>
            <a:off x="3757595" y="3868688"/>
            <a:ext cx="566181"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ack</a:t>
            </a:r>
          </a:p>
        </p:txBody>
      </p:sp>
      <p:cxnSp>
        <p:nvCxnSpPr>
          <p:cNvPr id="39" name="AutoShape 1033"/>
          <p:cNvCxnSpPr>
            <a:cxnSpLocks noChangeShapeType="1"/>
            <a:stCxn id="34" idx="6"/>
            <a:endCxn id="34" idx="0"/>
          </p:cNvCxnSpPr>
          <p:nvPr/>
        </p:nvCxnSpPr>
        <p:spPr bwMode="auto">
          <a:xfrm flipH="1" flipV="1">
            <a:off x="5068870" y="2997150"/>
            <a:ext cx="609600" cy="304800"/>
          </a:xfrm>
          <a:prstGeom prst="curvedConnector4">
            <a:avLst>
              <a:gd name="adj1" fmla="val -37500"/>
              <a:gd name="adj2" fmla="val 293227"/>
            </a:avLst>
          </a:prstGeom>
          <a:noFill/>
          <a:ln w="9525">
            <a:solidFill>
              <a:schemeClr val="tx1"/>
            </a:solidFill>
            <a:round/>
            <a:tailEnd type="triangle" w="med" len="med"/>
          </a:ln>
          <a:effectLst/>
        </p:spPr>
      </p:cxnSp>
      <p:sp>
        <p:nvSpPr>
          <p:cNvPr id="40" name="Text Box 1034"/>
          <p:cNvSpPr txBox="1">
            <a:spLocks noChangeArrowheads="1"/>
          </p:cNvSpPr>
          <p:nvPr/>
        </p:nvSpPr>
        <p:spPr bwMode="auto">
          <a:xfrm>
            <a:off x="6043595" y="2420888"/>
            <a:ext cx="1048685"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timeout</a:t>
            </a:r>
          </a:p>
        </p:txBody>
      </p:sp>
      <p:sp>
        <p:nvSpPr>
          <p:cNvPr id="41" name="Line 1035"/>
          <p:cNvSpPr>
            <a:spLocks noChangeShapeType="1"/>
          </p:cNvSpPr>
          <p:nvPr/>
        </p:nvSpPr>
        <p:spPr bwMode="auto">
          <a:xfrm flipV="1">
            <a:off x="2249470" y="3454350"/>
            <a:ext cx="457200" cy="45720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42" name="Text Box 1036"/>
          <p:cNvSpPr txBox="1">
            <a:spLocks noChangeArrowheads="1"/>
          </p:cNvSpPr>
          <p:nvPr/>
        </p:nvSpPr>
        <p:spPr bwMode="auto">
          <a:xfrm>
            <a:off x="1623995" y="3868688"/>
            <a:ext cx="728084"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Start</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36</a:t>
            </a:fld>
            <a:r>
              <a:rPr lang="en-US" altLang="zh-CN"/>
              <a:t>/100</a:t>
            </a:r>
            <a:endParaRPr lang="en-US" altLang="zh-CN" dirty="0"/>
          </a:p>
        </p:txBody>
      </p:sp>
      <p:grpSp>
        <p:nvGrpSpPr>
          <p:cNvPr id="4" name="组 3"/>
          <p:cNvGrpSpPr/>
          <p:nvPr/>
        </p:nvGrpSpPr>
        <p:grpSpPr>
          <a:xfrm>
            <a:off x="6228184" y="4437112"/>
            <a:ext cx="992434" cy="560384"/>
            <a:chOff x="6171854" y="4740824"/>
            <a:chExt cx="992434" cy="560384"/>
          </a:xfrm>
        </p:grpSpPr>
        <p:sp>
          <p:nvSpPr>
            <p:cNvPr id="16" name="Oval 5"/>
            <p:cNvSpPr>
              <a:spLocks noChangeArrowheads="1"/>
            </p:cNvSpPr>
            <p:nvPr/>
          </p:nvSpPr>
          <p:spPr bwMode="auto">
            <a:xfrm>
              <a:off x="6171854" y="4740824"/>
              <a:ext cx="992434" cy="560384"/>
            </a:xfrm>
            <a:prstGeom prst="ellipse">
              <a:avLst/>
            </a:prstGeom>
            <a:noFill/>
            <a:ln w="9525">
              <a:solidFill>
                <a:schemeClr val="tx1"/>
              </a:solidFill>
              <a:round/>
            </a:ln>
            <a:effectLst/>
          </p:spPr>
          <p:txBody>
            <a:bodyPr wrap="none" anchor="ctr"/>
            <a:lstStyle/>
            <a:p>
              <a:pPr algn="ctr">
                <a:defRPr/>
              </a:pPr>
              <a:endParaRPr lang="en-US" altLang="zh-CN" sz="2000" dirty="0">
                <a:latin typeface="Tahoma" panose="020B0604030504040204" pitchFamily="34" charset="0"/>
                <a:ea typeface="SimSun" panose="02010600030101010101" pitchFamily="2" charset="-122"/>
              </a:endParaRPr>
            </a:p>
          </p:txBody>
        </p:sp>
        <p:sp>
          <p:nvSpPr>
            <p:cNvPr id="17" name="Oval 5"/>
            <p:cNvSpPr>
              <a:spLocks noChangeArrowheads="1"/>
            </p:cNvSpPr>
            <p:nvPr/>
          </p:nvSpPr>
          <p:spPr bwMode="auto">
            <a:xfrm>
              <a:off x="6236568" y="4789856"/>
              <a:ext cx="855712" cy="457200"/>
            </a:xfrm>
            <a:prstGeom prst="ellipse">
              <a:avLst/>
            </a:prstGeom>
            <a:solidFill>
              <a:srgbClr val="FFFFCB"/>
            </a:solidFill>
            <a:ln w="9525">
              <a:solidFill>
                <a:schemeClr val="tx1"/>
              </a:solidFill>
              <a:round/>
            </a:ln>
            <a:effectLst/>
          </p:spPr>
          <p:txBody>
            <a:bodyPr wrap="none" anchor="ctr"/>
            <a:lstStyle/>
            <a:p>
              <a:pPr algn="ctr">
                <a:defRPr/>
              </a:pPr>
              <a:r>
                <a:rPr lang="en-US" altLang="zh-CN" sz="2000" dirty="0">
                  <a:latin typeface="Tahoma" panose="020B0604030504040204" pitchFamily="34" charset="0"/>
                  <a:ea typeface="SimSun" panose="02010600030101010101" pitchFamily="2" charset="-122"/>
                </a:rPr>
                <a:t>Error</a:t>
              </a:r>
            </a:p>
          </p:txBody>
        </p:sp>
      </p:grpSp>
      <p:sp>
        <p:nvSpPr>
          <p:cNvPr id="20" name="Line 1029"/>
          <p:cNvSpPr>
            <a:spLocks noChangeShapeType="1"/>
          </p:cNvSpPr>
          <p:nvPr/>
        </p:nvSpPr>
        <p:spPr bwMode="auto">
          <a:xfrm>
            <a:off x="5436096" y="3573016"/>
            <a:ext cx="1080120" cy="864096"/>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21" name="Text Box 1030"/>
          <p:cNvSpPr txBox="1">
            <a:spLocks noChangeArrowheads="1"/>
          </p:cNvSpPr>
          <p:nvPr/>
        </p:nvSpPr>
        <p:spPr bwMode="auto">
          <a:xfrm rot="2373812">
            <a:off x="5833915" y="3689661"/>
            <a:ext cx="963725" cy="400110"/>
          </a:xfrm>
          <a:prstGeom prst="rect">
            <a:avLst/>
          </a:prstGeom>
          <a:noFill/>
          <a:ln>
            <a:noFill/>
          </a:ln>
          <a:effectLst/>
        </p:spPr>
        <p:txBody>
          <a:bodyPr wrap="none">
            <a:spAutoFit/>
          </a:bodyPr>
          <a:lstStyle/>
          <a:p>
            <a:pPr>
              <a:defRPr/>
            </a:pPr>
            <a:r>
              <a:rPr lang="en-US" altLang="zh-CN" sz="2000" dirty="0">
                <a:latin typeface="Tahoma" panose="020B0604030504040204" pitchFamily="34" charset="0"/>
                <a:ea typeface="SimSun" panose="02010600030101010101" pitchFamily="2" charset="-122"/>
              </a:rPr>
              <a:t>data in</a:t>
            </a:r>
          </a:p>
        </p:txBody>
      </p:sp>
      <p:cxnSp>
        <p:nvCxnSpPr>
          <p:cNvPr id="22" name="AutoShape 1033"/>
          <p:cNvCxnSpPr>
            <a:cxnSpLocks noChangeShapeType="1"/>
            <a:stCxn id="16" idx="4"/>
            <a:endCxn id="16" idx="2"/>
          </p:cNvCxnSpPr>
          <p:nvPr/>
        </p:nvCxnSpPr>
        <p:spPr bwMode="auto">
          <a:xfrm rot="5400000" flipH="1">
            <a:off x="6336197" y="4609292"/>
            <a:ext cx="280192" cy="496217"/>
          </a:xfrm>
          <a:prstGeom prst="curvedConnector4">
            <a:avLst>
              <a:gd name="adj1" fmla="val -81587"/>
              <a:gd name="adj2" fmla="val 146069"/>
            </a:avLst>
          </a:prstGeom>
          <a:noFill/>
          <a:ln w="9525">
            <a:solidFill>
              <a:schemeClr val="tx1"/>
            </a:solidFill>
            <a:round/>
            <a:tailEnd type="triangle" w="med" len="med"/>
          </a:ln>
          <a:effectLst/>
        </p:spPr>
      </p:cxnSp>
      <p:sp>
        <p:nvSpPr>
          <p:cNvPr id="25" name="Text Box 1032"/>
          <p:cNvSpPr txBox="1">
            <a:spLocks noChangeArrowheads="1"/>
          </p:cNvSpPr>
          <p:nvPr/>
        </p:nvSpPr>
        <p:spPr bwMode="auto">
          <a:xfrm>
            <a:off x="6084168" y="5229200"/>
            <a:ext cx="587796" cy="400110"/>
          </a:xfrm>
          <a:prstGeom prst="rect">
            <a:avLst/>
          </a:prstGeom>
          <a:noFill/>
          <a:ln>
            <a:noFill/>
          </a:ln>
          <a:effectLst/>
        </p:spPr>
        <p:txBody>
          <a:bodyPr wrap="none">
            <a:spAutoFit/>
          </a:bodyPr>
          <a:lstStyle/>
          <a:p>
            <a:pPr>
              <a:defRPr/>
            </a:pPr>
            <a:r>
              <a:rPr lang="en-US" altLang="zh-CN" sz="2000" dirty="0">
                <a:latin typeface="Tahoma" panose="020B0604030504040204" pitchFamily="34" charset="0"/>
                <a:ea typeface="SimSun" panose="02010600030101010101" pitchFamily="2" charset="-122"/>
              </a:rPr>
              <a:t>any</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right)">
                                      <p:cBhvr>
                                        <p:cTn id="18" dur="500"/>
                                        <p:tgtEl>
                                          <p:spTgt spid="22"/>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3"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403648" y="506219"/>
            <a:ext cx="4478895"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Strings with No 11</a:t>
            </a:r>
            <a:endParaRPr lang="zh-CN" altLang="en-US" sz="2800" b="1" dirty="0">
              <a:solidFill>
                <a:srgbClr val="F31A03"/>
              </a:solidFill>
              <a:latin typeface="Times New Roman" panose="02020703060505090304" pitchFamily="18" charset="0"/>
              <a:ea typeface="STXinwei" panose="02010800040101010101" pitchFamily="2" charset="-122"/>
            </a:endParaRPr>
          </a:p>
        </p:txBody>
      </p:sp>
      <p:grpSp>
        <p:nvGrpSpPr>
          <p:cNvPr id="16" name="Group 33"/>
          <p:cNvGrpSpPr/>
          <p:nvPr/>
        </p:nvGrpSpPr>
        <p:grpSpPr bwMode="auto">
          <a:xfrm>
            <a:off x="1140618" y="1700808"/>
            <a:ext cx="5318125" cy="2033588"/>
            <a:chOff x="624" y="1563"/>
            <a:chExt cx="3350" cy="1281"/>
          </a:xfrm>
        </p:grpSpPr>
        <p:sp>
          <p:nvSpPr>
            <p:cNvPr id="17" name="Text Box 9"/>
            <p:cNvSpPr txBox="1">
              <a:spLocks noChangeArrowheads="1"/>
            </p:cNvSpPr>
            <p:nvPr/>
          </p:nvSpPr>
          <p:spPr bwMode="auto">
            <a:xfrm>
              <a:off x="624" y="2592"/>
              <a:ext cx="459"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Start</a:t>
              </a:r>
            </a:p>
          </p:txBody>
        </p:sp>
        <p:grpSp>
          <p:nvGrpSpPr>
            <p:cNvPr id="18" name="Group 32"/>
            <p:cNvGrpSpPr/>
            <p:nvPr/>
          </p:nvGrpSpPr>
          <p:grpSpPr bwMode="auto">
            <a:xfrm>
              <a:off x="960" y="1563"/>
              <a:ext cx="3014" cy="1281"/>
              <a:chOff x="960" y="1563"/>
              <a:chExt cx="3014" cy="1281"/>
            </a:xfrm>
          </p:grpSpPr>
          <p:sp>
            <p:nvSpPr>
              <p:cNvPr id="19" name="Text Box 12"/>
              <p:cNvSpPr txBox="1">
                <a:spLocks noChangeArrowheads="1"/>
              </p:cNvSpPr>
              <p:nvPr/>
            </p:nvSpPr>
            <p:spPr bwMode="auto">
              <a:xfrm>
                <a:off x="1824" y="1968"/>
                <a:ext cx="204"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1</a:t>
                </a:r>
              </a:p>
            </p:txBody>
          </p:sp>
          <p:sp>
            <p:nvSpPr>
              <p:cNvPr id="20" name="Text Box 13"/>
              <p:cNvSpPr txBox="1">
                <a:spLocks noChangeArrowheads="1"/>
              </p:cNvSpPr>
              <p:nvPr/>
            </p:nvSpPr>
            <p:spPr bwMode="auto">
              <a:xfrm>
                <a:off x="1872" y="2592"/>
                <a:ext cx="204"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a:t>
                </a:r>
              </a:p>
            </p:txBody>
          </p:sp>
          <p:grpSp>
            <p:nvGrpSpPr>
              <p:cNvPr id="21" name="Group 31"/>
              <p:cNvGrpSpPr/>
              <p:nvPr/>
            </p:nvGrpSpPr>
            <p:grpSpPr bwMode="auto">
              <a:xfrm>
                <a:off x="960" y="1563"/>
                <a:ext cx="3014" cy="1056"/>
                <a:chOff x="960" y="1584"/>
                <a:chExt cx="3014" cy="1056"/>
              </a:xfrm>
            </p:grpSpPr>
            <p:cxnSp>
              <p:nvCxnSpPr>
                <p:cNvPr id="22" name="AutoShape 15"/>
                <p:cNvCxnSpPr>
                  <a:cxnSpLocks noChangeShapeType="1"/>
                </p:cNvCxnSpPr>
                <p:nvPr/>
              </p:nvCxnSpPr>
              <p:spPr bwMode="auto">
                <a:xfrm rot="16200000" flipH="1" flipV="1">
                  <a:off x="1431" y="1977"/>
                  <a:ext cx="1" cy="272"/>
                </a:xfrm>
                <a:prstGeom prst="curvedConnector3">
                  <a:avLst>
                    <a:gd name="adj1" fmla="val -42700005"/>
                  </a:avLst>
                </a:prstGeom>
                <a:noFill/>
                <a:ln w="9525">
                  <a:solidFill>
                    <a:schemeClr val="tx1"/>
                  </a:solidFill>
                  <a:round/>
                  <a:tailEnd type="triangle" w="med" len="med"/>
                </a:ln>
                <a:effectLst/>
              </p:spPr>
            </p:cxnSp>
            <p:grpSp>
              <p:nvGrpSpPr>
                <p:cNvPr id="23" name="Group 30"/>
                <p:cNvGrpSpPr/>
                <p:nvPr/>
              </p:nvGrpSpPr>
              <p:grpSpPr bwMode="auto">
                <a:xfrm>
                  <a:off x="960" y="1584"/>
                  <a:ext cx="3014" cy="1056"/>
                  <a:chOff x="974" y="1584"/>
                  <a:chExt cx="3014" cy="1056"/>
                </a:xfrm>
              </p:grpSpPr>
              <p:sp>
                <p:nvSpPr>
                  <p:cNvPr id="24" name="Oval 3"/>
                  <p:cNvSpPr>
                    <a:spLocks noChangeArrowheads="1"/>
                  </p:cNvSpPr>
                  <p:nvPr/>
                </p:nvSpPr>
                <p:spPr bwMode="auto">
                  <a:xfrm>
                    <a:off x="1310"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A</a:t>
                    </a:r>
                  </a:p>
                </p:txBody>
              </p:sp>
              <p:sp>
                <p:nvSpPr>
                  <p:cNvPr id="25" name="Oval 4"/>
                  <p:cNvSpPr>
                    <a:spLocks noChangeArrowheads="1"/>
                  </p:cNvSpPr>
                  <p:nvPr/>
                </p:nvSpPr>
                <p:spPr bwMode="auto">
                  <a:xfrm>
                    <a:off x="3462"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C</a:t>
                    </a:r>
                  </a:p>
                </p:txBody>
              </p:sp>
              <p:sp>
                <p:nvSpPr>
                  <p:cNvPr id="26" name="Oval 5"/>
                  <p:cNvSpPr>
                    <a:spLocks noChangeArrowheads="1"/>
                  </p:cNvSpPr>
                  <p:nvPr/>
                </p:nvSpPr>
                <p:spPr bwMode="auto">
                  <a:xfrm>
                    <a:off x="2406"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B</a:t>
                    </a:r>
                  </a:p>
                </p:txBody>
              </p:sp>
              <p:sp>
                <p:nvSpPr>
                  <p:cNvPr id="27" name="Oval 6"/>
                  <p:cNvSpPr>
                    <a:spLocks noChangeArrowheads="1"/>
                  </p:cNvSpPr>
                  <p:nvPr/>
                </p:nvSpPr>
                <p:spPr bwMode="auto">
                  <a:xfrm>
                    <a:off x="1262" y="2064"/>
                    <a:ext cx="384" cy="384"/>
                  </a:xfrm>
                  <a:prstGeom prst="ellipse">
                    <a:avLst/>
                  </a:prstGeom>
                  <a:noFill/>
                  <a:ln w="9525">
                    <a:solidFill>
                      <a:schemeClr val="tx1"/>
                    </a:solidFill>
                    <a:round/>
                  </a:ln>
                  <a:effectLst/>
                </p:spPr>
                <p:txBody>
                  <a:bodyPr wrap="none" anchor="ctr"/>
                  <a:lstStyle/>
                  <a:p>
                    <a:pPr>
                      <a:defRPr/>
                    </a:pPr>
                    <a:endParaRPr lang="zh-CN" altLang="en-US" sz="2000">
                      <a:latin typeface="Tahoma" panose="020B0604030504040204" pitchFamily="34" charset="0"/>
                      <a:ea typeface="SimSun" panose="02010600030101010101" pitchFamily="2" charset="-122"/>
                    </a:endParaRPr>
                  </a:p>
                </p:txBody>
              </p:sp>
              <p:sp>
                <p:nvSpPr>
                  <p:cNvPr id="28" name="Oval 7"/>
                  <p:cNvSpPr>
                    <a:spLocks noChangeArrowheads="1"/>
                  </p:cNvSpPr>
                  <p:nvPr/>
                </p:nvSpPr>
                <p:spPr bwMode="auto">
                  <a:xfrm>
                    <a:off x="2358" y="2064"/>
                    <a:ext cx="384" cy="384"/>
                  </a:xfrm>
                  <a:prstGeom prst="ellipse">
                    <a:avLst/>
                  </a:prstGeom>
                  <a:noFill/>
                  <a:ln w="9525">
                    <a:solidFill>
                      <a:schemeClr val="tx1"/>
                    </a:solidFill>
                    <a:round/>
                  </a:ln>
                  <a:effectLst/>
                </p:spPr>
                <p:txBody>
                  <a:bodyPr wrap="none" anchor="ctr"/>
                  <a:lstStyle/>
                  <a:p>
                    <a:pPr>
                      <a:defRPr/>
                    </a:pPr>
                    <a:endParaRPr lang="zh-CN" altLang="en-US" sz="2000">
                      <a:latin typeface="Tahoma" panose="020B0604030504040204" pitchFamily="34" charset="0"/>
                      <a:ea typeface="SimSun" panose="02010600030101010101" pitchFamily="2" charset="-122"/>
                    </a:endParaRPr>
                  </a:p>
                </p:txBody>
              </p:sp>
              <p:sp>
                <p:nvSpPr>
                  <p:cNvPr id="29" name="Line 8"/>
                  <p:cNvSpPr>
                    <a:spLocks noChangeShapeType="1"/>
                  </p:cNvSpPr>
                  <p:nvPr/>
                </p:nvSpPr>
                <p:spPr bwMode="auto">
                  <a:xfrm flipV="1">
                    <a:off x="974" y="2352"/>
                    <a:ext cx="336" cy="288"/>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30" name="Line 10"/>
                  <p:cNvSpPr>
                    <a:spLocks noChangeShapeType="1"/>
                  </p:cNvSpPr>
                  <p:nvPr/>
                </p:nvSpPr>
                <p:spPr bwMode="auto">
                  <a:xfrm>
                    <a:off x="1638" y="2256"/>
                    <a:ext cx="72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31" name="Line 11"/>
                  <p:cNvSpPr>
                    <a:spLocks noChangeShapeType="1"/>
                  </p:cNvSpPr>
                  <p:nvPr/>
                </p:nvSpPr>
                <p:spPr bwMode="auto">
                  <a:xfrm>
                    <a:off x="2742" y="2256"/>
                    <a:ext cx="72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32" name="Text Box 14"/>
                  <p:cNvSpPr txBox="1">
                    <a:spLocks noChangeArrowheads="1"/>
                  </p:cNvSpPr>
                  <p:nvPr/>
                </p:nvSpPr>
                <p:spPr bwMode="auto">
                  <a:xfrm>
                    <a:off x="2976" y="1968"/>
                    <a:ext cx="204"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1</a:t>
                    </a:r>
                  </a:p>
                </p:txBody>
              </p:sp>
              <p:sp>
                <p:nvSpPr>
                  <p:cNvPr id="43" name="Text Box 16"/>
                  <p:cNvSpPr txBox="1">
                    <a:spLocks noChangeArrowheads="1"/>
                  </p:cNvSpPr>
                  <p:nvPr/>
                </p:nvSpPr>
                <p:spPr bwMode="auto">
                  <a:xfrm>
                    <a:off x="1536" y="1584"/>
                    <a:ext cx="204"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a:t>
                    </a:r>
                  </a:p>
                </p:txBody>
              </p:sp>
              <p:cxnSp>
                <p:nvCxnSpPr>
                  <p:cNvPr id="44" name="AutoShape 17"/>
                  <p:cNvCxnSpPr>
                    <a:cxnSpLocks noChangeShapeType="1"/>
                    <a:stCxn id="28" idx="3"/>
                    <a:endCxn id="27" idx="5"/>
                  </p:cNvCxnSpPr>
                  <p:nvPr/>
                </p:nvCxnSpPr>
                <p:spPr bwMode="auto">
                  <a:xfrm rot="5400000">
                    <a:off x="2001" y="1981"/>
                    <a:ext cx="1" cy="824"/>
                  </a:xfrm>
                  <a:prstGeom prst="curvedConnector3">
                    <a:avLst>
                      <a:gd name="adj1" fmla="val 20000000"/>
                    </a:avLst>
                  </a:prstGeom>
                  <a:noFill/>
                  <a:ln w="9525">
                    <a:solidFill>
                      <a:schemeClr val="tx1"/>
                    </a:solidFill>
                    <a:round/>
                    <a:tailEnd type="triangle" w="med" len="med"/>
                  </a:ln>
                  <a:effectLst/>
                </p:spPr>
              </p:cxnSp>
              <p:sp>
                <p:nvSpPr>
                  <p:cNvPr id="45" name="Text Box 18"/>
                  <p:cNvSpPr txBox="1">
                    <a:spLocks noChangeArrowheads="1"/>
                  </p:cNvSpPr>
                  <p:nvPr/>
                </p:nvSpPr>
                <p:spPr bwMode="auto">
                  <a:xfrm>
                    <a:off x="3648" y="1632"/>
                    <a:ext cx="340"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0,1</a:t>
                    </a:r>
                  </a:p>
                </p:txBody>
              </p:sp>
              <p:cxnSp>
                <p:nvCxnSpPr>
                  <p:cNvPr id="46" name="AutoShape 20"/>
                  <p:cNvCxnSpPr>
                    <a:cxnSpLocks noChangeShapeType="1"/>
                    <a:stCxn id="25" idx="7"/>
                    <a:endCxn id="25" idx="1"/>
                  </p:cNvCxnSpPr>
                  <p:nvPr/>
                </p:nvCxnSpPr>
                <p:spPr bwMode="auto">
                  <a:xfrm rot="16200000" flipH="1" flipV="1">
                    <a:off x="3605" y="2053"/>
                    <a:ext cx="1" cy="204"/>
                  </a:xfrm>
                  <a:prstGeom prst="curvedConnector3">
                    <a:avLst>
                      <a:gd name="adj1" fmla="val -18600000"/>
                    </a:avLst>
                  </a:prstGeom>
                  <a:noFill/>
                  <a:ln w="9525">
                    <a:solidFill>
                      <a:schemeClr val="tx1"/>
                    </a:solidFill>
                    <a:round/>
                    <a:tailEnd type="triangle" w="med" len="med"/>
                  </a:ln>
                  <a:effectLst/>
                </p:spPr>
              </p:cxnSp>
            </p:grpSp>
          </p:grpSp>
        </p:grpSp>
      </p:grpSp>
      <p:grpSp>
        <p:nvGrpSpPr>
          <p:cNvPr id="47" name="Group 23"/>
          <p:cNvGrpSpPr/>
          <p:nvPr/>
        </p:nvGrpSpPr>
        <p:grpSpPr bwMode="auto">
          <a:xfrm>
            <a:off x="1750219" y="3072408"/>
            <a:ext cx="1570038" cy="2119313"/>
            <a:chOff x="1008" y="2427"/>
            <a:chExt cx="989" cy="1335"/>
          </a:xfrm>
        </p:grpSpPr>
        <p:sp>
          <p:nvSpPr>
            <p:cNvPr id="48" name="Text Box 21"/>
            <p:cNvSpPr txBox="1">
              <a:spLocks noChangeArrowheads="1"/>
            </p:cNvSpPr>
            <p:nvPr/>
          </p:nvSpPr>
          <p:spPr bwMode="auto">
            <a:xfrm>
              <a:off x="1008" y="2928"/>
              <a:ext cx="989" cy="834"/>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String so far</a:t>
              </a:r>
            </a:p>
            <a:p>
              <a:pPr>
                <a:defRPr/>
              </a:pPr>
              <a:r>
                <a:rPr lang="en-US" altLang="zh-CN" sz="2000">
                  <a:latin typeface="Tahoma" panose="020B0604030504040204" pitchFamily="34" charset="0"/>
                  <a:ea typeface="SimSun" panose="02010600030101010101" pitchFamily="2" charset="-122"/>
                </a:rPr>
                <a:t>has no 11,</a:t>
              </a:r>
            </a:p>
            <a:p>
              <a:pPr>
                <a:defRPr/>
              </a:pPr>
              <a:r>
                <a:rPr lang="en-US" altLang="zh-CN" sz="2000">
                  <a:latin typeface="Tahoma" panose="020B0604030504040204" pitchFamily="34" charset="0"/>
                  <a:ea typeface="SimSun" panose="02010600030101010101" pitchFamily="2" charset="-122"/>
                </a:rPr>
                <a:t>does not</a:t>
              </a:r>
            </a:p>
            <a:p>
              <a:pPr>
                <a:defRPr/>
              </a:pPr>
              <a:r>
                <a:rPr lang="en-US" altLang="zh-CN" sz="2000">
                  <a:latin typeface="Tahoma" panose="020B0604030504040204" pitchFamily="34" charset="0"/>
                  <a:ea typeface="SimSun" panose="02010600030101010101" pitchFamily="2" charset="-122"/>
                </a:rPr>
                <a:t>end in 1.</a:t>
              </a:r>
            </a:p>
          </p:txBody>
        </p:sp>
        <p:sp>
          <p:nvSpPr>
            <p:cNvPr id="49" name="Line 22"/>
            <p:cNvSpPr>
              <a:spLocks noChangeShapeType="1"/>
            </p:cNvSpPr>
            <p:nvPr/>
          </p:nvSpPr>
          <p:spPr bwMode="auto">
            <a:xfrm flipV="1">
              <a:off x="1440" y="2427"/>
              <a:ext cx="0" cy="432"/>
            </a:xfrm>
            <a:prstGeom prst="line">
              <a:avLst/>
            </a:prstGeom>
            <a:noFill/>
            <a:ln w="9525">
              <a:solidFill>
                <a:srgbClr val="FF0000"/>
              </a:solidFill>
              <a:prstDash val="sysDot"/>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grpSp>
      <p:grpSp>
        <p:nvGrpSpPr>
          <p:cNvPr id="50" name="Group 24"/>
          <p:cNvGrpSpPr/>
          <p:nvPr/>
        </p:nvGrpSpPr>
        <p:grpSpPr bwMode="auto">
          <a:xfrm>
            <a:off x="3502819" y="3072408"/>
            <a:ext cx="1570038" cy="2119313"/>
            <a:chOff x="1008" y="2427"/>
            <a:chExt cx="989" cy="1335"/>
          </a:xfrm>
        </p:grpSpPr>
        <p:sp>
          <p:nvSpPr>
            <p:cNvPr id="51" name="Text Box 25"/>
            <p:cNvSpPr txBox="1">
              <a:spLocks noChangeArrowheads="1"/>
            </p:cNvSpPr>
            <p:nvPr/>
          </p:nvSpPr>
          <p:spPr bwMode="auto">
            <a:xfrm>
              <a:off x="1008" y="2928"/>
              <a:ext cx="989" cy="834"/>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String so far</a:t>
              </a:r>
            </a:p>
            <a:p>
              <a:pPr>
                <a:defRPr/>
              </a:pPr>
              <a:r>
                <a:rPr lang="en-US" altLang="zh-CN" sz="2000">
                  <a:latin typeface="Tahoma" panose="020B0604030504040204" pitchFamily="34" charset="0"/>
                  <a:ea typeface="SimSun" panose="02010600030101010101" pitchFamily="2" charset="-122"/>
                </a:rPr>
                <a:t>has no 11,</a:t>
              </a:r>
            </a:p>
            <a:p>
              <a:pPr>
                <a:defRPr/>
              </a:pPr>
              <a:r>
                <a:rPr lang="en-US" altLang="zh-CN" sz="2000">
                  <a:latin typeface="Tahoma" panose="020B0604030504040204" pitchFamily="34" charset="0"/>
                  <a:ea typeface="SimSun" panose="02010600030101010101" pitchFamily="2" charset="-122"/>
                </a:rPr>
                <a:t>but ends in</a:t>
              </a:r>
            </a:p>
            <a:p>
              <a:pPr>
                <a:defRPr/>
              </a:pPr>
              <a:r>
                <a:rPr lang="en-US" altLang="zh-CN" sz="2000">
                  <a:latin typeface="Tahoma" panose="020B0604030504040204" pitchFamily="34" charset="0"/>
                  <a:ea typeface="SimSun" panose="02010600030101010101" pitchFamily="2" charset="-122"/>
                </a:rPr>
                <a:t>a  single 1.</a:t>
              </a:r>
            </a:p>
          </p:txBody>
        </p:sp>
        <p:sp>
          <p:nvSpPr>
            <p:cNvPr id="52" name="Line 26"/>
            <p:cNvSpPr>
              <a:spLocks noChangeShapeType="1"/>
            </p:cNvSpPr>
            <p:nvPr/>
          </p:nvSpPr>
          <p:spPr bwMode="auto">
            <a:xfrm flipV="1">
              <a:off x="1440" y="2427"/>
              <a:ext cx="0" cy="432"/>
            </a:xfrm>
            <a:prstGeom prst="line">
              <a:avLst/>
            </a:prstGeom>
            <a:noFill/>
            <a:ln w="9525">
              <a:solidFill>
                <a:srgbClr val="FF0000"/>
              </a:solidFill>
              <a:prstDash val="sysDot"/>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grpSp>
      <p:grpSp>
        <p:nvGrpSpPr>
          <p:cNvPr id="53" name="Group 27"/>
          <p:cNvGrpSpPr/>
          <p:nvPr/>
        </p:nvGrpSpPr>
        <p:grpSpPr bwMode="auto">
          <a:xfrm>
            <a:off x="5179218" y="2996208"/>
            <a:ext cx="1697038" cy="1811338"/>
            <a:chOff x="1008" y="2427"/>
            <a:chExt cx="1069" cy="1141"/>
          </a:xfrm>
        </p:grpSpPr>
        <p:sp>
          <p:nvSpPr>
            <p:cNvPr id="54" name="Text Box 28"/>
            <p:cNvSpPr txBox="1">
              <a:spLocks noChangeArrowheads="1"/>
            </p:cNvSpPr>
            <p:nvPr/>
          </p:nvSpPr>
          <p:spPr bwMode="auto">
            <a:xfrm>
              <a:off x="1008" y="2928"/>
              <a:ext cx="1069" cy="640"/>
            </a:xfrm>
            <a:prstGeom prst="rect">
              <a:avLst/>
            </a:prstGeom>
            <a:noFill/>
            <a:ln>
              <a:noFill/>
            </a:ln>
            <a:effectLst/>
          </p:spPr>
          <p:txBody>
            <a:bodyPr wrap="none">
              <a:spAutoFit/>
            </a:bodyP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r>
                <a:rPr kumimoji="0" lang="en-US" altLang="zh-CN" sz="2000"/>
                <a:t>  Consecutive</a:t>
              </a:r>
            </a:p>
            <a:p>
              <a:r>
                <a:rPr kumimoji="0" lang="en-US" altLang="zh-CN" sz="2000"/>
                <a:t>  1</a:t>
              </a:r>
              <a:r>
                <a:rPr kumimoji="0" lang="zh-CN" altLang="en-US" sz="2000">
                  <a:latin typeface="Arial" panose="020B0604020202090204" pitchFamily="34" charset="0"/>
                </a:rPr>
                <a:t>’</a:t>
              </a:r>
              <a:r>
                <a:rPr kumimoji="0" lang="en-US" altLang="zh-CN" sz="2000"/>
                <a:t>s have</a:t>
              </a:r>
            </a:p>
            <a:p>
              <a:r>
                <a:rPr kumimoji="0" lang="en-US" altLang="zh-CN" sz="2000"/>
                <a:t>  been seen.</a:t>
              </a:r>
            </a:p>
          </p:txBody>
        </p:sp>
        <p:sp>
          <p:nvSpPr>
            <p:cNvPr id="55" name="Line 29"/>
            <p:cNvSpPr>
              <a:spLocks noChangeShapeType="1"/>
            </p:cNvSpPr>
            <p:nvPr/>
          </p:nvSpPr>
          <p:spPr bwMode="auto">
            <a:xfrm flipV="1">
              <a:off x="1440" y="2427"/>
              <a:ext cx="0" cy="432"/>
            </a:xfrm>
            <a:prstGeom prst="line">
              <a:avLst/>
            </a:prstGeom>
            <a:noFill/>
            <a:ln w="9525">
              <a:solidFill>
                <a:srgbClr val="FF0000"/>
              </a:solidFill>
              <a:prstDash val="sysDot"/>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37</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259632" y="506219"/>
            <a:ext cx="6958805"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F31A03"/>
                </a:solidFill>
                <a:latin typeface="Times New Roman" panose="02020703060505090304" pitchFamily="18" charset="0"/>
                <a:ea typeface="STXinwei" panose="02010800040101010101" pitchFamily="2" charset="-122"/>
              </a:rPr>
              <a:t>Alternative Representation: Transition Table</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36" name="Rectangle 3"/>
          <p:cNvSpPr>
            <a:spLocks noChangeArrowheads="1"/>
          </p:cNvSpPr>
          <p:nvPr/>
        </p:nvSpPr>
        <p:spPr bwMode="auto">
          <a:xfrm>
            <a:off x="3352800" y="1941984"/>
            <a:ext cx="1676400" cy="1676400"/>
          </a:xfrm>
          <a:prstGeom prst="rect">
            <a:avLst/>
          </a:prstGeom>
          <a:noFill/>
          <a:ln w="9525">
            <a:solidFill>
              <a:schemeClr val="tx1"/>
            </a:solidFill>
            <a:miter lim="800000"/>
          </a:ln>
          <a:effectLst/>
        </p:spPr>
        <p:txBody>
          <a:bodyPr wrap="none" anchor="ctr"/>
          <a:lstStyle/>
          <a:p>
            <a:pPr>
              <a:defRPr/>
            </a:pPr>
            <a:endParaRPr lang="zh-CN" altLang="en-US" sz="2000">
              <a:latin typeface="Tahoma" panose="020B0604030504040204" pitchFamily="34" charset="0"/>
              <a:ea typeface="SimSun" panose="02010600030101010101" pitchFamily="2" charset="-122"/>
            </a:endParaRPr>
          </a:p>
        </p:txBody>
      </p:sp>
      <p:sp>
        <p:nvSpPr>
          <p:cNvPr id="37" name="Line 4"/>
          <p:cNvSpPr>
            <a:spLocks noChangeShapeType="1"/>
          </p:cNvSpPr>
          <p:nvPr/>
        </p:nvSpPr>
        <p:spPr bwMode="auto">
          <a:xfrm>
            <a:off x="3352800" y="2399184"/>
            <a:ext cx="1676400" cy="0"/>
          </a:xfrm>
          <a:prstGeom prst="line">
            <a:avLst/>
          </a:prstGeom>
          <a:noFill/>
          <a:ln w="9525">
            <a:solidFill>
              <a:schemeClr val="tx1"/>
            </a:solidFill>
            <a:roun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38" name="Line 5"/>
          <p:cNvSpPr>
            <a:spLocks noChangeShapeType="1"/>
          </p:cNvSpPr>
          <p:nvPr/>
        </p:nvSpPr>
        <p:spPr bwMode="auto">
          <a:xfrm>
            <a:off x="4191000" y="1941984"/>
            <a:ext cx="0" cy="1676400"/>
          </a:xfrm>
          <a:prstGeom prst="line">
            <a:avLst/>
          </a:prstGeom>
          <a:noFill/>
          <a:ln w="9525">
            <a:solidFill>
              <a:schemeClr val="tx1"/>
            </a:solidFill>
            <a:roun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39" name="Text Box 6"/>
          <p:cNvSpPr txBox="1">
            <a:spLocks noChangeArrowheads="1"/>
          </p:cNvSpPr>
          <p:nvPr/>
        </p:nvSpPr>
        <p:spPr bwMode="auto">
          <a:xfrm>
            <a:off x="3581400" y="1941984"/>
            <a:ext cx="324128"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a:t>
            </a:r>
          </a:p>
        </p:txBody>
      </p:sp>
      <p:sp>
        <p:nvSpPr>
          <p:cNvPr id="40" name="Text Box 7"/>
          <p:cNvSpPr txBox="1">
            <a:spLocks noChangeArrowheads="1"/>
          </p:cNvSpPr>
          <p:nvPr/>
        </p:nvSpPr>
        <p:spPr bwMode="auto">
          <a:xfrm>
            <a:off x="4495800" y="1941984"/>
            <a:ext cx="324128" cy="400110"/>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1</a:t>
            </a:r>
          </a:p>
        </p:txBody>
      </p:sp>
      <p:sp>
        <p:nvSpPr>
          <p:cNvPr id="41" name="Text Box 8"/>
          <p:cNvSpPr txBox="1">
            <a:spLocks noChangeArrowheads="1"/>
          </p:cNvSpPr>
          <p:nvPr/>
        </p:nvSpPr>
        <p:spPr bwMode="auto">
          <a:xfrm>
            <a:off x="2651125" y="2432522"/>
            <a:ext cx="2185214" cy="1015663"/>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A	A	B</a:t>
            </a:r>
          </a:p>
          <a:p>
            <a:pPr>
              <a:defRPr/>
            </a:pPr>
            <a:r>
              <a:rPr lang="en-US" altLang="zh-CN" sz="2000">
                <a:latin typeface="Tahoma" panose="020B0604030504040204" pitchFamily="34" charset="0"/>
                <a:ea typeface="SimSun" panose="02010600030101010101" pitchFamily="2" charset="-122"/>
              </a:rPr>
              <a:t>B	A	C</a:t>
            </a:r>
          </a:p>
          <a:p>
            <a:pPr>
              <a:defRPr/>
            </a:pPr>
            <a:r>
              <a:rPr lang="en-US" altLang="zh-CN" sz="2000">
                <a:latin typeface="Tahoma" panose="020B0604030504040204" pitchFamily="34" charset="0"/>
                <a:ea typeface="SimSun" panose="02010600030101010101" pitchFamily="2" charset="-122"/>
              </a:rPr>
              <a:t>C	C	C</a:t>
            </a:r>
          </a:p>
        </p:txBody>
      </p:sp>
      <p:grpSp>
        <p:nvGrpSpPr>
          <p:cNvPr id="42" name="Group 11"/>
          <p:cNvGrpSpPr/>
          <p:nvPr/>
        </p:nvGrpSpPr>
        <p:grpSpPr bwMode="auto">
          <a:xfrm>
            <a:off x="1828801" y="3585047"/>
            <a:ext cx="1798638" cy="814387"/>
            <a:chOff x="1152" y="2667"/>
            <a:chExt cx="1133" cy="513"/>
          </a:xfrm>
        </p:grpSpPr>
        <p:sp>
          <p:nvSpPr>
            <p:cNvPr id="56" name="Text Box 9"/>
            <p:cNvSpPr txBox="1">
              <a:spLocks noChangeArrowheads="1"/>
            </p:cNvSpPr>
            <p:nvPr/>
          </p:nvSpPr>
          <p:spPr bwMode="auto">
            <a:xfrm>
              <a:off x="1152" y="2928"/>
              <a:ext cx="1133"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Rows = states</a:t>
              </a:r>
            </a:p>
          </p:txBody>
        </p:sp>
        <p:sp>
          <p:nvSpPr>
            <p:cNvPr id="57" name="Line 10"/>
            <p:cNvSpPr>
              <a:spLocks noChangeShapeType="1"/>
            </p:cNvSpPr>
            <p:nvPr/>
          </p:nvSpPr>
          <p:spPr bwMode="auto">
            <a:xfrm flipV="1">
              <a:off x="1776" y="2667"/>
              <a:ext cx="0" cy="24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grpSp>
      <p:grpSp>
        <p:nvGrpSpPr>
          <p:cNvPr id="58" name="Group 14"/>
          <p:cNvGrpSpPr/>
          <p:nvPr/>
        </p:nvGrpSpPr>
        <p:grpSpPr bwMode="auto">
          <a:xfrm>
            <a:off x="5105400" y="1713384"/>
            <a:ext cx="2357438" cy="708025"/>
            <a:chOff x="3216" y="1488"/>
            <a:chExt cx="1485" cy="446"/>
          </a:xfrm>
        </p:grpSpPr>
        <p:sp>
          <p:nvSpPr>
            <p:cNvPr id="59" name="Text Box 12"/>
            <p:cNvSpPr txBox="1">
              <a:spLocks noChangeArrowheads="1"/>
            </p:cNvSpPr>
            <p:nvPr/>
          </p:nvSpPr>
          <p:spPr bwMode="auto">
            <a:xfrm>
              <a:off x="3600" y="1488"/>
              <a:ext cx="1101" cy="446"/>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Columns =</a:t>
              </a:r>
            </a:p>
            <a:p>
              <a:pPr>
                <a:defRPr/>
              </a:pPr>
              <a:r>
                <a:rPr lang="en-US" altLang="zh-CN" sz="2000">
                  <a:latin typeface="Tahoma" panose="020B0604030504040204" pitchFamily="34" charset="0"/>
                  <a:ea typeface="SimSun" panose="02010600030101010101" pitchFamily="2" charset="-122"/>
                </a:rPr>
                <a:t>input symbols</a:t>
              </a:r>
            </a:p>
          </p:txBody>
        </p:sp>
        <p:sp>
          <p:nvSpPr>
            <p:cNvPr id="60" name="Line 13"/>
            <p:cNvSpPr>
              <a:spLocks noChangeShapeType="1"/>
            </p:cNvSpPr>
            <p:nvPr/>
          </p:nvSpPr>
          <p:spPr bwMode="auto">
            <a:xfrm flipH="1">
              <a:off x="3216" y="1728"/>
              <a:ext cx="336"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grpSp>
      <p:grpSp>
        <p:nvGrpSpPr>
          <p:cNvPr id="61" name="Group 18"/>
          <p:cNvGrpSpPr/>
          <p:nvPr/>
        </p:nvGrpSpPr>
        <p:grpSpPr bwMode="auto">
          <a:xfrm>
            <a:off x="1219200" y="1484784"/>
            <a:ext cx="1466850" cy="1771650"/>
            <a:chOff x="768" y="1344"/>
            <a:chExt cx="924" cy="1116"/>
          </a:xfrm>
        </p:grpSpPr>
        <p:sp>
          <p:nvSpPr>
            <p:cNvPr id="62" name="Text Box 15"/>
            <p:cNvSpPr txBox="1">
              <a:spLocks noChangeArrowheads="1"/>
            </p:cNvSpPr>
            <p:nvPr/>
          </p:nvSpPr>
          <p:spPr bwMode="auto">
            <a:xfrm>
              <a:off x="768" y="1344"/>
              <a:ext cx="922" cy="446"/>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Final states</a:t>
              </a:r>
            </a:p>
            <a:p>
              <a:pPr>
                <a:defRPr/>
              </a:pPr>
              <a:r>
                <a:rPr lang="en-US" altLang="zh-CN" sz="2000">
                  <a:latin typeface="Tahoma" panose="020B0604030504040204" pitchFamily="34" charset="0"/>
                  <a:ea typeface="SimSun" panose="02010600030101010101" pitchFamily="2" charset="-122"/>
                </a:rPr>
                <a:t>starred</a:t>
              </a:r>
            </a:p>
          </p:txBody>
        </p:sp>
        <p:sp>
          <p:nvSpPr>
            <p:cNvPr id="63" name="Text Box 16"/>
            <p:cNvSpPr txBox="1">
              <a:spLocks noChangeArrowheads="1"/>
            </p:cNvSpPr>
            <p:nvPr/>
          </p:nvSpPr>
          <p:spPr bwMode="auto">
            <a:xfrm>
              <a:off x="1488" y="1968"/>
              <a:ext cx="204"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a:t>
              </a:r>
            </a:p>
          </p:txBody>
        </p:sp>
        <p:sp>
          <p:nvSpPr>
            <p:cNvPr id="64" name="Text Box 17"/>
            <p:cNvSpPr txBox="1">
              <a:spLocks noChangeArrowheads="1"/>
            </p:cNvSpPr>
            <p:nvPr/>
          </p:nvSpPr>
          <p:spPr bwMode="auto">
            <a:xfrm>
              <a:off x="1488" y="2208"/>
              <a:ext cx="204" cy="252"/>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a:t>
              </a:r>
            </a:p>
          </p:txBody>
        </p:sp>
      </p:grpSp>
      <p:grpSp>
        <p:nvGrpSpPr>
          <p:cNvPr id="65" name="Group 21"/>
          <p:cNvGrpSpPr/>
          <p:nvPr/>
        </p:nvGrpSpPr>
        <p:grpSpPr bwMode="auto">
          <a:xfrm>
            <a:off x="533400" y="2594447"/>
            <a:ext cx="1828800" cy="893762"/>
            <a:chOff x="336" y="2043"/>
            <a:chExt cx="1152" cy="563"/>
          </a:xfrm>
        </p:grpSpPr>
        <p:sp>
          <p:nvSpPr>
            <p:cNvPr id="66" name="Line 19"/>
            <p:cNvSpPr>
              <a:spLocks noChangeShapeType="1"/>
            </p:cNvSpPr>
            <p:nvPr/>
          </p:nvSpPr>
          <p:spPr bwMode="auto">
            <a:xfrm>
              <a:off x="1344" y="2043"/>
              <a:ext cx="144"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67" name="Text Box 20"/>
            <p:cNvSpPr txBox="1">
              <a:spLocks noChangeArrowheads="1"/>
            </p:cNvSpPr>
            <p:nvPr/>
          </p:nvSpPr>
          <p:spPr bwMode="auto">
            <a:xfrm>
              <a:off x="336" y="2160"/>
              <a:ext cx="841" cy="446"/>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Arrow for</a:t>
              </a:r>
            </a:p>
            <a:p>
              <a:pPr>
                <a:defRPr/>
              </a:pPr>
              <a:r>
                <a:rPr lang="en-US" altLang="zh-CN" sz="2000">
                  <a:latin typeface="Tahoma" panose="020B0604030504040204" pitchFamily="34" charset="0"/>
                  <a:ea typeface="SimSun" panose="02010600030101010101" pitchFamily="2" charset="-122"/>
                </a:rPr>
                <a:t>start state</a:t>
              </a:r>
            </a:p>
          </p:txBody>
        </p:sp>
      </p:grpSp>
      <p:grpSp>
        <p:nvGrpSpPr>
          <p:cNvPr id="68" name="Group 22"/>
          <p:cNvGrpSpPr/>
          <p:nvPr/>
        </p:nvGrpSpPr>
        <p:grpSpPr bwMode="auto">
          <a:xfrm>
            <a:off x="4648200" y="3770784"/>
            <a:ext cx="4027046" cy="1636065"/>
            <a:chOff x="624" y="1563"/>
            <a:chExt cx="3480" cy="1368"/>
          </a:xfrm>
        </p:grpSpPr>
        <p:sp>
          <p:nvSpPr>
            <p:cNvPr id="69" name="Text Box 23"/>
            <p:cNvSpPr txBox="1">
              <a:spLocks noChangeArrowheads="1"/>
            </p:cNvSpPr>
            <p:nvPr/>
          </p:nvSpPr>
          <p:spPr bwMode="auto">
            <a:xfrm>
              <a:off x="624" y="2592"/>
              <a:ext cx="629" cy="335"/>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Start</a:t>
              </a:r>
            </a:p>
          </p:txBody>
        </p:sp>
        <p:grpSp>
          <p:nvGrpSpPr>
            <p:cNvPr id="70" name="Group 24"/>
            <p:cNvGrpSpPr/>
            <p:nvPr/>
          </p:nvGrpSpPr>
          <p:grpSpPr bwMode="auto">
            <a:xfrm>
              <a:off x="960" y="1563"/>
              <a:ext cx="3144" cy="1368"/>
              <a:chOff x="960" y="1563"/>
              <a:chExt cx="3144" cy="1368"/>
            </a:xfrm>
          </p:grpSpPr>
          <p:sp>
            <p:nvSpPr>
              <p:cNvPr id="71" name="Text Box 25"/>
              <p:cNvSpPr txBox="1">
                <a:spLocks noChangeArrowheads="1"/>
              </p:cNvSpPr>
              <p:nvPr/>
            </p:nvSpPr>
            <p:spPr bwMode="auto">
              <a:xfrm>
                <a:off x="1809" y="1967"/>
                <a:ext cx="280" cy="335"/>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1</a:t>
                </a:r>
              </a:p>
            </p:txBody>
          </p:sp>
          <p:sp>
            <p:nvSpPr>
              <p:cNvPr id="72" name="Text Box 26"/>
              <p:cNvSpPr txBox="1">
                <a:spLocks noChangeArrowheads="1"/>
              </p:cNvSpPr>
              <p:nvPr/>
            </p:nvSpPr>
            <p:spPr bwMode="auto">
              <a:xfrm>
                <a:off x="1856" y="2596"/>
                <a:ext cx="280" cy="335"/>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a:t>
                </a:r>
              </a:p>
            </p:txBody>
          </p:sp>
          <p:grpSp>
            <p:nvGrpSpPr>
              <p:cNvPr id="73" name="Group 27"/>
              <p:cNvGrpSpPr/>
              <p:nvPr/>
            </p:nvGrpSpPr>
            <p:grpSpPr bwMode="auto">
              <a:xfrm>
                <a:off x="960" y="1563"/>
                <a:ext cx="3144" cy="1057"/>
                <a:chOff x="960" y="1584"/>
                <a:chExt cx="3144" cy="1057"/>
              </a:xfrm>
            </p:grpSpPr>
            <p:cxnSp>
              <p:nvCxnSpPr>
                <p:cNvPr id="74" name="AutoShape 28"/>
                <p:cNvCxnSpPr>
                  <a:cxnSpLocks noChangeShapeType="1"/>
                </p:cNvCxnSpPr>
                <p:nvPr/>
              </p:nvCxnSpPr>
              <p:spPr bwMode="auto">
                <a:xfrm rot="16200000" flipH="1" flipV="1">
                  <a:off x="1431" y="1977"/>
                  <a:ext cx="1" cy="272"/>
                </a:xfrm>
                <a:prstGeom prst="curvedConnector3">
                  <a:avLst>
                    <a:gd name="adj1" fmla="val -42700005"/>
                  </a:avLst>
                </a:prstGeom>
                <a:noFill/>
                <a:ln w="9525">
                  <a:solidFill>
                    <a:schemeClr val="tx1"/>
                  </a:solidFill>
                  <a:round/>
                  <a:tailEnd type="triangle" w="med" len="med"/>
                </a:ln>
                <a:effectLst/>
              </p:spPr>
            </p:cxnSp>
            <p:grpSp>
              <p:nvGrpSpPr>
                <p:cNvPr id="75" name="Group 29"/>
                <p:cNvGrpSpPr/>
                <p:nvPr/>
              </p:nvGrpSpPr>
              <p:grpSpPr bwMode="auto">
                <a:xfrm>
                  <a:off x="960" y="1584"/>
                  <a:ext cx="3144" cy="1057"/>
                  <a:chOff x="974" y="1584"/>
                  <a:chExt cx="3144" cy="1057"/>
                </a:xfrm>
              </p:grpSpPr>
              <p:sp>
                <p:nvSpPr>
                  <p:cNvPr id="76" name="Oval 30"/>
                  <p:cNvSpPr>
                    <a:spLocks noChangeArrowheads="1"/>
                  </p:cNvSpPr>
                  <p:nvPr/>
                </p:nvSpPr>
                <p:spPr bwMode="auto">
                  <a:xfrm>
                    <a:off x="1310"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A</a:t>
                    </a:r>
                  </a:p>
                </p:txBody>
              </p:sp>
              <p:sp>
                <p:nvSpPr>
                  <p:cNvPr id="77" name="Oval 31"/>
                  <p:cNvSpPr>
                    <a:spLocks noChangeArrowheads="1"/>
                  </p:cNvSpPr>
                  <p:nvPr/>
                </p:nvSpPr>
                <p:spPr bwMode="auto">
                  <a:xfrm>
                    <a:off x="3463" y="2112"/>
                    <a:ext cx="287"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C</a:t>
                    </a:r>
                  </a:p>
                </p:txBody>
              </p:sp>
              <p:sp>
                <p:nvSpPr>
                  <p:cNvPr id="78" name="Oval 32"/>
                  <p:cNvSpPr>
                    <a:spLocks noChangeArrowheads="1"/>
                  </p:cNvSpPr>
                  <p:nvPr/>
                </p:nvSpPr>
                <p:spPr bwMode="auto">
                  <a:xfrm>
                    <a:off x="2406"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000">
                        <a:latin typeface="Tahoma" panose="020B0604030504040204" pitchFamily="34" charset="0"/>
                        <a:ea typeface="SimSun" panose="02010600030101010101" pitchFamily="2" charset="-122"/>
                      </a:rPr>
                      <a:t>B</a:t>
                    </a:r>
                  </a:p>
                </p:txBody>
              </p:sp>
              <p:sp>
                <p:nvSpPr>
                  <p:cNvPr id="79" name="Oval 33"/>
                  <p:cNvSpPr>
                    <a:spLocks noChangeArrowheads="1"/>
                  </p:cNvSpPr>
                  <p:nvPr/>
                </p:nvSpPr>
                <p:spPr bwMode="auto">
                  <a:xfrm>
                    <a:off x="1262" y="2065"/>
                    <a:ext cx="384" cy="384"/>
                  </a:xfrm>
                  <a:prstGeom prst="ellipse">
                    <a:avLst/>
                  </a:prstGeom>
                  <a:noFill/>
                  <a:ln w="9525">
                    <a:solidFill>
                      <a:schemeClr val="tx1"/>
                    </a:solidFill>
                    <a:round/>
                  </a:ln>
                  <a:effectLst/>
                </p:spPr>
                <p:txBody>
                  <a:bodyPr wrap="none" anchor="ctr"/>
                  <a:lstStyle/>
                  <a:p>
                    <a:pPr>
                      <a:defRPr/>
                    </a:pPr>
                    <a:endParaRPr lang="zh-CN" altLang="en-US" sz="2000">
                      <a:latin typeface="Tahoma" panose="020B0604030504040204" pitchFamily="34" charset="0"/>
                      <a:ea typeface="SimSun" panose="02010600030101010101" pitchFamily="2" charset="-122"/>
                    </a:endParaRPr>
                  </a:p>
                </p:txBody>
              </p:sp>
              <p:sp>
                <p:nvSpPr>
                  <p:cNvPr id="80" name="Oval 34"/>
                  <p:cNvSpPr>
                    <a:spLocks noChangeArrowheads="1"/>
                  </p:cNvSpPr>
                  <p:nvPr/>
                </p:nvSpPr>
                <p:spPr bwMode="auto">
                  <a:xfrm>
                    <a:off x="2358" y="2065"/>
                    <a:ext cx="384" cy="384"/>
                  </a:xfrm>
                  <a:prstGeom prst="ellipse">
                    <a:avLst/>
                  </a:prstGeom>
                  <a:noFill/>
                  <a:ln w="9525">
                    <a:solidFill>
                      <a:schemeClr val="tx1"/>
                    </a:solidFill>
                    <a:round/>
                  </a:ln>
                  <a:effectLst/>
                </p:spPr>
                <p:txBody>
                  <a:bodyPr wrap="none" anchor="ctr"/>
                  <a:lstStyle/>
                  <a:p>
                    <a:pPr>
                      <a:defRPr/>
                    </a:pPr>
                    <a:endParaRPr lang="zh-CN" altLang="en-US" sz="2000">
                      <a:latin typeface="Tahoma" panose="020B0604030504040204" pitchFamily="34" charset="0"/>
                      <a:ea typeface="SimSun" panose="02010600030101010101" pitchFamily="2" charset="-122"/>
                    </a:endParaRPr>
                  </a:p>
                </p:txBody>
              </p:sp>
              <p:sp>
                <p:nvSpPr>
                  <p:cNvPr id="81" name="Line 35"/>
                  <p:cNvSpPr>
                    <a:spLocks noChangeShapeType="1"/>
                  </p:cNvSpPr>
                  <p:nvPr/>
                </p:nvSpPr>
                <p:spPr bwMode="auto">
                  <a:xfrm flipV="1">
                    <a:off x="974" y="2353"/>
                    <a:ext cx="336" cy="288"/>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82" name="Line 36"/>
                  <p:cNvSpPr>
                    <a:spLocks noChangeShapeType="1"/>
                  </p:cNvSpPr>
                  <p:nvPr/>
                </p:nvSpPr>
                <p:spPr bwMode="auto">
                  <a:xfrm>
                    <a:off x="1638" y="2257"/>
                    <a:ext cx="72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83" name="Line 37"/>
                  <p:cNvSpPr>
                    <a:spLocks noChangeShapeType="1"/>
                  </p:cNvSpPr>
                  <p:nvPr/>
                </p:nvSpPr>
                <p:spPr bwMode="auto">
                  <a:xfrm>
                    <a:off x="2742" y="2257"/>
                    <a:ext cx="720" cy="0"/>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sp>
                <p:nvSpPr>
                  <p:cNvPr id="84" name="Text Box 38"/>
                  <p:cNvSpPr txBox="1">
                    <a:spLocks noChangeArrowheads="1"/>
                  </p:cNvSpPr>
                  <p:nvPr/>
                </p:nvSpPr>
                <p:spPr bwMode="auto">
                  <a:xfrm>
                    <a:off x="2962" y="1969"/>
                    <a:ext cx="280" cy="335"/>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1</a:t>
                    </a:r>
                  </a:p>
                </p:txBody>
              </p:sp>
              <p:sp>
                <p:nvSpPr>
                  <p:cNvPr id="85" name="Text Box 39"/>
                  <p:cNvSpPr txBox="1">
                    <a:spLocks noChangeArrowheads="1"/>
                  </p:cNvSpPr>
                  <p:nvPr/>
                </p:nvSpPr>
                <p:spPr bwMode="auto">
                  <a:xfrm>
                    <a:off x="1519" y="1584"/>
                    <a:ext cx="280" cy="335"/>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a:t>
                    </a:r>
                  </a:p>
                </p:txBody>
              </p:sp>
              <p:cxnSp>
                <p:nvCxnSpPr>
                  <p:cNvPr id="86" name="AutoShape 40"/>
                  <p:cNvCxnSpPr>
                    <a:cxnSpLocks noChangeShapeType="1"/>
                    <a:stCxn id="80" idx="3"/>
                    <a:endCxn id="79" idx="5"/>
                  </p:cNvCxnSpPr>
                  <p:nvPr/>
                </p:nvCxnSpPr>
                <p:spPr bwMode="auto">
                  <a:xfrm rot="5400000">
                    <a:off x="2002" y="1981"/>
                    <a:ext cx="1" cy="824"/>
                  </a:xfrm>
                  <a:prstGeom prst="curvedConnector3">
                    <a:avLst>
                      <a:gd name="adj1" fmla="val 20000000"/>
                    </a:avLst>
                  </a:prstGeom>
                  <a:noFill/>
                  <a:ln w="9525">
                    <a:solidFill>
                      <a:schemeClr val="tx1"/>
                    </a:solidFill>
                    <a:round/>
                    <a:tailEnd type="triangle" w="med" len="med"/>
                  </a:ln>
                  <a:effectLst/>
                </p:spPr>
              </p:cxnSp>
              <p:sp>
                <p:nvSpPr>
                  <p:cNvPr id="87" name="Text Box 41"/>
                  <p:cNvSpPr txBox="1">
                    <a:spLocks noChangeArrowheads="1"/>
                  </p:cNvSpPr>
                  <p:nvPr/>
                </p:nvSpPr>
                <p:spPr bwMode="auto">
                  <a:xfrm>
                    <a:off x="3651" y="1632"/>
                    <a:ext cx="467" cy="335"/>
                  </a:xfrm>
                  <a:prstGeom prst="rect">
                    <a:avLst/>
                  </a:prstGeom>
                  <a:noFill/>
                  <a:ln>
                    <a:noFill/>
                  </a:ln>
                  <a:effectLst/>
                </p:spPr>
                <p:txBody>
                  <a:bodyPr wrap="none">
                    <a:spAutoFit/>
                  </a:bodyPr>
                  <a:lstStyle/>
                  <a:p>
                    <a:pPr>
                      <a:defRPr/>
                    </a:pPr>
                    <a:r>
                      <a:rPr lang="en-US" altLang="zh-CN" sz="2000">
                        <a:latin typeface="Tahoma" panose="020B0604030504040204" pitchFamily="34" charset="0"/>
                        <a:ea typeface="SimSun" panose="02010600030101010101" pitchFamily="2" charset="-122"/>
                      </a:rPr>
                      <a:t>0,1</a:t>
                    </a:r>
                  </a:p>
                </p:txBody>
              </p:sp>
              <p:cxnSp>
                <p:nvCxnSpPr>
                  <p:cNvPr id="88" name="AutoShape 42"/>
                  <p:cNvCxnSpPr>
                    <a:cxnSpLocks noChangeShapeType="1"/>
                    <a:stCxn id="77" idx="7"/>
                    <a:endCxn id="77" idx="1"/>
                  </p:cNvCxnSpPr>
                  <p:nvPr/>
                </p:nvCxnSpPr>
                <p:spPr bwMode="auto">
                  <a:xfrm rot="16200000" flipV="1">
                    <a:off x="3607" y="2053"/>
                    <a:ext cx="11" cy="203"/>
                  </a:xfrm>
                  <a:prstGeom prst="curvedConnector3">
                    <a:avLst>
                      <a:gd name="adj1" fmla="val 2197173"/>
                    </a:avLst>
                  </a:prstGeom>
                  <a:noFill/>
                  <a:ln w="9525">
                    <a:solidFill>
                      <a:schemeClr val="tx1"/>
                    </a:solidFill>
                    <a:round/>
                    <a:tailEnd type="triangle" w="med" len="med"/>
                  </a:ln>
                  <a:effectLst/>
                </p:spPr>
              </p:cxnSp>
            </p:grpSp>
          </p:grpSp>
        </p:grpSp>
      </p:grpSp>
      <p:grpSp>
        <p:nvGrpSpPr>
          <p:cNvPr id="89" name="Group 45"/>
          <p:cNvGrpSpPr/>
          <p:nvPr/>
        </p:nvGrpSpPr>
        <p:grpSpPr bwMode="auto">
          <a:xfrm>
            <a:off x="2133600" y="3008784"/>
            <a:ext cx="2286000" cy="2768600"/>
            <a:chOff x="1344" y="2304"/>
            <a:chExt cx="1440" cy="1744"/>
          </a:xfrm>
        </p:grpSpPr>
        <p:sp>
          <p:nvSpPr>
            <p:cNvPr id="90" name="Text Box 43"/>
            <p:cNvSpPr txBox="1">
              <a:spLocks noChangeArrowheads="1"/>
            </p:cNvSpPr>
            <p:nvPr/>
          </p:nvSpPr>
          <p:spPr bwMode="auto">
            <a:xfrm>
              <a:off x="1344" y="3408"/>
              <a:ext cx="1181" cy="640"/>
            </a:xfrm>
            <a:prstGeom prst="rect">
              <a:avLst/>
            </a:prstGeom>
            <a:noFill/>
            <a:ln>
              <a:noFill/>
            </a:ln>
            <a:effectLst/>
          </p:spPr>
          <p:txBody>
            <a:bodyPr wrap="none">
              <a:spAutoFit/>
            </a:bodyP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r>
                <a:rPr kumimoji="0" lang="en-US" altLang="zh-CN" sz="2000"/>
                <a:t>Each entry is </a:t>
              </a:r>
              <a:r>
                <a:rPr kumimoji="0" lang="en-US" altLang="zh-CN" sz="2000">
                  <a:latin typeface="Lucida Sans Unicode" panose="020B0602030504020204" pitchFamily="34" charset="0"/>
                </a:rPr>
                <a:t>δ</a:t>
              </a:r>
            </a:p>
            <a:p>
              <a:r>
                <a:rPr kumimoji="0" lang="en-US" altLang="zh-CN" sz="2000"/>
                <a:t>of the row and</a:t>
              </a:r>
            </a:p>
            <a:p>
              <a:r>
                <a:rPr kumimoji="0" lang="en-US" altLang="zh-CN" sz="2000"/>
                <a:t>column.</a:t>
              </a:r>
            </a:p>
          </p:txBody>
        </p:sp>
        <p:sp>
          <p:nvSpPr>
            <p:cNvPr id="91" name="Line 44"/>
            <p:cNvSpPr>
              <a:spLocks noChangeShapeType="1"/>
            </p:cNvSpPr>
            <p:nvPr/>
          </p:nvSpPr>
          <p:spPr bwMode="auto">
            <a:xfrm flipV="1">
              <a:off x="2496" y="2304"/>
              <a:ext cx="288" cy="1056"/>
            </a:xfrm>
            <a:prstGeom prst="line">
              <a:avLst/>
            </a:prstGeom>
            <a:noFill/>
            <a:ln w="9525">
              <a:solidFill>
                <a:schemeClr val="tx1"/>
              </a:solidFill>
              <a:round/>
              <a:tailEnd type="triangle" w="med" len="med"/>
            </a:ln>
            <a:effectLst/>
          </p:spPr>
          <p:txBody>
            <a:bodyPr/>
            <a:lstStyle/>
            <a:p>
              <a:pPr>
                <a:defRPr/>
              </a:pPr>
              <a:endParaRPr lang="zh-CN" altLang="en-US" sz="2000">
                <a:latin typeface="Tahoma" panose="020B0604030504040204" pitchFamily="34" charset="0"/>
                <a:ea typeface="SimSun" panose="02010600030101010101" pitchFamily="2" charset="-122"/>
              </a:endParaRP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259632" y="444664"/>
            <a:ext cx="595423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Convention</a:t>
            </a:r>
            <a:r>
              <a:rPr lang="en-US" altLang="zh-CN" sz="3200" b="1" dirty="0">
                <a:solidFill>
                  <a:srgbClr val="F31A03"/>
                </a:solidFill>
                <a:latin typeface="Times New Roman" panose="02020703060505090304" pitchFamily="18" charset="0"/>
                <a:ea typeface="STXinwei" panose="02010800040101010101" pitchFamily="2" charset="-122"/>
              </a:rPr>
              <a:t>: Strings and Symbols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y</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z</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are strings.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00"/>
                </a:solidFill>
                <a:latin typeface="Tahoma" panose="020B0604030504040204"/>
                <a:ea typeface="SimSun" panose="02010600030101010101" pitchFamily="2" charset="-122"/>
              </a:rPr>
              <a:t>c</a:t>
            </a:r>
            <a:r>
              <a:rPr lang="en-US" altLang="zh-CN" sz="2800" kern="0" dirty="0">
                <a:solidFill>
                  <a:srgbClr val="000000"/>
                </a:solidFill>
                <a:latin typeface="Tahoma" panose="020B0604030504040204"/>
                <a:ea typeface="SimSun" panose="02010600030101010101" pitchFamily="2" charset="-122"/>
              </a:rPr>
              <a:t>,… are single input symbols.</a:t>
            </a:r>
            <a:endPar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39</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275861" y="417558"/>
            <a:ext cx="32034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Other Good Stuff</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514350" indent="-51435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Used for both design and verification of circuits and communication protocols</a:t>
            </a:r>
          </a:p>
          <a:p>
            <a:pPr marL="514350" indent="-51435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Used for many text-processing applications</a:t>
            </a:r>
          </a:p>
          <a:p>
            <a:pPr marL="514350" indent="-51435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An important component of compilers</a:t>
            </a:r>
          </a:p>
          <a:p>
            <a:pPr marL="514350" indent="-51435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Describes simple patterns of events, etc.</a:t>
            </a:r>
          </a:p>
          <a:p>
            <a:pPr marL="514350" indent="-514350" eaLnBrk="0" hangingPunct="0">
              <a:spcBef>
                <a:spcPct val="20000"/>
              </a:spcBef>
              <a:buClr>
                <a:srgbClr val="1073E0"/>
              </a:buClr>
              <a:buSzPct val="70000"/>
              <a:buFont typeface="Wingdings" panose="05000000000000000000" pitchFamily="2" charset="2"/>
              <a:buChar char="u"/>
              <a:defRPr/>
            </a:pPr>
            <a:endPar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a:t>
            </a:fld>
            <a:r>
              <a:rPr lang="en-US" altLang="zh-CN"/>
              <a:t>/100</a:t>
            </a:r>
            <a:endParaRPr lang="en-US" altLang="zh-CN" dirty="0"/>
          </a:p>
        </p:txBody>
      </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568727" y="444664"/>
            <a:ext cx="5336053"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Extended Transition Function</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We describe the effect of a string of inputs on a DFA by extending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to a state and a string.</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Intuition</a:t>
            </a:r>
            <a:r>
              <a:rPr lang="en-US" altLang="zh-CN" sz="2800" kern="0" dirty="0">
                <a:solidFill>
                  <a:srgbClr val="000090"/>
                </a:solidFill>
                <a:latin typeface="Tahoma" panose="020B0604030504040204"/>
                <a:ea typeface="SimSun" panose="02010600030101010101" pitchFamily="2" charset="-122"/>
              </a:rPr>
              <a:t>: Extended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is computed for state </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and inputs </a:t>
            </a:r>
            <a:r>
              <a:rPr lang="en-US" altLang="zh-CN" sz="2800" i="1" kern="0" dirty="0">
                <a:solidFill>
                  <a:srgbClr val="0000FF"/>
                </a:solidFill>
                <a:latin typeface="Tahoma" panose="020B0604030504040204"/>
                <a:ea typeface="SimSun" panose="02010600030101010101" pitchFamily="2" charset="-122"/>
              </a:rPr>
              <a:t>a</a:t>
            </a:r>
            <a:r>
              <a:rPr lang="en-US" altLang="zh-CN" sz="2800" kern="0" baseline="-25000" dirty="0">
                <a:solidFill>
                  <a:srgbClr val="000090"/>
                </a:solidFill>
                <a:latin typeface="Tahoma" panose="020B0604030504040204"/>
                <a:ea typeface="SimSun" panose="02010600030101010101" pitchFamily="2" charset="-122"/>
              </a:rPr>
              <a:t>1</a:t>
            </a:r>
            <a:r>
              <a:rPr lang="en-US" altLang="zh-CN" sz="2800" i="1" kern="0" dirty="0">
                <a:solidFill>
                  <a:srgbClr val="0000FF"/>
                </a:solidFill>
                <a:latin typeface="Tahoma" panose="020B0604030504040204"/>
                <a:ea typeface="SimSun" panose="02010600030101010101" pitchFamily="2" charset="-122"/>
              </a:rPr>
              <a:t>a</a:t>
            </a:r>
            <a:r>
              <a:rPr lang="en-US" altLang="zh-CN" sz="2800" kern="0" baseline="-25000" dirty="0">
                <a:solidFill>
                  <a:srgbClr val="000090"/>
                </a:solidFill>
                <a:latin typeface="Tahoma" panose="020B0604030504040204"/>
                <a:ea typeface="SimSun" panose="02010600030101010101" pitchFamily="2" charset="-122"/>
              </a:rPr>
              <a:t>2</a:t>
            </a:r>
            <a:r>
              <a:rPr lang="en-US" altLang="zh-CN" sz="2800" kern="0" dirty="0">
                <a:solidFill>
                  <a:srgbClr val="000090"/>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i="1" kern="0" baseline="-25000" dirty="0">
                <a:solidFill>
                  <a:srgbClr val="000090"/>
                </a:solidFill>
                <a:latin typeface="Tahoma" panose="020B0604030504040204"/>
                <a:ea typeface="SimSun" panose="02010600030101010101" pitchFamily="2" charset="-122"/>
              </a:rPr>
              <a:t>n</a:t>
            </a:r>
            <a:r>
              <a:rPr lang="en-US" altLang="zh-CN" sz="2800" kern="0" dirty="0">
                <a:solidFill>
                  <a:srgbClr val="000090"/>
                </a:solidFill>
                <a:latin typeface="Tahoma" panose="020B0604030504040204"/>
                <a:ea typeface="SimSun" panose="02010600030101010101" pitchFamily="2" charset="-122"/>
              </a:rPr>
              <a:t> by following a path in the transition graph, starting at </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90"/>
                </a:solidFill>
                <a:latin typeface="Tahoma" panose="020B0604030504040204"/>
                <a:ea typeface="SimSun" panose="02010600030101010101" pitchFamily="2" charset="-122"/>
              </a:rPr>
              <a:t> and selecting the arcs with labels </a:t>
            </a:r>
            <a:r>
              <a:rPr lang="en-US" altLang="zh-CN" sz="2800" i="1" kern="0" dirty="0">
                <a:solidFill>
                  <a:srgbClr val="0000FF"/>
                </a:solidFill>
                <a:latin typeface="Tahoma" panose="020B0604030504040204"/>
                <a:ea typeface="SimSun" panose="02010600030101010101" pitchFamily="2" charset="-122"/>
              </a:rPr>
              <a:t>a</a:t>
            </a:r>
            <a:r>
              <a:rPr lang="en-US" altLang="zh-CN" sz="2800" kern="0" baseline="-25000" dirty="0">
                <a:solidFill>
                  <a:srgbClr val="000090"/>
                </a:solidFill>
                <a:latin typeface="Tahoma" panose="020B0604030504040204"/>
                <a:ea typeface="SimSun" panose="02010600030101010101" pitchFamily="2" charset="-122"/>
              </a:rPr>
              <a:t>1</a:t>
            </a:r>
            <a:r>
              <a:rPr lang="en-US" altLang="zh-CN" sz="2800" kern="0" dirty="0">
                <a:solidFill>
                  <a:srgbClr val="00009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a</a:t>
            </a:r>
            <a:r>
              <a:rPr lang="en-US" altLang="zh-CN" sz="2800" kern="0" baseline="-25000" dirty="0">
                <a:solidFill>
                  <a:srgbClr val="000090"/>
                </a:solidFill>
                <a:latin typeface="Tahoma" panose="020B0604030504040204"/>
                <a:ea typeface="SimSun" panose="02010600030101010101" pitchFamily="2" charset="-122"/>
              </a:rPr>
              <a:t>2</a:t>
            </a:r>
            <a:r>
              <a:rPr lang="en-US" altLang="zh-CN" sz="2800" kern="0" dirty="0">
                <a:solidFill>
                  <a:srgbClr val="00009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a</a:t>
            </a:r>
            <a:r>
              <a:rPr lang="en-US" altLang="zh-CN" sz="2800" i="1" kern="0" baseline="-25000" dirty="0">
                <a:solidFill>
                  <a:srgbClr val="000090"/>
                </a:solidFill>
                <a:latin typeface="Tahoma" panose="020B0604030504040204"/>
                <a:ea typeface="SimSun" panose="02010600030101010101" pitchFamily="2" charset="-122"/>
              </a:rPr>
              <a:t>n</a:t>
            </a:r>
            <a:r>
              <a:rPr lang="en-US" altLang="zh-CN" sz="2800" kern="0" dirty="0">
                <a:solidFill>
                  <a:srgbClr val="000090"/>
                </a:solidFill>
                <a:latin typeface="Tahoma" panose="020B0604030504040204"/>
                <a:ea typeface="SimSun" panose="02010600030101010101" pitchFamily="2" charset="-122"/>
              </a:rPr>
              <a:t> in turn.</a:t>
            </a:r>
            <a:endPar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40</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259632" y="444664"/>
            <a:ext cx="623476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Inductive Definition of Extended </a:t>
            </a:r>
            <a:r>
              <a:rPr lang="en-US" altLang="zh-CN" sz="3200" b="1" i="1" kern="0" dirty="0">
                <a:solidFill>
                  <a:srgbClr val="0000FF"/>
                </a:solidFill>
                <a:latin typeface="Lucida Sans Unicode" panose="020B0602030504020204" pitchFamily="34" charset="0"/>
                <a:ea typeface="SimSun" panose="02010600030101010101" pitchFamily="2" charset="-122"/>
              </a:rPr>
              <a:t>δ</a:t>
            </a:r>
            <a:r>
              <a:rPr lang="en-US" altLang="zh-CN" sz="3200" b="1" dirty="0">
                <a:solidFill>
                  <a:srgbClr val="F31A03"/>
                </a:solidFill>
                <a:latin typeface="Times New Roman" panose="02020703060505090304" pitchFamily="18" charset="0"/>
                <a:ea typeface="STXinwei" panose="02010800040101010101" pitchFamily="2" charset="-122"/>
              </a:rPr>
              <a:t> </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Induction on length of string.</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3366FF"/>
                </a:solidFill>
                <a:latin typeface="Tahoma" panose="020B0604030504040204"/>
                <a:ea typeface="SimSun" panose="02010600030101010101" pitchFamily="2" charset="-122"/>
              </a:rPr>
              <a:t>Basis</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q</a:t>
            </a:r>
            <a:endParaRPr lang="en-US" altLang="zh-CN" sz="2800" i="1"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3366FF"/>
                </a:solidFill>
                <a:latin typeface="Tahoma" panose="020B0604030504040204"/>
                <a:ea typeface="SimSun" panose="02010600030101010101" pitchFamily="2" charset="-122"/>
              </a:rPr>
              <a:t>Induction</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err="1">
                <a:solidFill>
                  <a:srgbClr val="0000FF"/>
                </a:solidFill>
                <a:latin typeface="Tahoma" panose="020B0604030504040204"/>
                <a:ea typeface="SimSun" panose="02010600030101010101" pitchFamily="2" charset="-122"/>
              </a:rPr>
              <a:t>wa</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q</a:t>
            </a:r>
            <a:r>
              <a:rPr lang="en-US" altLang="zh-CN" sz="2800" kern="0" dirty="0">
                <a:solidFill>
                  <a:srgbClr val="0000FF"/>
                </a:solidFill>
                <a:latin typeface="Tahoma" panose="020B0604030504040204"/>
                <a:ea typeface="SimSun" panose="02010600030101010101" pitchFamily="2" charset="-122"/>
              </a:rPr>
              <a:t>, w),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FF9900"/>
                </a:solidFill>
                <a:latin typeface="Tahoma" panose="020B0604030504040204"/>
                <a:ea typeface="SimSun" panose="02010600030101010101" pitchFamily="2" charset="-122"/>
              </a:rPr>
              <a:t>Remember</a:t>
            </a:r>
            <a:r>
              <a:rPr lang="en-US" altLang="zh-CN" sz="2400" kern="0" dirty="0">
                <a:solidFill>
                  <a:srgbClr val="000000"/>
                </a:solidFill>
                <a:latin typeface="Tahoma" panose="020B0604030504040204"/>
                <a:ea typeface="SimSun" panose="02010600030101010101" pitchFamily="2" charset="-122"/>
              </a:rPr>
              <a:t>: </a:t>
            </a:r>
            <a:r>
              <a:rPr lang="en-US" altLang="zh-CN" sz="2400" i="1" kern="0" dirty="0">
                <a:solidFill>
                  <a:srgbClr val="0000FF"/>
                </a:solidFill>
                <a:latin typeface="Tahoma" panose="020B0604030504040204"/>
                <a:ea typeface="SimSun" panose="02010600030101010101" pitchFamily="2" charset="-122"/>
              </a:rPr>
              <a:t>w</a:t>
            </a:r>
            <a:r>
              <a:rPr lang="en-US" altLang="zh-CN" sz="2400" kern="0" dirty="0">
                <a:solidFill>
                  <a:srgbClr val="0000FF"/>
                </a:solidFill>
                <a:latin typeface="Tahoma" panose="020B0604030504040204"/>
                <a:ea typeface="SimSun" panose="02010600030101010101" pitchFamily="2" charset="-122"/>
              </a:rPr>
              <a:t> </a:t>
            </a:r>
            <a:r>
              <a:rPr lang="en-US" altLang="zh-CN" sz="2400" kern="0" dirty="0">
                <a:solidFill>
                  <a:srgbClr val="000000"/>
                </a:solidFill>
                <a:latin typeface="Tahoma" panose="020B0604030504040204"/>
                <a:ea typeface="SimSun" panose="02010600030101010101" pitchFamily="2" charset="-122"/>
              </a:rPr>
              <a:t>is a string; </a:t>
            </a:r>
            <a:r>
              <a:rPr lang="en-US" altLang="zh-CN" sz="2400" i="1" kern="0" dirty="0">
                <a:solidFill>
                  <a:srgbClr val="0000FF"/>
                </a:solidFill>
                <a:latin typeface="Tahoma" panose="020B0604030504040204"/>
                <a:ea typeface="SimSun" panose="02010600030101010101" pitchFamily="2" charset="-122"/>
              </a:rPr>
              <a:t>a</a:t>
            </a:r>
            <a:r>
              <a:rPr lang="en-US" altLang="zh-CN" sz="2400" kern="0" dirty="0">
                <a:solidFill>
                  <a:srgbClr val="0000FF"/>
                </a:solidFill>
                <a:latin typeface="Tahoma" panose="020B0604030504040204"/>
                <a:ea typeface="SimSun" panose="02010600030101010101" pitchFamily="2" charset="-122"/>
              </a:rPr>
              <a:t> </a:t>
            </a:r>
            <a:r>
              <a:rPr lang="en-US" altLang="zh-CN" sz="2400" kern="0" dirty="0">
                <a:solidFill>
                  <a:srgbClr val="000000"/>
                </a:solidFill>
                <a:latin typeface="Tahoma" panose="020B0604030504040204"/>
                <a:ea typeface="SimSun" panose="02010600030101010101" pitchFamily="2" charset="-122"/>
              </a:rPr>
              <a:t>is an input symbol, by convention.</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41</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383339" y="444664"/>
            <a:ext cx="398735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31A03"/>
                </a:solidFill>
                <a:latin typeface="Times New Roman" panose="02020703060505090304" pitchFamily="18" charset="0"/>
                <a:ea typeface="STXinwei" panose="02010800040101010101" pitchFamily="2" charset="-122"/>
              </a:rPr>
              <a:t>: Extended </a:t>
            </a:r>
            <a:r>
              <a:rPr lang="en-US" altLang="zh-CN" sz="3200" b="1" i="1" kern="0" dirty="0">
                <a:solidFill>
                  <a:srgbClr val="0000FF"/>
                </a:solidFill>
                <a:latin typeface="Lucida Sans Unicode" panose="020B0602030504020204" pitchFamily="34" charset="0"/>
                <a:ea typeface="SimSun" panose="02010600030101010101" pitchFamily="2" charset="-122"/>
              </a:rPr>
              <a:t>δ</a:t>
            </a:r>
            <a:r>
              <a:rPr lang="en-US" altLang="zh-CN" sz="3200" b="1" dirty="0">
                <a:solidFill>
                  <a:srgbClr val="F31A03"/>
                </a:solidFill>
                <a:latin typeface="Times New Roman" panose="02020703060505090304" pitchFamily="18" charset="0"/>
                <a:ea typeface="STXinwei" panose="02010800040101010101" pitchFamily="2" charset="-122"/>
              </a:rPr>
              <a:t> </a:t>
            </a:r>
            <a:endParaRPr lang="zh-CN" altLang="en-US" sz="3200" b="1" dirty="0">
              <a:solidFill>
                <a:srgbClr val="F31A03"/>
              </a:solidFill>
              <a:latin typeface="Times New Roman" panose="02020703060505090304" pitchFamily="18" charset="0"/>
              <a:ea typeface="STXinwei" panose="02010800040101010101" pitchFamily="2" charset="-122"/>
            </a:endParaRPr>
          </a:p>
        </p:txBody>
      </p:sp>
      <p:grpSp>
        <p:nvGrpSpPr>
          <p:cNvPr id="7" name="Group 22"/>
          <p:cNvGrpSpPr/>
          <p:nvPr/>
        </p:nvGrpSpPr>
        <p:grpSpPr bwMode="auto">
          <a:xfrm>
            <a:off x="2743200" y="1905000"/>
            <a:ext cx="2362200" cy="1676400"/>
            <a:chOff x="1680" y="1632"/>
            <a:chExt cx="1488" cy="1056"/>
          </a:xfrm>
        </p:grpSpPr>
        <p:sp>
          <p:nvSpPr>
            <p:cNvPr id="8" name="Rectangle 3"/>
            <p:cNvSpPr>
              <a:spLocks noChangeArrowheads="1"/>
            </p:cNvSpPr>
            <p:nvPr/>
          </p:nvSpPr>
          <p:spPr bwMode="auto">
            <a:xfrm>
              <a:off x="2112" y="1632"/>
              <a:ext cx="1056" cy="1056"/>
            </a:xfrm>
            <a:prstGeom prst="rect">
              <a:avLst/>
            </a:prstGeom>
            <a:noFill/>
            <a:ln w="9525">
              <a:solidFill>
                <a:schemeClr val="tx1"/>
              </a:solidFill>
              <a:miter lim="800000"/>
            </a:ln>
            <a:effectLst/>
          </p:spPr>
          <p:txBody>
            <a:bodyPr wrap="none" anchor="ctr"/>
            <a:lstStyle/>
            <a:p>
              <a:pPr>
                <a:defRPr/>
              </a:pPr>
              <a:endParaRPr lang="zh-CN" altLang="en-US" sz="2400">
                <a:solidFill>
                  <a:srgbClr val="000090"/>
                </a:solidFill>
                <a:latin typeface="Tahoma" panose="020B0604030504040204" pitchFamily="34" charset="0"/>
                <a:ea typeface="SimSun" panose="02010600030101010101" pitchFamily="2" charset="-122"/>
              </a:endParaRPr>
            </a:p>
          </p:txBody>
        </p:sp>
        <p:sp>
          <p:nvSpPr>
            <p:cNvPr id="9" name="Line 4"/>
            <p:cNvSpPr>
              <a:spLocks noChangeShapeType="1"/>
            </p:cNvSpPr>
            <p:nvPr/>
          </p:nvSpPr>
          <p:spPr bwMode="auto">
            <a:xfrm>
              <a:off x="2112" y="1920"/>
              <a:ext cx="1056" cy="0"/>
            </a:xfrm>
            <a:prstGeom prst="line">
              <a:avLst/>
            </a:prstGeom>
            <a:noFill/>
            <a:ln w="9525">
              <a:solidFill>
                <a:schemeClr val="tx1"/>
              </a:solidFill>
              <a:round/>
            </a:ln>
            <a:effectLst/>
          </p:spPr>
          <p:txBody>
            <a:bodyPr/>
            <a:lstStyle/>
            <a:p>
              <a:pPr>
                <a:defRPr/>
              </a:pPr>
              <a:endParaRPr lang="zh-CN" altLang="en-US" sz="2400">
                <a:solidFill>
                  <a:srgbClr val="000090"/>
                </a:solidFill>
                <a:latin typeface="Tahoma" panose="020B0604030504040204" pitchFamily="34" charset="0"/>
                <a:ea typeface="SimSun" panose="02010600030101010101" pitchFamily="2" charset="-122"/>
              </a:endParaRPr>
            </a:p>
          </p:txBody>
        </p:sp>
        <p:sp>
          <p:nvSpPr>
            <p:cNvPr id="10" name="Line 5"/>
            <p:cNvSpPr>
              <a:spLocks noChangeShapeType="1"/>
            </p:cNvSpPr>
            <p:nvPr/>
          </p:nvSpPr>
          <p:spPr bwMode="auto">
            <a:xfrm>
              <a:off x="2640" y="1632"/>
              <a:ext cx="0" cy="1056"/>
            </a:xfrm>
            <a:prstGeom prst="line">
              <a:avLst/>
            </a:prstGeom>
            <a:noFill/>
            <a:ln w="9525">
              <a:solidFill>
                <a:schemeClr val="tx1"/>
              </a:solidFill>
              <a:round/>
            </a:ln>
            <a:effectLst/>
          </p:spPr>
          <p:txBody>
            <a:bodyPr/>
            <a:lstStyle/>
            <a:p>
              <a:pPr>
                <a:defRPr/>
              </a:pPr>
              <a:endParaRPr lang="zh-CN" altLang="en-US" sz="2400">
                <a:solidFill>
                  <a:srgbClr val="000090"/>
                </a:solidFill>
                <a:latin typeface="Tahoma" panose="020B0604030504040204" pitchFamily="34" charset="0"/>
                <a:ea typeface="SimSun" panose="02010600030101010101" pitchFamily="2" charset="-122"/>
              </a:endParaRPr>
            </a:p>
          </p:txBody>
        </p:sp>
        <p:sp>
          <p:nvSpPr>
            <p:cNvPr id="11" name="Text Box 6"/>
            <p:cNvSpPr txBox="1">
              <a:spLocks noChangeArrowheads="1"/>
            </p:cNvSpPr>
            <p:nvPr/>
          </p:nvSpPr>
          <p:spPr bwMode="auto">
            <a:xfrm>
              <a:off x="2256" y="1632"/>
              <a:ext cx="221" cy="288"/>
            </a:xfrm>
            <a:prstGeom prst="rect">
              <a:avLst/>
            </a:prstGeom>
            <a:noFill/>
            <a:ln>
              <a:noFill/>
            </a:ln>
            <a:effectLst/>
          </p:spPr>
          <p:txBody>
            <a:bodyPr wrap="none">
              <a:spAutoFit/>
            </a:bodyPr>
            <a:lstStyle/>
            <a:p>
              <a:pPr>
                <a:defRPr/>
              </a:pPr>
              <a:r>
                <a:rPr lang="en-US" altLang="zh-CN" sz="2400">
                  <a:solidFill>
                    <a:srgbClr val="000090"/>
                  </a:solidFill>
                  <a:latin typeface="Tahoma" panose="020B0604030504040204" pitchFamily="34" charset="0"/>
                  <a:ea typeface="SimSun" panose="02010600030101010101" pitchFamily="2" charset="-122"/>
                </a:rPr>
                <a:t>0</a:t>
              </a:r>
            </a:p>
          </p:txBody>
        </p:sp>
        <p:sp>
          <p:nvSpPr>
            <p:cNvPr id="12" name="Text Box 7"/>
            <p:cNvSpPr txBox="1">
              <a:spLocks noChangeArrowheads="1"/>
            </p:cNvSpPr>
            <p:nvPr/>
          </p:nvSpPr>
          <p:spPr bwMode="auto">
            <a:xfrm>
              <a:off x="2832" y="1632"/>
              <a:ext cx="221" cy="288"/>
            </a:xfrm>
            <a:prstGeom prst="rect">
              <a:avLst/>
            </a:prstGeom>
            <a:noFill/>
            <a:ln>
              <a:noFill/>
            </a:ln>
            <a:effectLst/>
          </p:spPr>
          <p:txBody>
            <a:bodyPr wrap="none">
              <a:spAutoFit/>
            </a:bodyPr>
            <a:lstStyle/>
            <a:p>
              <a:pPr>
                <a:defRPr/>
              </a:pPr>
              <a:r>
                <a:rPr lang="en-US" altLang="zh-CN" sz="2400">
                  <a:solidFill>
                    <a:srgbClr val="000090"/>
                  </a:solidFill>
                  <a:latin typeface="Tahoma" panose="020B0604030504040204" pitchFamily="34" charset="0"/>
                  <a:ea typeface="SimSun" panose="02010600030101010101" pitchFamily="2" charset="-122"/>
                </a:rPr>
                <a:t>1</a:t>
              </a:r>
            </a:p>
          </p:txBody>
        </p:sp>
        <p:sp>
          <p:nvSpPr>
            <p:cNvPr id="13" name="Text Box 8"/>
            <p:cNvSpPr txBox="1">
              <a:spLocks noChangeArrowheads="1"/>
            </p:cNvSpPr>
            <p:nvPr/>
          </p:nvSpPr>
          <p:spPr bwMode="auto">
            <a:xfrm>
              <a:off x="1680" y="1920"/>
              <a:ext cx="1396" cy="756"/>
            </a:xfrm>
            <a:prstGeom prst="rect">
              <a:avLst/>
            </a:prstGeom>
            <a:noFill/>
            <a:ln>
              <a:noFill/>
            </a:ln>
            <a:effectLst/>
          </p:spPr>
          <p:txBody>
            <a:bodyPr wrap="none">
              <a:spAutoFit/>
            </a:bodyPr>
            <a:lstStyle/>
            <a:p>
              <a:pPr>
                <a:defRPr/>
              </a:pPr>
              <a:r>
                <a:rPr lang="en-US" altLang="zh-CN" sz="2400">
                  <a:solidFill>
                    <a:srgbClr val="000090"/>
                  </a:solidFill>
                  <a:latin typeface="Tahoma" panose="020B0604030504040204" pitchFamily="34" charset="0"/>
                  <a:ea typeface="SimSun" panose="02010600030101010101" pitchFamily="2" charset="-122"/>
                </a:rPr>
                <a:t>A	A	B</a:t>
              </a:r>
            </a:p>
            <a:p>
              <a:pPr>
                <a:defRPr/>
              </a:pPr>
              <a:r>
                <a:rPr lang="en-US" altLang="zh-CN" sz="2400">
                  <a:solidFill>
                    <a:srgbClr val="000090"/>
                  </a:solidFill>
                  <a:latin typeface="Tahoma" panose="020B0604030504040204" pitchFamily="34" charset="0"/>
                  <a:ea typeface="SimSun" panose="02010600030101010101" pitchFamily="2" charset="-122"/>
                </a:rPr>
                <a:t>B	A	C</a:t>
              </a:r>
            </a:p>
            <a:p>
              <a:pPr>
                <a:defRPr/>
              </a:pPr>
              <a:r>
                <a:rPr lang="en-US" altLang="zh-CN" sz="2400">
                  <a:solidFill>
                    <a:srgbClr val="000090"/>
                  </a:solidFill>
                  <a:latin typeface="Tahoma" panose="020B0604030504040204" pitchFamily="34" charset="0"/>
                  <a:ea typeface="SimSun" panose="02010600030101010101" pitchFamily="2" charset="-122"/>
                </a:rPr>
                <a:t>C	C	C</a:t>
              </a:r>
            </a:p>
          </p:txBody>
        </p:sp>
      </p:grpSp>
      <p:sp>
        <p:nvSpPr>
          <p:cNvPr id="4" name="矩形 3"/>
          <p:cNvSpPr/>
          <p:nvPr/>
        </p:nvSpPr>
        <p:spPr>
          <a:xfrm>
            <a:off x="2464246" y="4005064"/>
            <a:ext cx="1571777" cy="461665"/>
          </a:xfrm>
          <a:prstGeom prst="rect">
            <a:avLst/>
          </a:prstGeom>
        </p:spPr>
        <p:txBody>
          <a:bodyPr wrap="none">
            <a:spAutoFit/>
          </a:bodyPr>
          <a:lstStyle/>
          <a:p>
            <a:r>
              <a:rPr lang="en-US" altLang="zh-CN" sz="2400" i="1" dirty="0">
                <a:solidFill>
                  <a:srgbClr val="0000FF"/>
                </a:solidFill>
                <a:latin typeface="Lucida Sans Unicode" panose="020B0602030504020204" pitchFamily="34" charset="0"/>
              </a:rPr>
              <a:t>δ</a:t>
            </a:r>
            <a:r>
              <a:rPr lang="en-US" altLang="zh-CN" sz="2400" dirty="0">
                <a:solidFill>
                  <a:srgbClr val="0000FF"/>
                </a:solidFill>
                <a:latin typeface="Tahoma" panose="020B0604030504040204" pitchFamily="34" charset="0"/>
                <a:ea typeface="Tahoma" panose="020B0604030504040204" pitchFamily="34" charset="0"/>
                <a:cs typeface="Tahoma" panose="020B0604030504040204" pitchFamily="34" charset="0"/>
              </a:rPr>
              <a:t>(B, 011) </a:t>
            </a:r>
            <a:endParaRPr lang="zh-CN" altLang="en-US" sz="2400" dirty="0">
              <a:latin typeface="Tahoma" panose="020B0604030504040204" pitchFamily="34" charset="0"/>
              <a:cs typeface="Tahoma" panose="020B0604030504040204" pitchFamily="34" charset="0"/>
            </a:endParaRPr>
          </a:p>
        </p:txBody>
      </p:sp>
      <p:sp>
        <p:nvSpPr>
          <p:cNvPr id="6" name="矩形 5"/>
          <p:cNvSpPr/>
          <p:nvPr/>
        </p:nvSpPr>
        <p:spPr>
          <a:xfrm>
            <a:off x="3809645" y="4018048"/>
            <a:ext cx="2382383" cy="461665"/>
          </a:xfrm>
          <a:prstGeom prst="rect">
            <a:avLst/>
          </a:prstGeom>
        </p:spPr>
        <p:txBody>
          <a:bodyPr wrap="none">
            <a:spAutoFit/>
          </a:bodyPr>
          <a:lstStyle/>
          <a:p>
            <a:r>
              <a:rPr lang="en-US" altLang="zh-CN" sz="2400" dirty="0">
                <a:solidFill>
                  <a:srgbClr val="0000FF"/>
                </a:solidFill>
              </a:rPr>
              <a:t>= </a:t>
            </a:r>
            <a:r>
              <a:rPr lang="en-US" altLang="zh-CN" sz="2400" i="1" dirty="0">
                <a:solidFill>
                  <a:srgbClr val="0000FF"/>
                </a:solidFill>
                <a:latin typeface="Lucida Sans Unicode" panose="020B0602030504020204" pitchFamily="34" charset="0"/>
              </a:rPr>
              <a:t>δ</a:t>
            </a:r>
            <a:r>
              <a:rPr lang="en-US" altLang="zh-CN" sz="24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(B, 01), 1) </a:t>
            </a:r>
            <a:endParaRPr lang="zh-CN" altLang="en-US" sz="2400" dirty="0"/>
          </a:p>
        </p:txBody>
      </p:sp>
      <p:sp>
        <p:nvSpPr>
          <p:cNvPr id="15" name="矩形 14"/>
          <p:cNvSpPr/>
          <p:nvPr/>
        </p:nvSpPr>
        <p:spPr>
          <a:xfrm>
            <a:off x="3809645" y="4554564"/>
            <a:ext cx="2922595" cy="461665"/>
          </a:xfrm>
          <a:prstGeom prst="rect">
            <a:avLst/>
          </a:prstGeom>
        </p:spPr>
        <p:txBody>
          <a:bodyPr wrap="none">
            <a:spAutoFit/>
          </a:bodyPr>
          <a:lstStyle/>
          <a:p>
            <a:r>
              <a:rPr lang="en-US" altLang="zh-CN" sz="2400" dirty="0">
                <a:solidFill>
                  <a:srgbClr val="0000FF"/>
                </a:solidFill>
              </a:rPr>
              <a:t>= </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(B, 0), 1), 1) </a:t>
            </a:r>
            <a:endParaRPr lang="zh-CN" altLang="en-US" sz="2400" dirty="0"/>
          </a:p>
        </p:txBody>
      </p:sp>
      <p:sp>
        <p:nvSpPr>
          <p:cNvPr id="16" name="矩形 15"/>
          <p:cNvSpPr/>
          <p:nvPr/>
        </p:nvSpPr>
        <p:spPr>
          <a:xfrm>
            <a:off x="3815689" y="5055567"/>
            <a:ext cx="2697031" cy="461665"/>
          </a:xfrm>
          <a:prstGeom prst="rect">
            <a:avLst/>
          </a:prstGeom>
        </p:spPr>
        <p:txBody>
          <a:bodyPr wrap="square">
            <a:spAutoFit/>
          </a:bodyPr>
          <a:lstStyle/>
          <a:p>
            <a:r>
              <a:rPr lang="en-US" altLang="zh-CN" sz="2400" dirty="0">
                <a:solidFill>
                  <a:srgbClr val="0000FF"/>
                </a:solidFill>
              </a:rPr>
              <a:t>= </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(A, 1), 1) </a:t>
            </a:r>
            <a:endParaRPr lang="zh-CN" altLang="en-US" sz="2400" dirty="0"/>
          </a:p>
        </p:txBody>
      </p:sp>
      <p:sp>
        <p:nvSpPr>
          <p:cNvPr id="18" name="矩形 17"/>
          <p:cNvSpPr/>
          <p:nvPr/>
        </p:nvSpPr>
        <p:spPr>
          <a:xfrm>
            <a:off x="3809645" y="5559623"/>
            <a:ext cx="1954381" cy="461665"/>
          </a:xfrm>
          <a:prstGeom prst="rect">
            <a:avLst/>
          </a:prstGeom>
        </p:spPr>
        <p:txBody>
          <a:bodyPr wrap="none">
            <a:spAutoFit/>
          </a:bodyPr>
          <a:lstStyle/>
          <a:p>
            <a:pPr lvl="0"/>
            <a:r>
              <a:rPr lang="en-US" altLang="zh-CN" sz="2400" dirty="0">
                <a:solidFill>
                  <a:srgbClr val="0000FF"/>
                </a:solidFill>
              </a:rPr>
              <a:t>= </a:t>
            </a:r>
            <a:r>
              <a:rPr lang="en-US" altLang="zh-CN" sz="2400" i="1" dirty="0">
                <a:solidFill>
                  <a:srgbClr val="0000FF"/>
                </a:solidFill>
                <a:latin typeface="Lucida Sans Unicode" panose="020B0602030504020204" pitchFamily="34" charset="0"/>
              </a:rPr>
              <a:t>δ</a:t>
            </a:r>
            <a:r>
              <a:rPr lang="en-US" altLang="zh-CN" sz="2400" dirty="0">
                <a:solidFill>
                  <a:srgbClr val="0000FF"/>
                </a:solidFill>
              </a:rPr>
              <a:t>(B, 1) = C</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42</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5" grpId="0"/>
      <p:bldP spid="16"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493151" y="444664"/>
            <a:ext cx="3487213"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Language of a DFA</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If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is an automaton, </a:t>
            </a:r>
            <a:r>
              <a:rPr lang="en-US" altLang="zh-CN" sz="2800" i="1" kern="0" dirty="0">
                <a:solidFill>
                  <a:srgbClr val="0000FF"/>
                </a:solidFill>
                <a:latin typeface="Tahoma" panose="020B0604030504040204"/>
                <a:ea typeface="SimSun" panose="02010600030101010101" pitchFamily="2" charset="-122"/>
              </a:rPr>
              <a:t>L</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 is its language.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For a DFA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L</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 is the set of strings labeling paths from the start state to a final 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Formally</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L</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 = the set of strings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 such that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 is in </a:t>
            </a:r>
            <a:r>
              <a:rPr lang="en-US" altLang="zh-CN" sz="2800" i="1" kern="0" dirty="0">
                <a:solidFill>
                  <a:srgbClr val="0000FF"/>
                </a:solidFill>
                <a:latin typeface="Tahoma" panose="020B0604030504040204"/>
                <a:ea typeface="SimSun" panose="02010600030101010101" pitchFamily="2" charset="-122"/>
              </a:rPr>
              <a:t>F</a:t>
            </a:r>
            <a:r>
              <a:rPr lang="en-US" altLang="zh-CN" sz="2800" kern="0" dirty="0">
                <a:solidFill>
                  <a:srgbClr val="000000"/>
                </a:solidFill>
                <a:latin typeface="Tahoma" panose="020B0604030504040204"/>
                <a:ea typeface="SimSun" panose="02010600030101010101" pitchFamily="2" charset="-122"/>
              </a:rPr>
              <a:t>.</a:t>
            </a:r>
            <a:endPar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43</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403648" y="506219"/>
            <a:ext cx="4877018"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String in a Language</a:t>
            </a:r>
            <a:endParaRPr lang="zh-CN" altLang="en-US" sz="2800" b="1" dirty="0">
              <a:solidFill>
                <a:srgbClr val="F31A03"/>
              </a:solidFill>
              <a:latin typeface="Times New Roman" panose="02020703060505090304" pitchFamily="18" charset="0"/>
              <a:ea typeface="STXinwei" panose="02010800040101010101" pitchFamily="2" charset="-122"/>
            </a:endParaRPr>
          </a:p>
        </p:txBody>
      </p:sp>
      <p:grpSp>
        <p:nvGrpSpPr>
          <p:cNvPr id="36" name="Group 3"/>
          <p:cNvGrpSpPr/>
          <p:nvPr/>
        </p:nvGrpSpPr>
        <p:grpSpPr bwMode="auto">
          <a:xfrm>
            <a:off x="838200" y="2738462"/>
            <a:ext cx="5387975" cy="2090738"/>
            <a:chOff x="624" y="1563"/>
            <a:chExt cx="3394" cy="1317"/>
          </a:xfrm>
        </p:grpSpPr>
        <p:sp>
          <p:nvSpPr>
            <p:cNvPr id="37" name="Text Box 4"/>
            <p:cNvSpPr txBox="1">
              <a:spLocks noChangeArrowheads="1"/>
            </p:cNvSpPr>
            <p:nvPr/>
          </p:nvSpPr>
          <p:spPr bwMode="auto">
            <a:xfrm>
              <a:off x="624" y="2592"/>
              <a:ext cx="521" cy="288"/>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Start</a:t>
              </a:r>
            </a:p>
          </p:txBody>
        </p:sp>
        <p:grpSp>
          <p:nvGrpSpPr>
            <p:cNvPr id="38" name="Group 5"/>
            <p:cNvGrpSpPr/>
            <p:nvPr/>
          </p:nvGrpSpPr>
          <p:grpSpPr bwMode="auto">
            <a:xfrm>
              <a:off x="960" y="1563"/>
              <a:ext cx="3058" cy="1317"/>
              <a:chOff x="960" y="1563"/>
              <a:chExt cx="3058" cy="1317"/>
            </a:xfrm>
          </p:grpSpPr>
          <p:sp>
            <p:nvSpPr>
              <p:cNvPr id="39" name="Text Box 6"/>
              <p:cNvSpPr txBox="1">
                <a:spLocks noChangeArrowheads="1"/>
              </p:cNvSpPr>
              <p:nvPr/>
            </p:nvSpPr>
            <p:spPr bwMode="auto">
              <a:xfrm>
                <a:off x="1824" y="1968"/>
                <a:ext cx="221" cy="288"/>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40" name="Text Box 7"/>
              <p:cNvSpPr txBox="1">
                <a:spLocks noChangeArrowheads="1"/>
              </p:cNvSpPr>
              <p:nvPr/>
            </p:nvSpPr>
            <p:spPr bwMode="auto">
              <a:xfrm>
                <a:off x="1872" y="2592"/>
                <a:ext cx="221" cy="288"/>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grpSp>
            <p:nvGrpSpPr>
              <p:cNvPr id="41" name="Group 8"/>
              <p:cNvGrpSpPr/>
              <p:nvPr/>
            </p:nvGrpSpPr>
            <p:grpSpPr bwMode="auto">
              <a:xfrm>
                <a:off x="960" y="1563"/>
                <a:ext cx="3058" cy="1056"/>
                <a:chOff x="960" y="1584"/>
                <a:chExt cx="3058" cy="1056"/>
              </a:xfrm>
            </p:grpSpPr>
            <p:cxnSp>
              <p:nvCxnSpPr>
                <p:cNvPr id="42" name="AutoShape 9"/>
                <p:cNvCxnSpPr>
                  <a:cxnSpLocks noChangeShapeType="1"/>
                </p:cNvCxnSpPr>
                <p:nvPr/>
              </p:nvCxnSpPr>
              <p:spPr bwMode="auto">
                <a:xfrm rot="16200000" flipH="1" flipV="1">
                  <a:off x="1431" y="1977"/>
                  <a:ext cx="1" cy="272"/>
                </a:xfrm>
                <a:prstGeom prst="curvedConnector3">
                  <a:avLst>
                    <a:gd name="adj1" fmla="val -42700005"/>
                  </a:avLst>
                </a:prstGeom>
                <a:noFill/>
                <a:ln w="9525">
                  <a:solidFill>
                    <a:schemeClr val="tx1"/>
                  </a:solidFill>
                  <a:round/>
                  <a:tailEnd type="triangle" w="med" len="med"/>
                </a:ln>
                <a:effectLst/>
              </p:spPr>
            </p:cxnSp>
            <p:grpSp>
              <p:nvGrpSpPr>
                <p:cNvPr id="56" name="Group 10"/>
                <p:cNvGrpSpPr/>
                <p:nvPr/>
              </p:nvGrpSpPr>
              <p:grpSpPr bwMode="auto">
                <a:xfrm>
                  <a:off x="960" y="1584"/>
                  <a:ext cx="3058" cy="1056"/>
                  <a:chOff x="974" y="1584"/>
                  <a:chExt cx="3058" cy="1056"/>
                </a:xfrm>
              </p:grpSpPr>
              <p:sp>
                <p:nvSpPr>
                  <p:cNvPr id="57" name="Oval 11"/>
                  <p:cNvSpPr>
                    <a:spLocks noChangeArrowheads="1"/>
                  </p:cNvSpPr>
                  <p:nvPr/>
                </p:nvSpPr>
                <p:spPr bwMode="auto">
                  <a:xfrm>
                    <a:off x="1310"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A</a:t>
                    </a:r>
                  </a:p>
                </p:txBody>
              </p:sp>
              <p:sp>
                <p:nvSpPr>
                  <p:cNvPr id="58" name="Oval 12"/>
                  <p:cNvSpPr>
                    <a:spLocks noChangeArrowheads="1"/>
                  </p:cNvSpPr>
                  <p:nvPr/>
                </p:nvSpPr>
                <p:spPr bwMode="auto">
                  <a:xfrm>
                    <a:off x="3462"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C</a:t>
                    </a:r>
                  </a:p>
                </p:txBody>
              </p:sp>
              <p:sp>
                <p:nvSpPr>
                  <p:cNvPr id="59" name="Oval 13"/>
                  <p:cNvSpPr>
                    <a:spLocks noChangeArrowheads="1"/>
                  </p:cNvSpPr>
                  <p:nvPr/>
                </p:nvSpPr>
                <p:spPr bwMode="auto">
                  <a:xfrm>
                    <a:off x="2406" y="2112"/>
                    <a:ext cx="288" cy="288"/>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B</a:t>
                    </a:r>
                  </a:p>
                </p:txBody>
              </p:sp>
              <p:sp>
                <p:nvSpPr>
                  <p:cNvPr id="60" name="Oval 14"/>
                  <p:cNvSpPr>
                    <a:spLocks noChangeArrowheads="1"/>
                  </p:cNvSpPr>
                  <p:nvPr/>
                </p:nvSpPr>
                <p:spPr bwMode="auto">
                  <a:xfrm>
                    <a:off x="1262" y="2064"/>
                    <a:ext cx="384" cy="384"/>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61" name="Oval 15"/>
                  <p:cNvSpPr>
                    <a:spLocks noChangeArrowheads="1"/>
                  </p:cNvSpPr>
                  <p:nvPr/>
                </p:nvSpPr>
                <p:spPr bwMode="auto">
                  <a:xfrm>
                    <a:off x="2358" y="2064"/>
                    <a:ext cx="384" cy="384"/>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62" name="Line 16"/>
                  <p:cNvSpPr>
                    <a:spLocks noChangeShapeType="1"/>
                  </p:cNvSpPr>
                  <p:nvPr/>
                </p:nvSpPr>
                <p:spPr bwMode="auto">
                  <a:xfrm flipV="1">
                    <a:off x="974" y="2352"/>
                    <a:ext cx="336" cy="288"/>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63" name="Line 17"/>
                  <p:cNvSpPr>
                    <a:spLocks noChangeShapeType="1"/>
                  </p:cNvSpPr>
                  <p:nvPr/>
                </p:nvSpPr>
                <p:spPr bwMode="auto">
                  <a:xfrm>
                    <a:off x="1638" y="2256"/>
                    <a:ext cx="720" cy="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64" name="Line 18"/>
                  <p:cNvSpPr>
                    <a:spLocks noChangeShapeType="1"/>
                  </p:cNvSpPr>
                  <p:nvPr/>
                </p:nvSpPr>
                <p:spPr bwMode="auto">
                  <a:xfrm>
                    <a:off x="2742" y="2256"/>
                    <a:ext cx="720" cy="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65" name="Text Box 19"/>
                  <p:cNvSpPr txBox="1">
                    <a:spLocks noChangeArrowheads="1"/>
                  </p:cNvSpPr>
                  <p:nvPr/>
                </p:nvSpPr>
                <p:spPr bwMode="auto">
                  <a:xfrm>
                    <a:off x="2976" y="1968"/>
                    <a:ext cx="221" cy="288"/>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66" name="Text Box 20"/>
                  <p:cNvSpPr txBox="1">
                    <a:spLocks noChangeArrowheads="1"/>
                  </p:cNvSpPr>
                  <p:nvPr/>
                </p:nvSpPr>
                <p:spPr bwMode="auto">
                  <a:xfrm>
                    <a:off x="1536" y="1584"/>
                    <a:ext cx="221" cy="288"/>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67" name="AutoShape 21"/>
                  <p:cNvCxnSpPr>
                    <a:cxnSpLocks noChangeShapeType="1"/>
                    <a:stCxn id="61" idx="3"/>
                    <a:endCxn id="60" idx="5"/>
                  </p:cNvCxnSpPr>
                  <p:nvPr/>
                </p:nvCxnSpPr>
                <p:spPr bwMode="auto">
                  <a:xfrm rot="5400000">
                    <a:off x="2001" y="1981"/>
                    <a:ext cx="1" cy="824"/>
                  </a:xfrm>
                  <a:prstGeom prst="curvedConnector3">
                    <a:avLst>
                      <a:gd name="adj1" fmla="val 20000000"/>
                    </a:avLst>
                  </a:prstGeom>
                  <a:noFill/>
                  <a:ln w="9525">
                    <a:solidFill>
                      <a:schemeClr val="tx1"/>
                    </a:solidFill>
                    <a:round/>
                    <a:tailEnd type="triangle" w="med" len="med"/>
                  </a:ln>
                  <a:effectLst/>
                </p:spPr>
              </p:cxnSp>
              <p:sp>
                <p:nvSpPr>
                  <p:cNvPr id="68" name="Text Box 22"/>
                  <p:cNvSpPr txBox="1">
                    <a:spLocks noChangeArrowheads="1"/>
                  </p:cNvSpPr>
                  <p:nvPr/>
                </p:nvSpPr>
                <p:spPr bwMode="auto">
                  <a:xfrm>
                    <a:off x="3648" y="1632"/>
                    <a:ext cx="384" cy="288"/>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0,1</a:t>
                    </a:r>
                  </a:p>
                </p:txBody>
              </p:sp>
              <p:cxnSp>
                <p:nvCxnSpPr>
                  <p:cNvPr id="69" name="AutoShape 23"/>
                  <p:cNvCxnSpPr>
                    <a:cxnSpLocks noChangeShapeType="1"/>
                    <a:stCxn id="58" idx="7"/>
                    <a:endCxn id="58" idx="1"/>
                  </p:cNvCxnSpPr>
                  <p:nvPr/>
                </p:nvCxnSpPr>
                <p:spPr bwMode="auto">
                  <a:xfrm rot="16200000" flipH="1" flipV="1">
                    <a:off x="3605" y="2053"/>
                    <a:ext cx="1" cy="204"/>
                  </a:xfrm>
                  <a:prstGeom prst="curvedConnector3">
                    <a:avLst>
                      <a:gd name="adj1" fmla="val -18600000"/>
                    </a:avLst>
                  </a:prstGeom>
                  <a:noFill/>
                  <a:ln w="9525">
                    <a:solidFill>
                      <a:schemeClr val="tx1"/>
                    </a:solidFill>
                    <a:round/>
                    <a:tailEnd type="triangle" w="med" len="med"/>
                  </a:ln>
                  <a:effectLst/>
                </p:spPr>
              </p:cxnSp>
            </p:grpSp>
          </p:grpSp>
        </p:grpSp>
      </p:grpSp>
      <p:sp>
        <p:nvSpPr>
          <p:cNvPr id="70" name="Text Box 24"/>
          <p:cNvSpPr txBox="1">
            <a:spLocks noChangeArrowheads="1"/>
          </p:cNvSpPr>
          <p:nvPr/>
        </p:nvSpPr>
        <p:spPr bwMode="auto">
          <a:xfrm>
            <a:off x="1736725" y="1628800"/>
            <a:ext cx="6598025" cy="830997"/>
          </a:xfrm>
          <a:prstGeom prst="rect">
            <a:avLst/>
          </a:prstGeom>
          <a:noFill/>
          <a:ln>
            <a:noFill/>
          </a:ln>
          <a:effectLst/>
        </p:spPr>
        <p:txBody>
          <a:bodyPr wrap="none">
            <a:spAutoFit/>
          </a:bodyPr>
          <a:lstStyle/>
          <a:p>
            <a:pPr>
              <a:defRPr/>
            </a:pPr>
            <a:r>
              <a:rPr lang="en-US" altLang="zh-CN" sz="2400" dirty="0">
                <a:latin typeface="Tahoma" panose="020B0604030504040204" pitchFamily="34" charset="0"/>
                <a:ea typeface="SimSun" panose="02010600030101010101" pitchFamily="2" charset="-122"/>
              </a:rPr>
              <a:t>String 101 is in the language of the DFA below.</a:t>
            </a:r>
          </a:p>
          <a:p>
            <a:pPr>
              <a:defRPr/>
            </a:pPr>
            <a:r>
              <a:rPr lang="en-US" altLang="zh-CN" sz="2400" dirty="0">
                <a:latin typeface="Tahoma" panose="020B0604030504040204" pitchFamily="34" charset="0"/>
                <a:ea typeface="SimSun" panose="02010600030101010101" pitchFamily="2" charset="-122"/>
              </a:rPr>
              <a:t>Start at A.</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44</a:t>
            </a:fld>
            <a:r>
              <a:rPr lang="en-US" altLang="zh-CN"/>
              <a:t>/100</a:t>
            </a:r>
            <a:endParaRPr lang="en-US" altLang="zh-CN" dirty="0"/>
          </a:p>
        </p:txBody>
      </p:sp>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403648" y="506219"/>
            <a:ext cx="4877018"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String in a Language</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28" name="Text Box 4"/>
          <p:cNvSpPr txBox="1">
            <a:spLocks noChangeArrowheads="1"/>
          </p:cNvSpPr>
          <p:nvPr/>
        </p:nvSpPr>
        <p:spPr bwMode="auto">
          <a:xfrm>
            <a:off x="838200" y="4333330"/>
            <a:ext cx="82708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Start</a:t>
            </a:r>
          </a:p>
        </p:txBody>
      </p:sp>
      <p:sp>
        <p:nvSpPr>
          <p:cNvPr id="29" name="Text Box 6"/>
          <p:cNvSpPr txBox="1">
            <a:spLocks noChangeArrowheads="1"/>
          </p:cNvSpPr>
          <p:nvPr/>
        </p:nvSpPr>
        <p:spPr bwMode="auto">
          <a:xfrm>
            <a:off x="2743200" y="3342730"/>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30" name="Text Box 7"/>
          <p:cNvSpPr txBox="1">
            <a:spLocks noChangeArrowheads="1"/>
          </p:cNvSpPr>
          <p:nvPr/>
        </p:nvSpPr>
        <p:spPr bwMode="auto">
          <a:xfrm>
            <a:off x="2819400" y="4333330"/>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31" name="AutoShape 9"/>
          <p:cNvCxnSpPr>
            <a:cxnSpLocks noChangeShapeType="1"/>
          </p:cNvCxnSpPr>
          <p:nvPr/>
        </p:nvCxnSpPr>
        <p:spPr bwMode="auto">
          <a:xfrm rot="16200000" flipH="1" flipV="1">
            <a:off x="2120106" y="3322886"/>
            <a:ext cx="1588" cy="431800"/>
          </a:xfrm>
          <a:prstGeom prst="curvedConnector3">
            <a:avLst>
              <a:gd name="adj1" fmla="val -42700005"/>
            </a:avLst>
          </a:prstGeom>
          <a:noFill/>
          <a:ln w="9525">
            <a:solidFill>
              <a:schemeClr val="tx1"/>
            </a:solidFill>
            <a:round/>
            <a:tailEnd type="triangle" w="med" len="med"/>
          </a:ln>
          <a:effectLst/>
        </p:spPr>
      </p:cxnSp>
      <p:sp>
        <p:nvSpPr>
          <p:cNvPr id="32" name="Oval 11"/>
          <p:cNvSpPr>
            <a:spLocks noChangeArrowheads="1"/>
          </p:cNvSpPr>
          <p:nvPr/>
        </p:nvSpPr>
        <p:spPr bwMode="auto">
          <a:xfrm>
            <a:off x="1905000" y="3537992"/>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A</a:t>
            </a:r>
          </a:p>
        </p:txBody>
      </p:sp>
      <p:sp>
        <p:nvSpPr>
          <p:cNvPr id="33" name="Oval 12"/>
          <p:cNvSpPr>
            <a:spLocks noChangeArrowheads="1"/>
          </p:cNvSpPr>
          <p:nvPr/>
        </p:nvSpPr>
        <p:spPr bwMode="auto">
          <a:xfrm>
            <a:off x="5321300" y="3537992"/>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C</a:t>
            </a:r>
          </a:p>
        </p:txBody>
      </p:sp>
      <p:sp>
        <p:nvSpPr>
          <p:cNvPr id="34" name="Oval 13"/>
          <p:cNvSpPr>
            <a:spLocks noChangeArrowheads="1"/>
          </p:cNvSpPr>
          <p:nvPr/>
        </p:nvSpPr>
        <p:spPr bwMode="auto">
          <a:xfrm>
            <a:off x="3644900" y="3537992"/>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B</a:t>
            </a:r>
          </a:p>
        </p:txBody>
      </p:sp>
      <p:sp>
        <p:nvSpPr>
          <p:cNvPr id="35" name="Oval 14"/>
          <p:cNvSpPr>
            <a:spLocks noChangeArrowheads="1"/>
          </p:cNvSpPr>
          <p:nvPr/>
        </p:nvSpPr>
        <p:spPr bwMode="auto">
          <a:xfrm>
            <a:off x="1828800" y="3461792"/>
            <a:ext cx="609600" cy="609600"/>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43" name="Oval 15"/>
          <p:cNvSpPr>
            <a:spLocks noChangeArrowheads="1"/>
          </p:cNvSpPr>
          <p:nvPr/>
        </p:nvSpPr>
        <p:spPr bwMode="auto">
          <a:xfrm>
            <a:off x="3568700" y="3461792"/>
            <a:ext cx="609600" cy="609600"/>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44" name="Line 16"/>
          <p:cNvSpPr>
            <a:spLocks noChangeShapeType="1"/>
          </p:cNvSpPr>
          <p:nvPr/>
        </p:nvSpPr>
        <p:spPr bwMode="auto">
          <a:xfrm flipV="1">
            <a:off x="1371600" y="3918992"/>
            <a:ext cx="533400" cy="45720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45" name="Line 17"/>
          <p:cNvSpPr>
            <a:spLocks noChangeShapeType="1"/>
          </p:cNvSpPr>
          <p:nvPr/>
        </p:nvSpPr>
        <p:spPr bwMode="auto">
          <a:xfrm>
            <a:off x="2438400" y="3766592"/>
            <a:ext cx="1143000" cy="0"/>
          </a:xfrm>
          <a:prstGeom prst="line">
            <a:avLst/>
          </a:prstGeom>
          <a:noFill/>
          <a:ln w="25400">
            <a:solidFill>
              <a:srgbClr val="FF0000"/>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46" name="Line 18"/>
          <p:cNvSpPr>
            <a:spLocks noChangeShapeType="1"/>
          </p:cNvSpPr>
          <p:nvPr/>
        </p:nvSpPr>
        <p:spPr bwMode="auto">
          <a:xfrm>
            <a:off x="4178300" y="3766592"/>
            <a:ext cx="1143000" cy="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47" name="Text Box 19"/>
          <p:cNvSpPr txBox="1">
            <a:spLocks noChangeArrowheads="1"/>
          </p:cNvSpPr>
          <p:nvPr/>
        </p:nvSpPr>
        <p:spPr bwMode="auto">
          <a:xfrm>
            <a:off x="4549775" y="3309392"/>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48" name="Text Box 20"/>
          <p:cNvSpPr txBox="1">
            <a:spLocks noChangeArrowheads="1"/>
          </p:cNvSpPr>
          <p:nvPr/>
        </p:nvSpPr>
        <p:spPr bwMode="auto">
          <a:xfrm>
            <a:off x="2263775" y="2699792"/>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49" name="AutoShape 21"/>
          <p:cNvCxnSpPr>
            <a:cxnSpLocks noChangeShapeType="1"/>
            <a:stCxn id="43" idx="3"/>
            <a:endCxn id="35" idx="5"/>
          </p:cNvCxnSpPr>
          <p:nvPr/>
        </p:nvCxnSpPr>
        <p:spPr bwMode="auto">
          <a:xfrm rot="5400000">
            <a:off x="3002756" y="3329236"/>
            <a:ext cx="1588" cy="1308100"/>
          </a:xfrm>
          <a:prstGeom prst="curvedConnector3">
            <a:avLst>
              <a:gd name="adj1" fmla="val 20000000"/>
            </a:avLst>
          </a:prstGeom>
          <a:noFill/>
          <a:ln w="9525">
            <a:solidFill>
              <a:schemeClr val="tx1"/>
            </a:solidFill>
            <a:round/>
            <a:tailEnd type="triangle" w="med" len="med"/>
          </a:ln>
          <a:effectLst/>
        </p:spPr>
      </p:cxnSp>
      <p:sp>
        <p:nvSpPr>
          <p:cNvPr id="50" name="Text Box 22"/>
          <p:cNvSpPr txBox="1">
            <a:spLocks noChangeArrowheads="1"/>
          </p:cNvSpPr>
          <p:nvPr/>
        </p:nvSpPr>
        <p:spPr bwMode="auto">
          <a:xfrm>
            <a:off x="5616575" y="2775992"/>
            <a:ext cx="609600"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0,1</a:t>
            </a:r>
          </a:p>
        </p:txBody>
      </p:sp>
      <p:cxnSp>
        <p:nvCxnSpPr>
          <p:cNvPr id="51" name="AutoShape 23"/>
          <p:cNvCxnSpPr>
            <a:cxnSpLocks noChangeShapeType="1"/>
            <a:stCxn id="33" idx="7"/>
            <a:endCxn id="33" idx="1"/>
          </p:cNvCxnSpPr>
          <p:nvPr/>
        </p:nvCxnSpPr>
        <p:spPr bwMode="auto">
          <a:xfrm rot="16200000" flipH="1" flipV="1">
            <a:off x="5549106" y="3443536"/>
            <a:ext cx="1588" cy="323850"/>
          </a:xfrm>
          <a:prstGeom prst="curvedConnector3">
            <a:avLst>
              <a:gd name="adj1" fmla="val -18600000"/>
            </a:avLst>
          </a:prstGeom>
          <a:noFill/>
          <a:ln w="9525">
            <a:solidFill>
              <a:schemeClr val="tx1"/>
            </a:solidFill>
            <a:round/>
            <a:tailEnd type="triangle" w="med" len="med"/>
          </a:ln>
          <a:effectLst/>
        </p:spPr>
      </p:cxnSp>
      <p:sp>
        <p:nvSpPr>
          <p:cNvPr id="52" name="Text Box 24"/>
          <p:cNvSpPr txBox="1">
            <a:spLocks noChangeArrowheads="1"/>
          </p:cNvSpPr>
          <p:nvPr/>
        </p:nvSpPr>
        <p:spPr bwMode="auto">
          <a:xfrm>
            <a:off x="1676400" y="2166392"/>
            <a:ext cx="2952750"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Follow arc labeled 1.</a:t>
            </a:r>
          </a:p>
        </p:txBody>
      </p:sp>
      <p:sp>
        <p:nvSpPr>
          <p:cNvPr id="53" name="Text Box 25"/>
          <p:cNvSpPr txBox="1">
            <a:spLocks noChangeArrowheads="1"/>
          </p:cNvSpPr>
          <p:nvPr/>
        </p:nvSpPr>
        <p:spPr bwMode="auto">
          <a:xfrm>
            <a:off x="1676400" y="1556792"/>
            <a:ext cx="6559550"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String 101 is in the language of the DFA below.</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45</a:t>
            </a:fld>
            <a:r>
              <a:rPr lang="en-US" altLang="zh-CN"/>
              <a:t>/100</a:t>
            </a:r>
            <a:endParaRPr lang="en-US" altLang="zh-CN" dirty="0"/>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403648" y="506219"/>
            <a:ext cx="4877018"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String in a Language</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25" name="Text Box 3"/>
          <p:cNvSpPr txBox="1">
            <a:spLocks noChangeArrowheads="1"/>
          </p:cNvSpPr>
          <p:nvPr/>
        </p:nvSpPr>
        <p:spPr bwMode="auto">
          <a:xfrm>
            <a:off x="838200" y="4367610"/>
            <a:ext cx="82708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Start</a:t>
            </a:r>
          </a:p>
        </p:txBody>
      </p:sp>
      <p:sp>
        <p:nvSpPr>
          <p:cNvPr id="26" name="Text Box 4"/>
          <p:cNvSpPr txBox="1">
            <a:spLocks noChangeArrowheads="1"/>
          </p:cNvSpPr>
          <p:nvPr/>
        </p:nvSpPr>
        <p:spPr bwMode="auto">
          <a:xfrm>
            <a:off x="2743200" y="3377010"/>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27" name="Text Box 5"/>
          <p:cNvSpPr txBox="1">
            <a:spLocks noChangeArrowheads="1"/>
          </p:cNvSpPr>
          <p:nvPr/>
        </p:nvSpPr>
        <p:spPr bwMode="auto">
          <a:xfrm>
            <a:off x="2819400" y="4367610"/>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36" name="AutoShape 6"/>
          <p:cNvCxnSpPr>
            <a:cxnSpLocks noChangeShapeType="1"/>
          </p:cNvCxnSpPr>
          <p:nvPr/>
        </p:nvCxnSpPr>
        <p:spPr bwMode="auto">
          <a:xfrm rot="16200000" flipH="1" flipV="1">
            <a:off x="2120106" y="3357166"/>
            <a:ext cx="1588" cy="431800"/>
          </a:xfrm>
          <a:prstGeom prst="curvedConnector3">
            <a:avLst>
              <a:gd name="adj1" fmla="val -42700005"/>
            </a:avLst>
          </a:prstGeom>
          <a:noFill/>
          <a:ln w="9525">
            <a:solidFill>
              <a:schemeClr val="tx1"/>
            </a:solidFill>
            <a:round/>
            <a:tailEnd type="triangle" w="med" len="med"/>
          </a:ln>
          <a:effectLst/>
        </p:spPr>
      </p:cxnSp>
      <p:sp>
        <p:nvSpPr>
          <p:cNvPr id="37" name="Oval 7"/>
          <p:cNvSpPr>
            <a:spLocks noChangeArrowheads="1"/>
          </p:cNvSpPr>
          <p:nvPr/>
        </p:nvSpPr>
        <p:spPr bwMode="auto">
          <a:xfrm>
            <a:off x="1905000" y="3572272"/>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A</a:t>
            </a:r>
          </a:p>
        </p:txBody>
      </p:sp>
      <p:sp>
        <p:nvSpPr>
          <p:cNvPr id="38" name="Oval 8"/>
          <p:cNvSpPr>
            <a:spLocks noChangeArrowheads="1"/>
          </p:cNvSpPr>
          <p:nvPr/>
        </p:nvSpPr>
        <p:spPr bwMode="auto">
          <a:xfrm>
            <a:off x="5321300" y="3572272"/>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C</a:t>
            </a:r>
          </a:p>
        </p:txBody>
      </p:sp>
      <p:sp>
        <p:nvSpPr>
          <p:cNvPr id="39" name="Oval 9"/>
          <p:cNvSpPr>
            <a:spLocks noChangeArrowheads="1"/>
          </p:cNvSpPr>
          <p:nvPr/>
        </p:nvSpPr>
        <p:spPr bwMode="auto">
          <a:xfrm>
            <a:off x="3644900" y="3572272"/>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B</a:t>
            </a:r>
          </a:p>
        </p:txBody>
      </p:sp>
      <p:sp>
        <p:nvSpPr>
          <p:cNvPr id="40" name="Oval 10"/>
          <p:cNvSpPr>
            <a:spLocks noChangeArrowheads="1"/>
          </p:cNvSpPr>
          <p:nvPr/>
        </p:nvSpPr>
        <p:spPr bwMode="auto">
          <a:xfrm>
            <a:off x="1828800" y="3496072"/>
            <a:ext cx="609600" cy="609600"/>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41" name="Oval 11"/>
          <p:cNvSpPr>
            <a:spLocks noChangeArrowheads="1"/>
          </p:cNvSpPr>
          <p:nvPr/>
        </p:nvSpPr>
        <p:spPr bwMode="auto">
          <a:xfrm>
            <a:off x="3568700" y="3496072"/>
            <a:ext cx="609600" cy="609600"/>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42" name="Line 12"/>
          <p:cNvSpPr>
            <a:spLocks noChangeShapeType="1"/>
          </p:cNvSpPr>
          <p:nvPr/>
        </p:nvSpPr>
        <p:spPr bwMode="auto">
          <a:xfrm flipV="1">
            <a:off x="1371600" y="3953272"/>
            <a:ext cx="533400" cy="45720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54" name="Line 13"/>
          <p:cNvSpPr>
            <a:spLocks noChangeShapeType="1"/>
          </p:cNvSpPr>
          <p:nvPr/>
        </p:nvSpPr>
        <p:spPr bwMode="auto">
          <a:xfrm>
            <a:off x="2438400" y="3800872"/>
            <a:ext cx="1143000" cy="0"/>
          </a:xfrm>
          <a:prstGeom prst="line">
            <a:avLst/>
          </a:prstGeom>
          <a:noFill/>
          <a:ln w="25400">
            <a:solidFill>
              <a:srgbClr val="FF0000"/>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55" name="Line 14"/>
          <p:cNvSpPr>
            <a:spLocks noChangeShapeType="1"/>
          </p:cNvSpPr>
          <p:nvPr/>
        </p:nvSpPr>
        <p:spPr bwMode="auto">
          <a:xfrm>
            <a:off x="4178300" y="3800872"/>
            <a:ext cx="1143000" cy="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56" name="Text Box 15"/>
          <p:cNvSpPr txBox="1">
            <a:spLocks noChangeArrowheads="1"/>
          </p:cNvSpPr>
          <p:nvPr/>
        </p:nvSpPr>
        <p:spPr bwMode="auto">
          <a:xfrm>
            <a:off x="4549775" y="3343672"/>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57" name="Text Box 16"/>
          <p:cNvSpPr txBox="1">
            <a:spLocks noChangeArrowheads="1"/>
          </p:cNvSpPr>
          <p:nvPr/>
        </p:nvSpPr>
        <p:spPr bwMode="auto">
          <a:xfrm>
            <a:off x="2263775" y="2734072"/>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58" name="AutoShape 17"/>
          <p:cNvCxnSpPr>
            <a:cxnSpLocks noChangeShapeType="1"/>
          </p:cNvCxnSpPr>
          <p:nvPr/>
        </p:nvCxnSpPr>
        <p:spPr bwMode="auto">
          <a:xfrm rot="5400000">
            <a:off x="3015456" y="3376216"/>
            <a:ext cx="1588" cy="1308100"/>
          </a:xfrm>
          <a:prstGeom prst="curvedConnector3">
            <a:avLst>
              <a:gd name="adj1" fmla="val 20000000"/>
            </a:avLst>
          </a:prstGeom>
          <a:noFill/>
          <a:ln w="25400">
            <a:solidFill>
              <a:srgbClr val="FF0000"/>
            </a:solidFill>
            <a:round/>
            <a:tailEnd type="triangle" w="med" len="med"/>
          </a:ln>
          <a:effectLst/>
        </p:spPr>
      </p:cxnSp>
      <p:sp>
        <p:nvSpPr>
          <p:cNvPr id="59" name="Text Box 18"/>
          <p:cNvSpPr txBox="1">
            <a:spLocks noChangeArrowheads="1"/>
          </p:cNvSpPr>
          <p:nvPr/>
        </p:nvSpPr>
        <p:spPr bwMode="auto">
          <a:xfrm>
            <a:off x="5616575" y="2810272"/>
            <a:ext cx="609600"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0,1</a:t>
            </a:r>
          </a:p>
        </p:txBody>
      </p:sp>
      <p:cxnSp>
        <p:nvCxnSpPr>
          <p:cNvPr id="60" name="AutoShape 19"/>
          <p:cNvCxnSpPr>
            <a:cxnSpLocks noChangeShapeType="1"/>
            <a:stCxn id="38" idx="7"/>
            <a:endCxn id="38" idx="1"/>
          </p:cNvCxnSpPr>
          <p:nvPr/>
        </p:nvCxnSpPr>
        <p:spPr bwMode="auto">
          <a:xfrm rot="16200000" flipH="1" flipV="1">
            <a:off x="5549106" y="3477816"/>
            <a:ext cx="1588" cy="323850"/>
          </a:xfrm>
          <a:prstGeom prst="curvedConnector3">
            <a:avLst>
              <a:gd name="adj1" fmla="val -18600000"/>
            </a:avLst>
          </a:prstGeom>
          <a:noFill/>
          <a:ln w="9525">
            <a:solidFill>
              <a:schemeClr val="tx1"/>
            </a:solidFill>
            <a:round/>
            <a:tailEnd type="triangle" w="med" len="med"/>
          </a:ln>
          <a:effectLst/>
        </p:spPr>
      </p:cxnSp>
      <p:sp>
        <p:nvSpPr>
          <p:cNvPr id="61" name="Text Box 20"/>
          <p:cNvSpPr txBox="1">
            <a:spLocks noChangeArrowheads="1"/>
          </p:cNvSpPr>
          <p:nvPr/>
        </p:nvSpPr>
        <p:spPr bwMode="auto">
          <a:xfrm>
            <a:off x="1676400" y="2276872"/>
            <a:ext cx="5584825"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Then arc labeled 0 from current state B.</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46</a:t>
            </a:fld>
            <a:r>
              <a:rPr lang="en-US" altLang="zh-CN"/>
              <a:t>/100</a:t>
            </a:r>
            <a:endParaRPr lang="en-US" altLang="zh-CN" dirty="0"/>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403648" y="506219"/>
            <a:ext cx="4877018"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String in a Language</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24" name="Text Box 3"/>
          <p:cNvSpPr txBox="1">
            <a:spLocks noChangeArrowheads="1"/>
          </p:cNvSpPr>
          <p:nvPr/>
        </p:nvSpPr>
        <p:spPr bwMode="auto">
          <a:xfrm>
            <a:off x="838200" y="4345906"/>
            <a:ext cx="82708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Start</a:t>
            </a:r>
          </a:p>
        </p:txBody>
      </p:sp>
      <p:sp>
        <p:nvSpPr>
          <p:cNvPr id="28" name="Text Box 4"/>
          <p:cNvSpPr txBox="1">
            <a:spLocks noChangeArrowheads="1"/>
          </p:cNvSpPr>
          <p:nvPr/>
        </p:nvSpPr>
        <p:spPr bwMode="auto">
          <a:xfrm>
            <a:off x="2743200" y="3245768"/>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29" name="Text Box 5"/>
          <p:cNvSpPr txBox="1">
            <a:spLocks noChangeArrowheads="1"/>
          </p:cNvSpPr>
          <p:nvPr/>
        </p:nvSpPr>
        <p:spPr bwMode="auto">
          <a:xfrm>
            <a:off x="2819400" y="4345906"/>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30" name="AutoShape 6"/>
          <p:cNvCxnSpPr>
            <a:cxnSpLocks noChangeShapeType="1"/>
          </p:cNvCxnSpPr>
          <p:nvPr/>
        </p:nvCxnSpPr>
        <p:spPr bwMode="auto">
          <a:xfrm rot="16200000" flipH="1" flipV="1">
            <a:off x="2120106" y="3335462"/>
            <a:ext cx="1588" cy="431800"/>
          </a:xfrm>
          <a:prstGeom prst="curvedConnector3">
            <a:avLst>
              <a:gd name="adj1" fmla="val -42700005"/>
            </a:avLst>
          </a:prstGeom>
          <a:noFill/>
          <a:ln w="9525">
            <a:solidFill>
              <a:schemeClr val="tx1"/>
            </a:solidFill>
            <a:round/>
            <a:tailEnd type="triangle" w="med" len="med"/>
          </a:ln>
          <a:effectLst/>
        </p:spPr>
      </p:cxnSp>
      <p:sp>
        <p:nvSpPr>
          <p:cNvPr id="31" name="Oval 7"/>
          <p:cNvSpPr>
            <a:spLocks noChangeArrowheads="1"/>
          </p:cNvSpPr>
          <p:nvPr/>
        </p:nvSpPr>
        <p:spPr bwMode="auto">
          <a:xfrm>
            <a:off x="1905000" y="3550568"/>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A</a:t>
            </a:r>
          </a:p>
        </p:txBody>
      </p:sp>
      <p:sp>
        <p:nvSpPr>
          <p:cNvPr id="32" name="Oval 8"/>
          <p:cNvSpPr>
            <a:spLocks noChangeArrowheads="1"/>
          </p:cNvSpPr>
          <p:nvPr/>
        </p:nvSpPr>
        <p:spPr bwMode="auto">
          <a:xfrm>
            <a:off x="5321300" y="3550568"/>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C</a:t>
            </a:r>
          </a:p>
        </p:txBody>
      </p:sp>
      <p:sp>
        <p:nvSpPr>
          <p:cNvPr id="33" name="Oval 9"/>
          <p:cNvSpPr>
            <a:spLocks noChangeArrowheads="1"/>
          </p:cNvSpPr>
          <p:nvPr/>
        </p:nvSpPr>
        <p:spPr bwMode="auto">
          <a:xfrm>
            <a:off x="3644900" y="3550568"/>
            <a:ext cx="457200" cy="457200"/>
          </a:xfrm>
          <a:prstGeom prst="ellipse">
            <a:avLst/>
          </a:prstGeom>
          <a:solidFill>
            <a:schemeClr val="accent1">
              <a:alpha val="50000"/>
            </a:schemeClr>
          </a:solidFill>
          <a:ln w="9525">
            <a:solidFill>
              <a:schemeClr val="tx1"/>
            </a:solidFill>
            <a:round/>
          </a:ln>
          <a:effectLst/>
        </p:spPr>
        <p:txBody>
          <a:bodyPr wrap="none" anchor="ctr"/>
          <a:lstStyle/>
          <a:p>
            <a:pPr algn="ctr">
              <a:defRPr/>
            </a:pPr>
            <a:r>
              <a:rPr lang="en-US" altLang="zh-CN" sz="2400">
                <a:latin typeface="Tahoma" panose="020B0604030504040204" pitchFamily="34" charset="0"/>
                <a:ea typeface="SimSun" panose="02010600030101010101" pitchFamily="2" charset="-122"/>
              </a:rPr>
              <a:t>B</a:t>
            </a:r>
          </a:p>
        </p:txBody>
      </p:sp>
      <p:sp>
        <p:nvSpPr>
          <p:cNvPr id="34" name="Oval 10"/>
          <p:cNvSpPr>
            <a:spLocks noChangeArrowheads="1"/>
          </p:cNvSpPr>
          <p:nvPr/>
        </p:nvSpPr>
        <p:spPr bwMode="auto">
          <a:xfrm>
            <a:off x="1828800" y="3474368"/>
            <a:ext cx="609600" cy="609600"/>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35" name="Oval 11"/>
          <p:cNvSpPr>
            <a:spLocks noChangeArrowheads="1"/>
          </p:cNvSpPr>
          <p:nvPr/>
        </p:nvSpPr>
        <p:spPr bwMode="auto">
          <a:xfrm>
            <a:off x="3568700" y="3474368"/>
            <a:ext cx="609600" cy="609600"/>
          </a:xfrm>
          <a:prstGeom prst="ellipse">
            <a:avLst/>
          </a:prstGeom>
          <a:noFill/>
          <a:ln w="9525">
            <a:solidFill>
              <a:schemeClr val="tx1"/>
            </a:solidFill>
            <a:round/>
          </a:ln>
          <a:effectLst/>
        </p:spPr>
        <p:txBody>
          <a:bodyPr wrap="none" anchor="ctr"/>
          <a:lstStyle/>
          <a:p>
            <a:pPr>
              <a:defRPr/>
            </a:pPr>
            <a:endParaRPr lang="zh-CN" altLang="en-US" sz="2400">
              <a:latin typeface="Tahoma" panose="020B0604030504040204" pitchFamily="34" charset="0"/>
              <a:ea typeface="SimSun" panose="02010600030101010101" pitchFamily="2" charset="-122"/>
            </a:endParaRPr>
          </a:p>
        </p:txBody>
      </p:sp>
      <p:sp>
        <p:nvSpPr>
          <p:cNvPr id="43" name="Line 12"/>
          <p:cNvSpPr>
            <a:spLocks noChangeShapeType="1"/>
          </p:cNvSpPr>
          <p:nvPr/>
        </p:nvSpPr>
        <p:spPr bwMode="auto">
          <a:xfrm flipV="1">
            <a:off x="1371600" y="3931568"/>
            <a:ext cx="533400" cy="45720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44" name="Line 13"/>
          <p:cNvSpPr>
            <a:spLocks noChangeShapeType="1"/>
          </p:cNvSpPr>
          <p:nvPr/>
        </p:nvSpPr>
        <p:spPr bwMode="auto">
          <a:xfrm>
            <a:off x="2438400" y="3702968"/>
            <a:ext cx="1143000" cy="0"/>
          </a:xfrm>
          <a:prstGeom prst="line">
            <a:avLst/>
          </a:prstGeom>
          <a:noFill/>
          <a:ln w="25400">
            <a:solidFill>
              <a:srgbClr val="FF0000"/>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45" name="Line 14"/>
          <p:cNvSpPr>
            <a:spLocks noChangeShapeType="1"/>
          </p:cNvSpPr>
          <p:nvPr/>
        </p:nvSpPr>
        <p:spPr bwMode="auto">
          <a:xfrm>
            <a:off x="4178300" y="3779168"/>
            <a:ext cx="1143000" cy="0"/>
          </a:xfrm>
          <a:prstGeom prst="line">
            <a:avLst/>
          </a:prstGeom>
          <a:noFill/>
          <a:ln w="9525">
            <a:solidFill>
              <a:schemeClr val="tx1"/>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46" name="Text Box 15"/>
          <p:cNvSpPr txBox="1">
            <a:spLocks noChangeArrowheads="1"/>
          </p:cNvSpPr>
          <p:nvPr/>
        </p:nvSpPr>
        <p:spPr bwMode="auto">
          <a:xfrm>
            <a:off x="4549775" y="3321968"/>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1</a:t>
            </a:r>
          </a:p>
        </p:txBody>
      </p:sp>
      <p:sp>
        <p:nvSpPr>
          <p:cNvPr id="47" name="Text Box 16"/>
          <p:cNvSpPr txBox="1">
            <a:spLocks noChangeArrowheads="1"/>
          </p:cNvSpPr>
          <p:nvPr/>
        </p:nvSpPr>
        <p:spPr bwMode="auto">
          <a:xfrm>
            <a:off x="2263775" y="2712368"/>
            <a:ext cx="350838"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a:t>
            </a:r>
          </a:p>
        </p:txBody>
      </p:sp>
      <p:cxnSp>
        <p:nvCxnSpPr>
          <p:cNvPr id="48" name="AutoShape 17"/>
          <p:cNvCxnSpPr>
            <a:cxnSpLocks noChangeShapeType="1"/>
          </p:cNvCxnSpPr>
          <p:nvPr/>
        </p:nvCxnSpPr>
        <p:spPr bwMode="auto">
          <a:xfrm rot="5400000">
            <a:off x="3015456" y="3354512"/>
            <a:ext cx="1588" cy="1308100"/>
          </a:xfrm>
          <a:prstGeom prst="curvedConnector3">
            <a:avLst>
              <a:gd name="adj1" fmla="val 20000000"/>
            </a:avLst>
          </a:prstGeom>
          <a:noFill/>
          <a:ln w="25400">
            <a:solidFill>
              <a:srgbClr val="FF0000"/>
            </a:solidFill>
            <a:round/>
            <a:tailEnd type="triangle" w="med" len="med"/>
          </a:ln>
          <a:effectLst/>
        </p:spPr>
      </p:cxnSp>
      <p:sp>
        <p:nvSpPr>
          <p:cNvPr id="49" name="Text Box 18"/>
          <p:cNvSpPr txBox="1">
            <a:spLocks noChangeArrowheads="1"/>
          </p:cNvSpPr>
          <p:nvPr/>
        </p:nvSpPr>
        <p:spPr bwMode="auto">
          <a:xfrm>
            <a:off x="5616575" y="2788568"/>
            <a:ext cx="609600"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0,1</a:t>
            </a:r>
          </a:p>
        </p:txBody>
      </p:sp>
      <p:cxnSp>
        <p:nvCxnSpPr>
          <p:cNvPr id="50" name="AutoShape 19"/>
          <p:cNvCxnSpPr>
            <a:cxnSpLocks noChangeShapeType="1"/>
            <a:stCxn id="32" idx="7"/>
            <a:endCxn id="32" idx="1"/>
          </p:cNvCxnSpPr>
          <p:nvPr/>
        </p:nvCxnSpPr>
        <p:spPr bwMode="auto">
          <a:xfrm rot="16200000" flipH="1" flipV="1">
            <a:off x="5549106" y="3456112"/>
            <a:ext cx="1588" cy="323850"/>
          </a:xfrm>
          <a:prstGeom prst="curvedConnector3">
            <a:avLst>
              <a:gd name="adj1" fmla="val -18600000"/>
            </a:avLst>
          </a:prstGeom>
          <a:noFill/>
          <a:ln w="9525">
            <a:solidFill>
              <a:schemeClr val="tx1"/>
            </a:solidFill>
            <a:round/>
            <a:tailEnd type="triangle" w="med" len="med"/>
          </a:ln>
          <a:effectLst/>
        </p:spPr>
      </p:cxnSp>
      <p:sp>
        <p:nvSpPr>
          <p:cNvPr id="51" name="Text Box 20"/>
          <p:cNvSpPr txBox="1">
            <a:spLocks noChangeArrowheads="1"/>
          </p:cNvSpPr>
          <p:nvPr/>
        </p:nvSpPr>
        <p:spPr bwMode="auto">
          <a:xfrm>
            <a:off x="1447800" y="1950368"/>
            <a:ext cx="6833537" cy="830997"/>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Finally arc labeled 1 from current state A.  Result</a:t>
            </a:r>
          </a:p>
          <a:p>
            <a:pPr>
              <a:defRPr/>
            </a:pPr>
            <a:r>
              <a:rPr lang="en-US" altLang="zh-CN" sz="2400">
                <a:latin typeface="Tahoma" panose="020B0604030504040204" pitchFamily="34" charset="0"/>
                <a:ea typeface="SimSun" panose="02010600030101010101" pitchFamily="2" charset="-122"/>
              </a:rPr>
              <a:t>is an accepting state, so 101 is in the language.</a:t>
            </a:r>
          </a:p>
        </p:txBody>
      </p:sp>
      <p:sp>
        <p:nvSpPr>
          <p:cNvPr id="52" name="Line 21"/>
          <p:cNvSpPr>
            <a:spLocks noChangeShapeType="1"/>
          </p:cNvSpPr>
          <p:nvPr/>
        </p:nvSpPr>
        <p:spPr bwMode="auto">
          <a:xfrm>
            <a:off x="2438400" y="3855368"/>
            <a:ext cx="1143000" cy="0"/>
          </a:xfrm>
          <a:prstGeom prst="line">
            <a:avLst/>
          </a:prstGeom>
          <a:noFill/>
          <a:ln w="25400">
            <a:solidFill>
              <a:srgbClr val="FF0000"/>
            </a:solidFill>
            <a:round/>
            <a:tailEnd type="triangle" w="med" len="med"/>
          </a:ln>
          <a:effectLst/>
        </p:spPr>
        <p:txBody>
          <a:bodyPr/>
          <a:lstStyle/>
          <a:p>
            <a:pPr>
              <a:defRPr/>
            </a:pPr>
            <a:endParaRPr lang="zh-CN" altLang="en-US" sz="2400">
              <a:latin typeface="Tahoma" panose="020B0604030504040204" pitchFamily="34" charset="0"/>
              <a:ea typeface="SimSun" panose="02010600030101010101" pitchFamily="2" charset="-122"/>
            </a:endParaRPr>
          </a:p>
        </p:txBody>
      </p:sp>
      <p:sp>
        <p:nvSpPr>
          <p:cNvPr id="53" name="Text Box 22"/>
          <p:cNvSpPr txBox="1">
            <a:spLocks noChangeArrowheads="1"/>
          </p:cNvSpPr>
          <p:nvPr/>
        </p:nvSpPr>
        <p:spPr bwMode="auto">
          <a:xfrm>
            <a:off x="1447800" y="1340768"/>
            <a:ext cx="6559550" cy="457200"/>
          </a:xfrm>
          <a:prstGeom prst="rect">
            <a:avLst/>
          </a:prstGeom>
          <a:noFill/>
          <a:ln>
            <a:noFill/>
          </a:ln>
          <a:effectLst/>
        </p:spPr>
        <p:txBody>
          <a:bodyPr wrap="none">
            <a:spAutoFit/>
          </a:bodyPr>
          <a:lstStyle/>
          <a:p>
            <a:pPr>
              <a:defRPr/>
            </a:pPr>
            <a:r>
              <a:rPr lang="en-US" altLang="zh-CN" sz="2400">
                <a:latin typeface="Tahoma" panose="020B0604030504040204" pitchFamily="34" charset="0"/>
                <a:ea typeface="SimSun" panose="02010600030101010101" pitchFamily="2" charset="-122"/>
              </a:rPr>
              <a:t>String 101 is in the language of the DFA below.</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47</a:t>
            </a:fld>
            <a:r>
              <a:rPr lang="en-US" altLang="zh-CN"/>
              <a:t>/100</a:t>
            </a:r>
            <a:endParaRPr lang="en-US" altLang="zh-CN" dirty="0"/>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186717" y="506219"/>
            <a:ext cx="3310883"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0000FF"/>
                </a:solidFill>
                <a:latin typeface="Times New Roman" panose="02020703060505090304" pitchFamily="18" charset="0"/>
                <a:ea typeface="STXinwei" panose="02010800040101010101" pitchFamily="2" charset="-122"/>
              </a:rPr>
              <a:t>Example</a:t>
            </a:r>
            <a:r>
              <a:rPr lang="en-US" altLang="zh-CN" sz="2800" b="1" dirty="0">
                <a:solidFill>
                  <a:srgbClr val="F31A03"/>
                </a:solidFill>
                <a:latin typeface="Times New Roman" panose="02020703060505090304" pitchFamily="18" charset="0"/>
                <a:ea typeface="STXinwei" panose="02010800040101010101" pitchFamily="2" charset="-122"/>
              </a:rPr>
              <a:t>: Concluded</a:t>
            </a:r>
            <a:endParaRPr lang="zh-CN" altLang="en-US" sz="2800" b="1" dirty="0">
              <a:solidFill>
                <a:srgbClr val="F31A03"/>
              </a:solidFill>
              <a:latin typeface="Times New Roman" panose="02020703060505090304" pitchFamily="18" charset="0"/>
              <a:ea typeface="STXinwei" panose="02010800040101010101" pitchFamily="2" charset="-122"/>
            </a:endParaRPr>
          </a:p>
        </p:txBody>
      </p:sp>
      <p:sp>
        <p:nvSpPr>
          <p:cNvPr id="55" name="Rectangle 3"/>
          <p:cNvSpPr txBox="1">
            <a:spLocks noChangeArrowheads="1"/>
          </p:cNvSpPr>
          <p:nvPr/>
        </p:nvSpPr>
        <p:spPr bwMode="auto">
          <a:xfrm>
            <a:off x="683568" y="1556990"/>
            <a:ext cx="7772400" cy="4114800"/>
          </a:xfrm>
          <a:prstGeom prst="rect">
            <a:avLst/>
          </a:prstGeom>
          <a:noFill/>
          <a:ln>
            <a:noFill/>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CC00CC"/>
              </a:buClr>
              <a:buFont typeface="Monotype Sorts" charset="2"/>
              <a:buChar char="u"/>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CC00CC"/>
              </a:buClr>
              <a:buFont typeface="Monotype Sorts" charset="2"/>
              <a:buChar char="w"/>
              <a:defRPr kumimoji="1" sz="2800">
                <a:solidFill>
                  <a:schemeClr val="tx1"/>
                </a:solidFill>
                <a:latin typeface="+mn-lt"/>
                <a:ea typeface="+mn-ea"/>
              </a:defRPr>
            </a:lvl2pPr>
            <a:lvl3pPr marL="1143000" indent="-228600" algn="l" rtl="0" eaLnBrk="0" fontAlgn="base" hangingPunct="0">
              <a:spcBef>
                <a:spcPct val="20000"/>
              </a:spcBef>
              <a:spcAft>
                <a:spcPct val="0"/>
              </a:spcAft>
              <a:buClr>
                <a:srgbClr val="CC00CC"/>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anose="02020703060505090304" pitchFamily="18" charset="0"/>
                <a:ea typeface="+mn-ea"/>
              </a:defRPr>
            </a:lvl4pPr>
            <a:lvl5pPr marL="2057400" indent="-228600" algn="l" rtl="0" eaLnBrk="0" fontAlgn="base" hangingPunct="0">
              <a:spcBef>
                <a:spcPct val="20000"/>
              </a:spcBef>
              <a:spcAft>
                <a:spcPct val="0"/>
              </a:spcAft>
              <a:buChar char="»"/>
              <a:defRPr kumimoji="1" sz="2000">
                <a:solidFill>
                  <a:schemeClr val="tx1"/>
                </a:solidFill>
                <a:latin typeface="Times New Roman" panose="02020703060505090304" pitchFamily="18" charset="0"/>
                <a:ea typeface="+mn-ea"/>
              </a:defRPr>
            </a:lvl5pPr>
            <a:lvl6pPr marL="2514600" indent="-228600" algn="l" rtl="0" eaLnBrk="0" fontAlgn="base" hangingPunct="0">
              <a:spcBef>
                <a:spcPct val="20000"/>
              </a:spcBef>
              <a:spcAft>
                <a:spcPct val="0"/>
              </a:spcAft>
              <a:buChar char="»"/>
              <a:defRPr sz="2000">
                <a:solidFill>
                  <a:schemeClr val="tx1"/>
                </a:solidFill>
                <a:latin typeface="Times New Roman" panose="02020703060505090304" pitchFamily="18" charset="0"/>
                <a:ea typeface="+mn-ea"/>
              </a:defRPr>
            </a:lvl6pPr>
            <a:lvl7pPr marL="2971800" indent="-228600" algn="l" rtl="0" eaLnBrk="0" fontAlgn="base" hangingPunct="0">
              <a:spcBef>
                <a:spcPct val="20000"/>
              </a:spcBef>
              <a:spcAft>
                <a:spcPct val="0"/>
              </a:spcAft>
              <a:buChar char="»"/>
              <a:defRPr sz="2000">
                <a:solidFill>
                  <a:schemeClr val="tx1"/>
                </a:solidFill>
                <a:latin typeface="Times New Roman" panose="02020703060505090304" pitchFamily="18" charset="0"/>
                <a:ea typeface="+mn-ea"/>
              </a:defRPr>
            </a:lvl7pPr>
            <a:lvl8pPr marL="3429000" indent="-228600" algn="l" rtl="0" eaLnBrk="0" fontAlgn="base" hangingPunct="0">
              <a:spcBef>
                <a:spcPct val="20000"/>
              </a:spcBef>
              <a:spcAft>
                <a:spcPct val="0"/>
              </a:spcAft>
              <a:buChar char="»"/>
              <a:defRPr sz="2000">
                <a:solidFill>
                  <a:schemeClr val="tx1"/>
                </a:solidFill>
                <a:latin typeface="Times New Roman" panose="02020703060505090304" pitchFamily="18" charset="0"/>
                <a:ea typeface="+mn-ea"/>
              </a:defRPr>
            </a:lvl8pPr>
            <a:lvl9pPr marL="3886200" indent="-228600" algn="l" rtl="0" eaLnBrk="0" fontAlgn="base" hangingPunct="0">
              <a:spcBef>
                <a:spcPct val="20000"/>
              </a:spcBef>
              <a:spcAft>
                <a:spcPct val="0"/>
              </a:spcAft>
              <a:buChar char="»"/>
              <a:defRPr sz="2000">
                <a:solidFill>
                  <a:schemeClr val="tx1"/>
                </a:solidFill>
                <a:latin typeface="Times New Roman" panose="02020703060505090304" pitchFamily="18" charset="0"/>
                <a:ea typeface="+mn-ea"/>
              </a:defRPr>
            </a:lvl9pPr>
          </a:lstStyle>
          <a:p>
            <a:pPr marL="457200" marR="0" lvl="0" indent="-457200" defTabSz="914400" latinLnBrk="0">
              <a:lnSpc>
                <a:spcPct val="100000"/>
              </a:lnSpc>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 language of our example DFA is:</a:t>
            </a:r>
          </a:p>
          <a:p>
            <a:pPr marL="342900" marR="0" lvl="0" indent="-342900" algn="l" defTabSz="914400" rtl="0" eaLnBrk="0" fontAlgn="base" latinLnBrk="0" hangingPunct="0">
              <a:lnSpc>
                <a:spcPct val="100000"/>
              </a:lnSpc>
              <a:spcBef>
                <a:spcPct val="20000"/>
              </a:spcBef>
              <a:spcAft>
                <a:spcPct val="0"/>
              </a:spcAft>
              <a:buClr>
                <a:srgbClr val="CC00CC"/>
              </a:buClr>
              <a:buSzTx/>
              <a:buFont typeface="Monotype Sorts" charset="2"/>
              <a:buNone/>
              <a:defRPr/>
            </a:pP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a:t>
            </a:r>
            <a:r>
              <a:rPr kumimoji="0" lang="en-US" altLang="zh-CN" sz="2800" b="0" i="1" u="none" strike="noStrike" kern="0" cap="none" spc="0" normalizeH="0" baseline="0" noProof="0" dirty="0">
                <a:ln>
                  <a:noFill/>
                </a:ln>
                <a:solidFill>
                  <a:srgbClr val="0000FF"/>
                </a:solidFill>
                <a:effectLst/>
                <a:uLnTx/>
                <a:uFillTx/>
                <a:latin typeface="Tahoma" panose="020B0604030504040204"/>
                <a:ea typeface="SimSun" panose="02010600030101010101" pitchFamily="2" charset="-122"/>
              </a:rPr>
              <a:t>w</a:t>
            </a:r>
            <a:r>
              <a:rPr kumimoji="0" lang="en-US" altLang="zh-CN" sz="2800" b="0" i="0" u="none" strike="noStrike" kern="0" cap="none" spc="0" normalizeH="0" baseline="0" noProof="0" dirty="0">
                <a:ln>
                  <a:noFill/>
                </a:ln>
                <a:solidFill>
                  <a:srgbClr val="0000FF"/>
                </a:solidFill>
                <a:effectLst/>
                <a:uLnTx/>
                <a:uFillTx/>
                <a:latin typeface="Tahoma" panose="020B0604030504040204"/>
                <a:ea typeface="SimSun" panose="02010600030101010101" pitchFamily="2" charset="-122"/>
              </a:rPr>
              <a:t> </a:t>
            </a: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 </a:t>
            </a:r>
            <a:r>
              <a:rPr kumimoji="0" lang="en-US" altLang="zh-CN" sz="2800" b="0" i="0" u="none" strike="noStrike" kern="0" cap="none" spc="0" normalizeH="0" baseline="0" noProof="0" dirty="0">
                <a:ln>
                  <a:noFill/>
                </a:ln>
                <a:solidFill>
                  <a:srgbClr val="0000FF"/>
                </a:solidFill>
                <a:effectLst/>
                <a:uLnTx/>
                <a:uFillTx/>
                <a:latin typeface="Tahoma" panose="020B0604030504040204"/>
                <a:ea typeface="SimSun" panose="02010600030101010101" pitchFamily="2" charset="-122"/>
              </a:rPr>
              <a:t>w</a:t>
            </a: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 is in </a:t>
            </a:r>
            <a:r>
              <a:rPr kumimoji="0" lang="en-US" altLang="zh-CN" sz="2800" b="0" i="0" u="none" strike="noStrike" kern="0" cap="none" spc="0" normalizeH="0" baseline="0" noProof="0" dirty="0">
                <a:ln>
                  <a:noFill/>
                </a:ln>
                <a:solidFill>
                  <a:srgbClr val="0000FF"/>
                </a:solidFill>
                <a:effectLst/>
                <a:uLnTx/>
                <a:uFillTx/>
                <a:latin typeface="Tahoma" panose="020B0604030504040204"/>
                <a:ea typeface="SimSun" panose="02010600030101010101" pitchFamily="2" charset="-122"/>
              </a:rPr>
              <a:t>{0,1}* </a:t>
            </a: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and </a:t>
            </a:r>
            <a:r>
              <a:rPr kumimoji="0" lang="en-US" altLang="zh-CN" sz="2800" b="0" i="0" u="none" strike="noStrike" kern="0" cap="none" spc="0" normalizeH="0" baseline="0" noProof="0" dirty="0">
                <a:ln>
                  <a:noFill/>
                </a:ln>
                <a:solidFill>
                  <a:srgbClr val="0000FF"/>
                </a:solidFill>
                <a:effectLst/>
                <a:uLnTx/>
                <a:uFillTx/>
                <a:latin typeface="Tahoma" panose="020B0604030504040204"/>
                <a:ea typeface="SimSun" panose="02010600030101010101" pitchFamily="2" charset="-122"/>
              </a:rPr>
              <a:t>w</a:t>
            </a: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 does not have</a:t>
            </a:r>
          </a:p>
          <a:p>
            <a:pPr marL="342900" marR="0" lvl="0" indent="-342900" algn="l" defTabSz="914400" rtl="0" eaLnBrk="0" fontAlgn="base" latinLnBrk="0" hangingPunct="0">
              <a:lnSpc>
                <a:spcPct val="100000"/>
              </a:lnSpc>
              <a:spcBef>
                <a:spcPct val="20000"/>
              </a:spcBef>
              <a:spcAft>
                <a:spcPct val="0"/>
              </a:spcAft>
              <a:buClr>
                <a:srgbClr val="CC00CC"/>
              </a:buClr>
              <a:buSzTx/>
              <a:buFont typeface="Monotype Sorts" charset="2"/>
              <a:buNone/>
              <a:defRPr/>
            </a:pP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			two consecutive </a:t>
            </a:r>
            <a:r>
              <a:rPr kumimoji="0" lang="en-US" altLang="zh-CN" sz="2800" b="0" i="0" u="none" strike="noStrike" kern="0" cap="none" spc="0" normalizeH="0" baseline="0" noProof="0" dirty="0">
                <a:ln>
                  <a:noFill/>
                </a:ln>
                <a:solidFill>
                  <a:srgbClr val="0000FF"/>
                </a:solidFill>
                <a:effectLst/>
                <a:uLnTx/>
                <a:uFillTx/>
                <a:latin typeface="Tahoma" panose="020B0604030504040204"/>
                <a:ea typeface="SimSun" panose="02010600030101010101" pitchFamily="2" charset="-122"/>
              </a:rPr>
              <a:t>1</a:t>
            </a:r>
            <a:r>
              <a:rPr kumimoji="0" lang="en-US" altLang="zh-CN" sz="2800" kern="0" dirty="0">
                <a:solidFill>
                  <a:srgbClr val="000090"/>
                </a:solidFill>
                <a:latin typeface="Arial" panose="020B0604020202090204" pitchFamily="34" charset="0"/>
                <a:ea typeface="SimSun" panose="02010600030101010101" pitchFamily="2" charset="-122"/>
              </a:rPr>
              <a:t>’</a:t>
            </a:r>
            <a:r>
              <a:rPr kumimoji="0" lang="en-US" altLang="zh-CN" sz="2800" b="0" i="0" u="none" strike="noStrike" kern="0" cap="none" spc="0" normalizeH="0" baseline="0" noProof="0" dirty="0">
                <a:ln>
                  <a:noFill/>
                </a:ln>
                <a:solidFill>
                  <a:srgbClr val="000090"/>
                </a:solidFill>
                <a:effectLst/>
                <a:uLnTx/>
                <a:uFillTx/>
                <a:latin typeface="Tahoma" panose="020B0604030504040204"/>
                <a:ea typeface="SimSun" panose="02010600030101010101" pitchFamily="2" charset="-122"/>
              </a:rPr>
              <a:t>s}</a:t>
            </a:r>
          </a:p>
        </p:txBody>
      </p:sp>
      <p:grpSp>
        <p:nvGrpSpPr>
          <p:cNvPr id="56" name="Group 6"/>
          <p:cNvGrpSpPr/>
          <p:nvPr/>
        </p:nvGrpSpPr>
        <p:grpSpPr bwMode="auto">
          <a:xfrm>
            <a:off x="378768" y="2699990"/>
            <a:ext cx="3438526" cy="3040063"/>
            <a:chOff x="240" y="1968"/>
            <a:chExt cx="2166" cy="1915"/>
          </a:xfrm>
        </p:grpSpPr>
        <p:sp>
          <p:nvSpPr>
            <p:cNvPr id="57" name="Text Box 4"/>
            <p:cNvSpPr txBox="1">
              <a:spLocks noChangeArrowheads="1"/>
            </p:cNvSpPr>
            <p:nvPr/>
          </p:nvSpPr>
          <p:spPr bwMode="auto">
            <a:xfrm>
              <a:off x="240" y="3360"/>
              <a:ext cx="2166" cy="523"/>
            </a:xfrm>
            <a:prstGeom prst="rect">
              <a:avLst/>
            </a:prstGeom>
            <a:noFill/>
            <a:ln>
              <a:noFill/>
            </a:ln>
            <a:effectLst/>
          </p:spPr>
          <p:txBody>
            <a:bodyPr wrap="none">
              <a:spAutoFit/>
            </a:bodyP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000000"/>
                  </a:solidFill>
                  <a:effectLst/>
                  <a:uLnTx/>
                  <a:uFillTx/>
                  <a:ea typeface="SimSun" panose="02010600030101010101" pitchFamily="2" charset="-122"/>
                </a:rPr>
                <a:t> Read a </a:t>
              </a:r>
              <a:r>
                <a:rPr kumimoji="0" lang="en-US" altLang="zh-CN" b="0" i="1" u="none" strike="noStrike" kern="0" cap="none" spc="0" normalizeH="0" baseline="0" noProof="0" dirty="0">
                  <a:ln>
                    <a:noFill/>
                  </a:ln>
                  <a:solidFill>
                    <a:srgbClr val="FF0066"/>
                  </a:solidFill>
                  <a:effectLst/>
                  <a:uLnTx/>
                  <a:uFillTx/>
                  <a:ea typeface="SimSun" panose="02010600030101010101" pitchFamily="2" charset="-122"/>
                </a:rPr>
                <a:t>set former</a:t>
              </a:r>
              <a:r>
                <a:rPr kumimoji="0" lang="en-US" altLang="zh-CN" b="0" i="0" u="none" strike="noStrike" kern="0" cap="none" spc="0" normalizeH="0" baseline="0" noProof="0" dirty="0">
                  <a:ln>
                    <a:noFill/>
                  </a:ln>
                  <a:solidFill>
                    <a:srgbClr val="000000"/>
                  </a:solidFill>
                  <a:effectLst/>
                  <a:uLnTx/>
                  <a:uFillTx/>
                  <a:ea typeface="SimSun" panose="02010600030101010101" pitchFamily="2" charset="-122"/>
                </a:rPr>
                <a:t>  as</a:t>
              </a:r>
            </a:p>
            <a:p>
              <a:pPr marL="0" marR="0" lvl="0" indent="0" defTabSz="91440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000000"/>
                  </a:solidFill>
                  <a:effectLst/>
                  <a:uLnTx/>
                  <a:uFillTx/>
                  <a:latin typeface="Arial" panose="020B0604020202090204" pitchFamily="34" charset="0"/>
                  <a:ea typeface="SimSun" panose="02010600030101010101" pitchFamily="2" charset="-122"/>
                </a:rPr>
                <a:t>“</a:t>
              </a:r>
              <a:r>
                <a:rPr kumimoji="0" lang="en-US" altLang="zh-CN" b="0" i="0" u="none" strike="noStrike" kern="0" cap="none" spc="0" normalizeH="0" baseline="0" noProof="0" dirty="0">
                  <a:ln>
                    <a:noFill/>
                  </a:ln>
                  <a:solidFill>
                    <a:srgbClr val="000000"/>
                  </a:solidFill>
                  <a:effectLst/>
                  <a:uLnTx/>
                  <a:uFillTx/>
                  <a:ea typeface="SimSun" panose="02010600030101010101" pitchFamily="2" charset="-122"/>
                </a:rPr>
                <a:t>The set of strings </a:t>
              </a:r>
              <a:r>
                <a:rPr kumimoji="0" lang="en-US" altLang="zh-CN" b="0" i="1" u="none" strike="noStrike" kern="0" cap="none" spc="0" normalizeH="0" baseline="0" noProof="0" dirty="0">
                  <a:ln>
                    <a:noFill/>
                  </a:ln>
                  <a:solidFill>
                    <a:srgbClr val="0000FF"/>
                  </a:solidFill>
                  <a:effectLst/>
                  <a:uLnTx/>
                  <a:uFillTx/>
                  <a:ea typeface="SimSun" panose="02010600030101010101" pitchFamily="2" charset="-122"/>
                </a:rPr>
                <a:t>w</a:t>
              </a:r>
              <a:r>
                <a:rPr kumimoji="0" lang="en-US" altLang="zh-CN" b="0" i="0" u="none" strike="noStrike" kern="0" cap="none" spc="0" normalizeH="0" baseline="0" noProof="0" dirty="0">
                  <a:ln>
                    <a:noFill/>
                  </a:ln>
                  <a:solidFill>
                    <a:srgbClr val="000000"/>
                  </a:solidFill>
                  <a:effectLst/>
                  <a:uLnTx/>
                  <a:uFillTx/>
                  <a:ea typeface="SimSun" panose="02010600030101010101" pitchFamily="2" charset="-122"/>
                </a:rPr>
                <a:t>…</a:t>
              </a:r>
            </a:p>
          </p:txBody>
        </p:sp>
        <p:sp>
          <p:nvSpPr>
            <p:cNvPr id="58" name="Line 5"/>
            <p:cNvSpPr>
              <a:spLocks noChangeShapeType="1"/>
            </p:cNvSpPr>
            <p:nvPr/>
          </p:nvSpPr>
          <p:spPr bwMode="auto">
            <a:xfrm flipV="1">
              <a:off x="720" y="1968"/>
              <a:ext cx="0" cy="1344"/>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grpSp>
      <p:grpSp>
        <p:nvGrpSpPr>
          <p:cNvPr id="59" name="Group 9"/>
          <p:cNvGrpSpPr/>
          <p:nvPr/>
        </p:nvGrpSpPr>
        <p:grpSpPr bwMode="auto">
          <a:xfrm>
            <a:off x="1521768" y="2742854"/>
            <a:ext cx="2262188" cy="1638300"/>
            <a:chOff x="960" y="1995"/>
            <a:chExt cx="1425" cy="1032"/>
          </a:xfrm>
        </p:grpSpPr>
        <p:sp>
          <p:nvSpPr>
            <p:cNvPr id="60" name="Text Box 7"/>
            <p:cNvSpPr txBox="1">
              <a:spLocks noChangeArrowheads="1"/>
            </p:cNvSpPr>
            <p:nvPr/>
          </p:nvSpPr>
          <p:spPr bwMode="auto">
            <a:xfrm>
              <a:off x="1296" y="2736"/>
              <a:ext cx="1089" cy="291"/>
            </a:xfrm>
            <a:prstGeom prst="rect">
              <a:avLst/>
            </a:prstGeom>
            <a:noFill/>
            <a:ln>
              <a:noFill/>
            </a:ln>
            <a:effectLst/>
          </p:spPr>
          <p:txBody>
            <a:bodyPr wrap="none">
              <a:spAutoFit/>
            </a:bodyP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Such that…</a:t>
              </a:r>
            </a:p>
          </p:txBody>
        </p:sp>
        <p:sp>
          <p:nvSpPr>
            <p:cNvPr id="61" name="Line 8"/>
            <p:cNvSpPr>
              <a:spLocks noChangeShapeType="1"/>
            </p:cNvSpPr>
            <p:nvPr/>
          </p:nvSpPr>
          <p:spPr bwMode="auto">
            <a:xfrm flipH="1" flipV="1">
              <a:off x="960" y="1995"/>
              <a:ext cx="624" cy="72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grpSp>
      <p:grpSp>
        <p:nvGrpSpPr>
          <p:cNvPr id="62" name="Group 12"/>
          <p:cNvGrpSpPr/>
          <p:nvPr/>
        </p:nvGrpSpPr>
        <p:grpSpPr bwMode="auto">
          <a:xfrm>
            <a:off x="5179367" y="3352452"/>
            <a:ext cx="2625725" cy="1549399"/>
            <a:chOff x="3264" y="2379"/>
            <a:chExt cx="1654" cy="976"/>
          </a:xfrm>
        </p:grpSpPr>
        <p:sp>
          <p:nvSpPr>
            <p:cNvPr id="63" name="Text Box 10"/>
            <p:cNvSpPr txBox="1">
              <a:spLocks noChangeArrowheads="1"/>
            </p:cNvSpPr>
            <p:nvPr/>
          </p:nvSpPr>
          <p:spPr bwMode="auto">
            <a:xfrm>
              <a:off x="3312" y="2832"/>
              <a:ext cx="1606" cy="523"/>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These conditions</a:t>
              </a:r>
            </a:p>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about </a:t>
              </a:r>
              <a:r>
                <a:rPr kumimoji="0" lang="en-US" altLang="zh-CN" sz="2400" b="0" i="1" u="none" strike="noStrike" kern="0" cap="none" spc="0" normalizeH="0" baseline="0" noProof="0" dirty="0">
                  <a:ln>
                    <a:noFill/>
                  </a:ln>
                  <a:solidFill>
                    <a:srgbClr val="0000FF"/>
                  </a:solidFill>
                  <a:effectLst/>
                  <a:uLnTx/>
                  <a:uFillTx/>
                  <a:latin typeface="Tahoma" panose="020B0604030504040204" pitchFamily="34" charset="0"/>
                  <a:ea typeface="SimSun" panose="02010600030101010101" pitchFamily="2" charset="-122"/>
                </a:rPr>
                <a:t>w</a:t>
              </a:r>
              <a:r>
                <a:rPr kumimoji="0" lang="en-US" altLang="zh-CN" sz="2400" b="0" i="0" u="none" strike="noStrike" kern="0" cap="none" spc="0" normalizeH="0" baseline="0" noProof="0" dirty="0">
                  <a:ln>
                    <a:noFill/>
                  </a:ln>
                  <a:solidFill>
                    <a:srgbClr val="0000FF"/>
                  </a:solidFill>
                  <a:effectLst/>
                  <a:uLnTx/>
                  <a:uFillTx/>
                  <a:latin typeface="Tahoma" panose="020B0604030504040204" pitchFamily="34" charset="0"/>
                  <a:ea typeface="SimSun" panose="02010600030101010101" pitchFamily="2" charset="-122"/>
                </a:rPr>
                <a:t> </a:t>
              </a: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are true.</a:t>
              </a:r>
            </a:p>
          </p:txBody>
        </p:sp>
        <p:sp>
          <p:nvSpPr>
            <p:cNvPr id="64" name="Line 11"/>
            <p:cNvSpPr>
              <a:spLocks noChangeShapeType="1"/>
            </p:cNvSpPr>
            <p:nvPr/>
          </p:nvSpPr>
          <p:spPr bwMode="auto">
            <a:xfrm flipH="1" flipV="1">
              <a:off x="3264" y="2379"/>
              <a:ext cx="432" cy="384"/>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957466" y="444664"/>
            <a:ext cx="455859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Proofs of Set </a:t>
            </a:r>
            <a:r>
              <a:rPr lang="en-US" altLang="zh-CN" sz="3200" b="1" dirty="0">
                <a:solidFill>
                  <a:srgbClr val="0000FF"/>
                </a:solidFill>
                <a:latin typeface="Times New Roman" panose="02020703060505090304" pitchFamily="18" charset="0"/>
                <a:ea typeface="STXinwei" panose="02010800040101010101" pitchFamily="2" charset="-122"/>
              </a:rPr>
              <a:t>Equivalence</a:t>
            </a:r>
            <a:endParaRPr lang="zh-CN" altLang="en-US" sz="3200" b="1" dirty="0">
              <a:solidFill>
                <a:srgbClr val="0000FF"/>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We need to </a:t>
            </a:r>
            <a:r>
              <a:rPr lang="en-US" altLang="zh-CN" sz="2800" kern="0" dirty="0">
                <a:solidFill>
                  <a:srgbClr val="DA0058"/>
                </a:solidFill>
                <a:latin typeface="Tahoma" panose="020B0604030504040204"/>
                <a:ea typeface="SimSun" panose="02010600030101010101" pitchFamily="2" charset="-122"/>
              </a:rPr>
              <a:t>prove</a:t>
            </a:r>
            <a:r>
              <a:rPr lang="en-US" altLang="zh-CN" sz="2800" kern="0" dirty="0">
                <a:solidFill>
                  <a:srgbClr val="000090"/>
                </a:solidFill>
                <a:latin typeface="Tahoma" panose="020B0604030504040204"/>
                <a:ea typeface="SimSun" panose="02010600030101010101" pitchFamily="2" charset="-122"/>
              </a:rPr>
              <a:t> that two descriptions of sets are in fact the same set.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Here, one set is </a:t>
            </a:r>
            <a:r>
              <a:rPr lang="zh-CN" altLang="en-US"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DA0058"/>
                </a:solidFill>
                <a:latin typeface="Tahoma" panose="020B0604030504040204"/>
                <a:ea typeface="SimSun" panose="02010600030101010101" pitchFamily="2" charset="-122"/>
              </a:rPr>
              <a:t>the language of this DFA</a:t>
            </a:r>
            <a:r>
              <a:rPr lang="en-US" altLang="zh-CN" sz="2800" kern="0" dirty="0">
                <a:solidFill>
                  <a:srgbClr val="000090"/>
                </a:solidFill>
                <a:latin typeface="Tahoma" panose="020B0604030504040204"/>
                <a:ea typeface="SimSun" panose="02010600030101010101" pitchFamily="2" charset="-122"/>
              </a:rPr>
              <a:t>,</a:t>
            </a:r>
            <a:r>
              <a:rPr lang="zh-CN" altLang="en-US"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 and the other is </a:t>
            </a:r>
            <a:r>
              <a:rPr lang="zh-CN" altLang="en-US"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DA0058"/>
                </a:solidFill>
                <a:latin typeface="Tahoma" panose="020B0604030504040204"/>
                <a:ea typeface="SimSun" panose="02010600030101010101" pitchFamily="2" charset="-122"/>
              </a:rPr>
              <a:t>the set of strings of 0</a:t>
            </a:r>
            <a:r>
              <a:rPr lang="en-US" altLang="zh-CN" sz="2800" kern="0" dirty="0">
                <a:solidFill>
                  <a:srgbClr val="DA0058"/>
                </a:solidFill>
                <a:latin typeface="Arial" panose="020B0604020202090204" pitchFamily="34" charset="0"/>
                <a:ea typeface="SimSun" panose="02010600030101010101" pitchFamily="2" charset="-122"/>
              </a:rPr>
              <a:t>’</a:t>
            </a:r>
            <a:r>
              <a:rPr lang="en-US" altLang="zh-CN" sz="2800" kern="0" dirty="0">
                <a:solidFill>
                  <a:srgbClr val="DA0058"/>
                </a:solidFill>
                <a:latin typeface="Tahoma" panose="020B0604030504040204"/>
                <a:ea typeface="SimSun" panose="02010600030101010101" pitchFamily="2" charset="-122"/>
              </a:rPr>
              <a:t>s and 1</a:t>
            </a:r>
            <a:r>
              <a:rPr lang="en-US" altLang="zh-CN" sz="2800" kern="0" dirty="0">
                <a:solidFill>
                  <a:srgbClr val="DA0058"/>
                </a:solidFill>
                <a:latin typeface="Arial" panose="020B0604020202090204" pitchFamily="34" charset="0"/>
                <a:ea typeface="SimSun" panose="02010600030101010101" pitchFamily="2" charset="-122"/>
              </a:rPr>
              <a:t>’</a:t>
            </a:r>
            <a:r>
              <a:rPr lang="en-US" altLang="zh-CN" sz="2800" kern="0" dirty="0">
                <a:solidFill>
                  <a:srgbClr val="DA0058"/>
                </a:solidFill>
                <a:latin typeface="Tahoma" panose="020B0604030504040204"/>
                <a:ea typeface="SimSun" panose="02010600030101010101" pitchFamily="2" charset="-122"/>
              </a:rPr>
              <a:t>s with no consecutive 1</a:t>
            </a:r>
            <a:r>
              <a:rPr lang="en-US" altLang="zh-CN" sz="2800" kern="0" dirty="0">
                <a:solidFill>
                  <a:srgbClr val="DA0058"/>
                </a:solidFill>
                <a:latin typeface="Arial" panose="020B0604020202090204" pitchFamily="34" charset="0"/>
                <a:ea typeface="SimSun" panose="02010600030101010101" pitchFamily="2" charset="-122"/>
              </a:rPr>
              <a:t>’</a:t>
            </a:r>
            <a:r>
              <a:rPr lang="en-US" altLang="zh-CN" sz="2800" kern="0" dirty="0">
                <a:solidFill>
                  <a:srgbClr val="DA0058"/>
                </a:solidFill>
                <a:latin typeface="Tahoma" panose="020B0604030504040204"/>
                <a:ea typeface="SimSun" panose="02010600030101010101" pitchFamily="2" charset="-122"/>
              </a:rPr>
              <a:t>s</a:t>
            </a:r>
            <a:r>
              <a:rPr lang="en-US" altLang="zh-CN" sz="2800" kern="0" dirty="0">
                <a:solidFill>
                  <a:srgbClr val="000090"/>
                </a:solidFill>
                <a:latin typeface="Tahoma" panose="020B0604030504040204"/>
                <a:ea typeface="SimSun" panose="02010600030101010101" pitchFamily="2" charset="-122"/>
              </a:rPr>
              <a:t>.</a:t>
            </a:r>
            <a:r>
              <a:rPr lang="zh-CN" altLang="en-US" sz="2800" kern="0" dirty="0">
                <a:solidFill>
                  <a:srgbClr val="000090"/>
                </a:solidFill>
                <a:latin typeface="Arial" panose="020B0604020202090204" pitchFamily="34" charset="0"/>
                <a:ea typeface="SimSun" panose="02010600030101010101" pitchFamily="2" charset="-122"/>
              </a:rPr>
              <a:t>”</a:t>
            </a:r>
            <a:endPar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49</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3"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7358" y="428604"/>
            <a:ext cx="149949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Content</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Why Study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Informal Introduction to Finite Automata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Central Concepts of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Deterministic Finite Automata (DFA)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Nondeterministic Finite Automata(NFA)</a:t>
            </a:r>
          </a:p>
          <a:p>
            <a:pPr marL="342900" indent="-342900" eaLnBrk="0" hangingPunct="0">
              <a:spcBef>
                <a:spcPct val="20000"/>
              </a:spcBef>
              <a:buClr>
                <a:srgbClr val="1073E0"/>
              </a:buClr>
              <a:buSzPct val="70000"/>
              <a:buFont typeface="Wingdings" panose="05000000000000000000" pitchFamily="2" charset="2"/>
              <a:buChar char="n"/>
              <a:defRPr/>
            </a:pPr>
            <a:endPar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a:t>
            </a:fld>
            <a:r>
              <a:rPr lang="en-US" altLang="zh-CN"/>
              <a:t>/100</a:t>
            </a:r>
            <a:endParaRPr lang="en-US" altLang="zh-CN" dirty="0"/>
          </a:p>
        </p:txBody>
      </p:sp>
    </p:spTree>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In general, to prove </a:t>
            </a:r>
            <a:r>
              <a:rPr lang="en-US" altLang="zh-CN" sz="2800" i="1" kern="0" dirty="0">
                <a:solidFill>
                  <a:srgbClr val="0000FF"/>
                </a:solidFill>
                <a:latin typeface="Tahoma" panose="020B0604030504040204"/>
                <a:ea typeface="SimSun" panose="02010600030101010101" pitchFamily="2" charset="-122"/>
              </a:rPr>
              <a:t>S</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T</a:t>
            </a:r>
            <a:r>
              <a:rPr lang="en-US" altLang="zh-CN" sz="2800" kern="0" dirty="0">
                <a:solidFill>
                  <a:srgbClr val="000000"/>
                </a:solidFill>
                <a:latin typeface="Tahoma" panose="020B0604030504040204"/>
                <a:ea typeface="SimSun" panose="02010600030101010101" pitchFamily="2" charset="-122"/>
              </a:rPr>
              <a:t>, we need to prove two parts: </a:t>
            </a:r>
            <a:r>
              <a:rPr lang="en-US" altLang="zh-CN" sz="2800" i="1" kern="0" dirty="0">
                <a:solidFill>
                  <a:srgbClr val="0000FF"/>
                </a:solidFill>
                <a:latin typeface="Tahoma" panose="020B0604030504040204"/>
                <a:ea typeface="SimSun" panose="02010600030101010101" pitchFamily="2" charset="-122"/>
              </a:rPr>
              <a:t>S</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a:t>
            </a:r>
            <a:r>
              <a:rPr lang="en-US" altLang="zh-CN" sz="2800" kern="0" dirty="0">
                <a:solidFill>
                  <a:srgbClr val="0000FF"/>
                </a:solidFill>
                <a:latin typeface="MS Shell Dlg 2" panose="020B0604030504040204" pitchFamily="34" charset="0"/>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T</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and </a:t>
            </a:r>
            <a:r>
              <a:rPr lang="en-US" altLang="zh-CN" sz="2800" i="1" kern="0" dirty="0">
                <a:solidFill>
                  <a:srgbClr val="0000FF"/>
                </a:solidFill>
                <a:latin typeface="Tahoma" panose="020B0604030504040204"/>
                <a:ea typeface="SimSun" panose="02010600030101010101" pitchFamily="2" charset="-122"/>
              </a:rPr>
              <a:t>T</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S</a:t>
            </a:r>
            <a:r>
              <a:rPr lang="en-US" altLang="zh-CN" sz="2800" kern="0" dirty="0">
                <a:solidFill>
                  <a:srgbClr val="000000"/>
                </a:solidFill>
                <a:latin typeface="Tahoma" panose="020B0604030504040204"/>
                <a:ea typeface="SimSun" panose="02010600030101010101" pitchFamily="2" charset="-122"/>
              </a:rPr>
              <a:t>.  That is:</a:t>
            </a:r>
          </a:p>
          <a:p>
            <a:pPr marL="990600" lvl="1" indent="-533400" eaLnBrk="0" hangingPunct="0">
              <a:spcBef>
                <a:spcPct val="20000"/>
              </a:spcBef>
              <a:buClr>
                <a:srgbClr val="CC00CC"/>
              </a:buClr>
              <a:buFont typeface="Monotype Sorts" charset="2"/>
              <a:buAutoNum type="arabicPeriod"/>
            </a:pPr>
            <a:r>
              <a:rPr lang="en-US" altLang="zh-CN" sz="2400" kern="0" dirty="0">
                <a:solidFill>
                  <a:srgbClr val="000000"/>
                </a:solidFill>
                <a:latin typeface="Tahoma" panose="020B0604030504040204"/>
                <a:ea typeface="SimSun" panose="02010600030101010101" pitchFamily="2" charset="-122"/>
              </a:rPr>
              <a:t>If </a:t>
            </a:r>
            <a:r>
              <a:rPr lang="en-US" altLang="zh-CN" sz="2400" i="1" kern="0" dirty="0">
                <a:solidFill>
                  <a:srgbClr val="0000FF"/>
                </a:solidFill>
                <a:latin typeface="Tahoma" panose="020B0604030504040204"/>
                <a:ea typeface="SimSun" panose="02010600030101010101" pitchFamily="2" charset="-122"/>
              </a:rPr>
              <a:t>w</a:t>
            </a:r>
            <a:r>
              <a:rPr lang="en-US" altLang="zh-CN" sz="2400" kern="0" dirty="0">
                <a:solidFill>
                  <a:srgbClr val="000000"/>
                </a:solidFill>
                <a:latin typeface="Tahoma" panose="020B0604030504040204"/>
                <a:ea typeface="SimSun" panose="02010600030101010101" pitchFamily="2" charset="-122"/>
              </a:rPr>
              <a:t> is in </a:t>
            </a:r>
            <a:r>
              <a:rPr lang="en-US" altLang="zh-CN" sz="2400" i="1" kern="0" dirty="0">
                <a:solidFill>
                  <a:srgbClr val="0000FF"/>
                </a:solidFill>
                <a:latin typeface="Tahoma" panose="020B0604030504040204"/>
                <a:ea typeface="SimSun" panose="02010600030101010101" pitchFamily="2" charset="-122"/>
              </a:rPr>
              <a:t>S</a:t>
            </a:r>
            <a:r>
              <a:rPr lang="en-US" altLang="zh-CN" sz="2400" kern="0" dirty="0">
                <a:solidFill>
                  <a:srgbClr val="000000"/>
                </a:solidFill>
                <a:latin typeface="Tahoma" panose="020B0604030504040204"/>
                <a:ea typeface="SimSun" panose="02010600030101010101" pitchFamily="2" charset="-122"/>
              </a:rPr>
              <a:t>, then </a:t>
            </a:r>
            <a:r>
              <a:rPr lang="en-US" altLang="zh-CN" sz="2400" i="1" kern="0" dirty="0">
                <a:solidFill>
                  <a:srgbClr val="0000FF"/>
                </a:solidFill>
                <a:latin typeface="Tahoma" panose="020B0604030504040204"/>
                <a:ea typeface="SimSun" panose="02010600030101010101" pitchFamily="2" charset="-122"/>
              </a:rPr>
              <a:t>w</a:t>
            </a:r>
            <a:r>
              <a:rPr lang="en-US" altLang="zh-CN" sz="2400" kern="0" dirty="0">
                <a:solidFill>
                  <a:srgbClr val="000000"/>
                </a:solidFill>
                <a:latin typeface="Tahoma" panose="020B0604030504040204"/>
                <a:ea typeface="SimSun" panose="02010600030101010101" pitchFamily="2" charset="-122"/>
              </a:rPr>
              <a:t> is in </a:t>
            </a:r>
            <a:r>
              <a:rPr lang="en-US" altLang="zh-CN" sz="2400" i="1" kern="0" dirty="0">
                <a:solidFill>
                  <a:srgbClr val="0000FF"/>
                </a:solidFill>
                <a:latin typeface="Tahoma" panose="020B0604030504040204"/>
                <a:ea typeface="SimSun" panose="02010600030101010101" pitchFamily="2" charset="-122"/>
              </a:rPr>
              <a:t>T</a:t>
            </a:r>
            <a:r>
              <a:rPr lang="en-US" altLang="zh-CN" sz="2400" kern="0" dirty="0">
                <a:solidFill>
                  <a:srgbClr val="000000"/>
                </a:solidFill>
                <a:latin typeface="Tahoma" panose="020B0604030504040204"/>
                <a:ea typeface="SimSun" panose="02010600030101010101" pitchFamily="2" charset="-122"/>
              </a:rPr>
              <a:t>.</a:t>
            </a:r>
          </a:p>
          <a:p>
            <a:pPr marL="990600" lvl="1" indent="-533400" eaLnBrk="0" hangingPunct="0">
              <a:spcBef>
                <a:spcPct val="20000"/>
              </a:spcBef>
              <a:buClr>
                <a:srgbClr val="CC00CC"/>
              </a:buClr>
              <a:buFont typeface="Monotype Sorts" charset="2"/>
              <a:buAutoNum type="arabicPeriod"/>
            </a:pPr>
            <a:r>
              <a:rPr lang="en-US" altLang="zh-CN" sz="2400" kern="0" dirty="0">
                <a:solidFill>
                  <a:srgbClr val="000000"/>
                </a:solidFill>
                <a:latin typeface="Tahoma" panose="020B0604030504040204"/>
                <a:ea typeface="SimSun" panose="02010600030101010101" pitchFamily="2" charset="-122"/>
              </a:rPr>
              <a:t>If </a:t>
            </a:r>
            <a:r>
              <a:rPr lang="en-US" altLang="zh-CN" sz="2400" i="1" kern="0" dirty="0">
                <a:solidFill>
                  <a:srgbClr val="0000FF"/>
                </a:solidFill>
                <a:latin typeface="Tahoma" panose="020B0604030504040204"/>
                <a:ea typeface="SimSun" panose="02010600030101010101" pitchFamily="2" charset="-122"/>
              </a:rPr>
              <a:t>w</a:t>
            </a:r>
            <a:r>
              <a:rPr lang="en-US" altLang="zh-CN" sz="2400" kern="0" dirty="0">
                <a:solidFill>
                  <a:srgbClr val="000000"/>
                </a:solidFill>
                <a:latin typeface="Tahoma" panose="020B0604030504040204"/>
                <a:ea typeface="SimSun" panose="02010600030101010101" pitchFamily="2" charset="-122"/>
              </a:rPr>
              <a:t> is in </a:t>
            </a:r>
            <a:r>
              <a:rPr lang="en-US" altLang="zh-CN" sz="2400" i="1" kern="0" dirty="0">
                <a:solidFill>
                  <a:srgbClr val="0000FF"/>
                </a:solidFill>
                <a:latin typeface="Tahoma" panose="020B0604030504040204"/>
                <a:ea typeface="SimSun" panose="02010600030101010101" pitchFamily="2" charset="-122"/>
              </a:rPr>
              <a:t>T</a:t>
            </a:r>
            <a:r>
              <a:rPr lang="en-US" altLang="zh-CN" sz="2400" kern="0" dirty="0">
                <a:solidFill>
                  <a:srgbClr val="000000"/>
                </a:solidFill>
                <a:latin typeface="Tahoma" panose="020B0604030504040204"/>
                <a:ea typeface="SimSun" panose="02010600030101010101" pitchFamily="2" charset="-122"/>
              </a:rPr>
              <a:t>, then </a:t>
            </a:r>
            <a:r>
              <a:rPr lang="en-US" altLang="zh-CN" sz="2400" i="1" kern="0" dirty="0">
                <a:solidFill>
                  <a:srgbClr val="0000FF"/>
                </a:solidFill>
                <a:latin typeface="Tahoma" panose="020B0604030504040204"/>
                <a:ea typeface="SimSun" panose="02010600030101010101" pitchFamily="2" charset="-122"/>
              </a:rPr>
              <a:t>w</a:t>
            </a:r>
            <a:r>
              <a:rPr lang="en-US" altLang="zh-CN" sz="2400" kern="0" dirty="0">
                <a:solidFill>
                  <a:srgbClr val="000000"/>
                </a:solidFill>
                <a:latin typeface="Tahoma" panose="020B0604030504040204"/>
                <a:ea typeface="SimSun" panose="02010600030101010101" pitchFamily="2" charset="-122"/>
              </a:rPr>
              <a:t> is in </a:t>
            </a:r>
            <a:r>
              <a:rPr lang="en-US" altLang="zh-CN" sz="2400" i="1" kern="0" dirty="0">
                <a:solidFill>
                  <a:srgbClr val="0000FF"/>
                </a:solidFill>
                <a:latin typeface="Tahoma" panose="020B0604030504040204"/>
                <a:ea typeface="SimSun" panose="02010600030101010101" pitchFamily="2" charset="-122"/>
              </a:rPr>
              <a:t>S</a:t>
            </a:r>
            <a:r>
              <a:rPr lang="en-US" altLang="zh-CN" sz="2400" kern="0" dirty="0">
                <a:solidFill>
                  <a:srgbClr val="000000"/>
                </a:solidFill>
                <a:latin typeface="Tahoma" panose="020B0604030504040204"/>
                <a:ea typeface="SimSun" panose="02010600030101010101" pitchFamily="2" charset="-122"/>
              </a:rPr>
              <a:t>.</a:t>
            </a:r>
            <a:endParaRPr lang="en-US" altLang="zh-CN" sz="2400" dirty="0">
              <a:solidFill>
                <a:srgbClr val="000090"/>
              </a:solidFill>
              <a:latin typeface="Tahoma" panose="020B0604030504040204" pitchFamily="34" charset="0"/>
              <a:ea typeface="Tahoma" panose="020B0604030504040204" pitchFamily="34" charset="0"/>
              <a:cs typeface="Tahoma" panose="020B0604030504040204" pitchFamily="34" charset="0"/>
            </a:endParaRP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Here, </a:t>
            </a:r>
            <a:r>
              <a:rPr lang="en-US" altLang="zh-CN" sz="2800" i="1" kern="0" dirty="0">
                <a:solidFill>
                  <a:srgbClr val="0000FF"/>
                </a:solidFill>
                <a:latin typeface="Tahoma" panose="020B0604030504040204"/>
                <a:ea typeface="SimSun" panose="02010600030101010101" pitchFamily="2" charset="-122"/>
              </a:rPr>
              <a:t>S</a:t>
            </a:r>
            <a:r>
              <a:rPr lang="en-US" altLang="zh-CN" sz="2800" kern="0" dirty="0">
                <a:solidFill>
                  <a:srgbClr val="000000"/>
                </a:solidFill>
                <a:latin typeface="Tahoma" panose="020B0604030504040204"/>
                <a:ea typeface="SimSun" panose="02010600030101010101" pitchFamily="2" charset="-122"/>
              </a:rPr>
              <a:t> = the language of our running DFA, and </a:t>
            </a:r>
            <a:r>
              <a:rPr lang="en-US" altLang="zh-CN" sz="2800" i="1" kern="0" dirty="0">
                <a:solidFill>
                  <a:srgbClr val="0000FF"/>
                </a:solidFill>
                <a:latin typeface="Tahoma" panose="020B0604030504040204"/>
                <a:ea typeface="SimSun" panose="02010600030101010101" pitchFamily="2" charset="-122"/>
              </a:rPr>
              <a:t>T</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 </a:t>
            </a:r>
            <a:r>
              <a:rPr lang="zh-CN" altLang="en-US" sz="2800" kern="0" dirty="0">
                <a:solidFill>
                  <a:srgbClr val="000000"/>
                </a:solidFill>
                <a:latin typeface="Tahoma" panose="020B060403050404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no consecutive 1’s.</a:t>
            </a:r>
            <a:r>
              <a:rPr lang="zh-CN" altLang="en-US" sz="2800" kern="0" dirty="0">
                <a:solidFill>
                  <a:srgbClr val="000000"/>
                </a:solidFill>
                <a:latin typeface="Tahoma" panose="020B0604030504040204"/>
                <a:ea typeface="SimSun" panose="02010600030101010101" pitchFamily="2" charset="-122"/>
              </a:rPr>
              <a:t>”</a:t>
            </a:r>
            <a:endParaRPr lang="en-US" altLang="zh-CN" sz="2800" kern="0" dirty="0">
              <a:solidFill>
                <a:srgbClr val="00000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547664" y="444664"/>
            <a:ext cx="455859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Proofs of Set </a:t>
            </a:r>
            <a:r>
              <a:rPr lang="en-US" altLang="zh-CN" sz="3200" b="1" dirty="0">
                <a:solidFill>
                  <a:srgbClr val="0000FF"/>
                </a:solidFill>
                <a:latin typeface="Times New Roman" panose="02020703060505090304" pitchFamily="18" charset="0"/>
                <a:ea typeface="STXinwei" panose="02010800040101010101" pitchFamily="2" charset="-122"/>
              </a:rPr>
              <a:t>Equivalence</a:t>
            </a:r>
            <a:endParaRPr lang="zh-CN" altLang="en-US" sz="3200" b="1" dirty="0">
              <a:solidFill>
                <a:srgbClr val="0000FF"/>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50</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To prove</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is accepted by</a:t>
            </a:r>
          </a:p>
          <a:p>
            <a:pPr eaLnBrk="0" hangingPunct="0">
              <a:spcBef>
                <a:spcPct val="20000"/>
              </a:spcBef>
              <a:buClr>
                <a:srgbClr val="1073E0"/>
              </a:buClr>
              <a:buSzPct val="70000"/>
              <a:defRPr/>
            </a:pPr>
            <a:r>
              <a:rPr lang="en-US" altLang="zh-CN" sz="2800" kern="0" dirty="0">
                <a:solidFill>
                  <a:srgbClr val="000090"/>
                </a:solidFill>
                <a:latin typeface="Tahoma" panose="020B0604030504040204"/>
                <a:ea typeface="SimSun" panose="02010600030101010101" pitchFamily="2" charset="-122"/>
              </a:rPr>
              <a:t>    then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has no consecutive 1</a:t>
            </a:r>
            <a:r>
              <a:rPr lang="en-US" altLang="zh-CN"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Proof is an induction on length of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Important trick</a:t>
            </a:r>
            <a:r>
              <a:rPr lang="en-US" altLang="zh-CN" sz="2800" kern="0" dirty="0">
                <a:solidFill>
                  <a:srgbClr val="000000"/>
                </a:solidFill>
                <a:latin typeface="Tahoma" panose="020B0604030504040204"/>
                <a:ea typeface="SimSun" panose="02010600030101010101" pitchFamily="2" charset="-122"/>
              </a:rPr>
              <a:t>: Expand the inductive hypothesis to be more detailed than the statement you are trying to prove.</a:t>
            </a:r>
            <a:endParaRPr lang="en-US" altLang="zh-CN" sz="2400" kern="0" dirty="0">
              <a:solidFill>
                <a:srgbClr val="00000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2596317" y="444664"/>
            <a:ext cx="246129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Part 1: </a:t>
            </a:r>
            <a:r>
              <a:rPr lang="en-US" altLang="zh-CN" sz="3200" kern="0" dirty="0">
                <a:solidFill>
                  <a:srgbClr val="0000FF"/>
                </a:solidFill>
                <a:latin typeface="Tahoma" panose="020B0604030504040204"/>
                <a:ea typeface="SimSun" panose="02010600030101010101" pitchFamily="2" charset="-122"/>
              </a:rPr>
              <a:t>S </a:t>
            </a:r>
            <a:r>
              <a:rPr lang="en-US" altLang="zh-CN" sz="3200" kern="0" dirty="0">
                <a:solidFill>
                  <a:srgbClr val="0000FF"/>
                </a:solidFill>
                <a:latin typeface="Lucida Sans Unicode" panose="020B0602030504020204" pitchFamily="34" charset="0"/>
                <a:ea typeface="SimSun" panose="02010600030101010101" pitchFamily="2" charset="-122"/>
              </a:rPr>
              <a:t>⊆</a:t>
            </a:r>
            <a:r>
              <a:rPr lang="en-US" altLang="zh-CN" sz="3200" kern="0" dirty="0">
                <a:solidFill>
                  <a:srgbClr val="0000FF"/>
                </a:solidFill>
                <a:latin typeface="MS Shell Dlg 2" panose="020B0604030504040204" pitchFamily="34" charset="0"/>
                <a:ea typeface="SimSun" panose="02010600030101010101" pitchFamily="2" charset="-122"/>
              </a:rPr>
              <a:t> </a:t>
            </a:r>
            <a:r>
              <a:rPr lang="en-US" altLang="zh-CN" sz="3200" kern="0" dirty="0">
                <a:solidFill>
                  <a:srgbClr val="0000FF"/>
                </a:solidFill>
                <a:latin typeface="Tahoma" panose="020B0604030504040204"/>
                <a:ea typeface="SimSun" panose="02010600030101010101" pitchFamily="2" charset="-122"/>
              </a:rPr>
              <a:t>T</a:t>
            </a:r>
            <a:endParaRPr lang="zh-CN" altLang="en-US" sz="3200" b="1" dirty="0">
              <a:solidFill>
                <a:srgbClr val="0000FF"/>
              </a:solidFill>
              <a:latin typeface="Times New Roman" panose="02020703060505090304" pitchFamily="18" charset="0"/>
              <a:ea typeface="STXinwei" panose="02010800040101010101" pitchFamily="2" charset="-122"/>
            </a:endParaRPr>
          </a:p>
        </p:txBody>
      </p:sp>
      <p:grpSp>
        <p:nvGrpSpPr>
          <p:cNvPr id="29" name="Group 4"/>
          <p:cNvGrpSpPr/>
          <p:nvPr/>
        </p:nvGrpSpPr>
        <p:grpSpPr bwMode="auto">
          <a:xfrm>
            <a:off x="6084168" y="980728"/>
            <a:ext cx="2533110" cy="1263955"/>
            <a:chOff x="624" y="1563"/>
            <a:chExt cx="3829" cy="1512"/>
          </a:xfrm>
        </p:grpSpPr>
        <p:sp>
          <p:nvSpPr>
            <p:cNvPr id="30"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31" name="Group 6"/>
            <p:cNvGrpSpPr/>
            <p:nvPr/>
          </p:nvGrpSpPr>
          <p:grpSpPr bwMode="auto">
            <a:xfrm>
              <a:off x="960" y="1563"/>
              <a:ext cx="3493" cy="1512"/>
              <a:chOff x="960" y="1563"/>
              <a:chExt cx="3493" cy="1512"/>
            </a:xfrm>
          </p:grpSpPr>
          <p:sp>
            <p:nvSpPr>
              <p:cNvPr id="32"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33"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34" name="Group 9"/>
              <p:cNvGrpSpPr/>
              <p:nvPr/>
            </p:nvGrpSpPr>
            <p:grpSpPr bwMode="auto">
              <a:xfrm>
                <a:off x="960" y="1563"/>
                <a:ext cx="3493" cy="1056"/>
                <a:chOff x="960" y="1584"/>
                <a:chExt cx="3493" cy="1056"/>
              </a:xfrm>
            </p:grpSpPr>
            <p:cxnSp>
              <p:nvCxnSpPr>
                <p:cNvPr id="35" name="AutoShape 10"/>
                <p:cNvCxnSpPr>
                  <a:cxnSpLocks noChangeShapeType="1"/>
                </p:cNvCxnSpPr>
                <p:nvPr/>
              </p:nvCxnSpPr>
              <p:spPr bwMode="auto">
                <a:xfrm rot="16200000" flipH="1" flipV="1">
                  <a:off x="1431" y="1977"/>
                  <a:ext cx="2" cy="271"/>
                </a:xfrm>
                <a:prstGeom prst="curvedConnector3">
                  <a:avLst>
                    <a:gd name="adj1" fmla="val -42700005"/>
                  </a:avLst>
                </a:prstGeom>
                <a:noFill/>
                <a:ln w="9525">
                  <a:solidFill>
                    <a:srgbClr val="000000"/>
                  </a:solidFill>
                  <a:round/>
                  <a:tailEnd type="triangle" w="med" len="med"/>
                </a:ln>
                <a:effectLst/>
              </p:spPr>
            </p:cxnSp>
            <p:grpSp>
              <p:nvGrpSpPr>
                <p:cNvPr id="36" name="Group 11"/>
                <p:cNvGrpSpPr/>
                <p:nvPr/>
              </p:nvGrpSpPr>
              <p:grpSpPr bwMode="auto">
                <a:xfrm>
                  <a:off x="960" y="1584"/>
                  <a:ext cx="3493" cy="1056"/>
                  <a:chOff x="974" y="1584"/>
                  <a:chExt cx="3493" cy="1056"/>
                </a:xfrm>
              </p:grpSpPr>
              <p:sp>
                <p:nvSpPr>
                  <p:cNvPr id="37"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38"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39"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40"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1"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2"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3"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4"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5"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1</a:t>
                    </a:r>
                  </a:p>
                </p:txBody>
              </p:sp>
              <p:sp>
                <p:nvSpPr>
                  <p:cNvPr id="46"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47" name="AutoShape 22"/>
                  <p:cNvCxnSpPr>
                    <a:cxnSpLocks noChangeShapeType="1"/>
                    <a:stCxn id="41" idx="3"/>
                    <a:endCxn id="40"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48"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49" name="AutoShape 24"/>
                  <p:cNvCxnSpPr>
                    <a:cxnSpLocks noChangeShapeType="1"/>
                    <a:stCxn id="38" idx="7"/>
                    <a:endCxn id="38"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51</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609600" lvl="0" indent="-609600" eaLnBrk="0" hangingPunct="0">
              <a:spcBef>
                <a:spcPct val="20000"/>
              </a:spcBef>
              <a:buClr>
                <a:srgbClr val="CC00CC"/>
              </a:buClr>
              <a:buFont typeface="Monotype Sorts" charset="2"/>
              <a:buAutoNum type="arabicPeriod"/>
            </a:pPr>
            <a:r>
              <a:rPr lang="en-US" altLang="zh-CN" sz="2800" kern="0" dirty="0">
                <a:solidFill>
                  <a:srgbClr val="000000"/>
                </a:solidFill>
                <a:latin typeface="Tahoma" panose="020B0604030504040204"/>
                <a:ea typeface="SimSun" panose="02010600030101010101" pitchFamily="2" charset="-122"/>
              </a:rPr>
              <a:t>If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then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 has no consecutive 1</a:t>
            </a:r>
            <a:r>
              <a:rPr lang="en-US" altLang="zh-CN" sz="2800" kern="0" dirty="0">
                <a:solidFill>
                  <a:srgbClr val="000000"/>
                </a:solidFill>
                <a:latin typeface="Arial" panose="020B0604020202090204" pitchFamily="34" charset="0"/>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and does not end in 1.</a:t>
            </a:r>
          </a:p>
          <a:p>
            <a:pPr marL="609600" lvl="0" indent="-609600" eaLnBrk="0" hangingPunct="0">
              <a:spcBef>
                <a:spcPct val="20000"/>
              </a:spcBef>
              <a:buClr>
                <a:srgbClr val="CC00CC"/>
              </a:buClr>
              <a:buFont typeface="Monotype Sorts" charset="2"/>
              <a:buAutoNum type="arabicPeriod"/>
            </a:pPr>
            <a:r>
              <a:rPr lang="en-US" altLang="zh-CN" sz="2800" kern="0" dirty="0">
                <a:solidFill>
                  <a:srgbClr val="000000"/>
                </a:solidFill>
                <a:latin typeface="Tahoma" panose="020B0604030504040204"/>
                <a:ea typeface="SimSun" panose="02010600030101010101" pitchFamily="2" charset="-122"/>
              </a:rPr>
              <a:t>If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solidFill>
                  <a:srgbClr val="000000"/>
                </a:solidFill>
                <a:latin typeface="Tahoma" panose="020B0604030504040204"/>
                <a:ea typeface="SimSun" panose="02010600030101010101" pitchFamily="2" charset="-122"/>
              </a:rPr>
              <a:t>, then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 has no consecutive 1</a:t>
            </a:r>
            <a:r>
              <a:rPr lang="en-US" altLang="zh-CN" sz="2800" kern="0" dirty="0">
                <a:solidFill>
                  <a:srgbClr val="000000"/>
                </a:solidFill>
                <a:latin typeface="Arial" panose="020B0604020202090204" pitchFamily="34" charset="0"/>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and ends in a single 1.</a:t>
            </a:r>
          </a:p>
          <a:p>
            <a:pPr marL="609600" lvl="0" indent="-609600" eaLnBrk="0" hangingPunct="0">
              <a:spcBef>
                <a:spcPct val="20000"/>
              </a:spcBef>
              <a:buClr>
                <a:srgbClr val="1073E0"/>
              </a:buClr>
              <a:buSzPct val="70000"/>
              <a:buFont typeface="Monotype Sorts" charset="2"/>
              <a:buChar char="u"/>
            </a:pPr>
            <a:r>
              <a:rPr lang="en-US" altLang="zh-CN" sz="2800" kern="0" dirty="0">
                <a:solidFill>
                  <a:srgbClr val="0000FF"/>
                </a:solidFill>
                <a:latin typeface="Tahoma" panose="020B0604030504040204"/>
                <a:ea typeface="SimSun" panose="02010600030101010101" pitchFamily="2" charset="-122"/>
              </a:rPr>
              <a:t>Basis</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0</a:t>
            </a:r>
            <a:r>
              <a:rPr lang="en-US" altLang="zh-CN" sz="2800" kern="0" dirty="0">
                <a:solidFill>
                  <a:srgbClr val="000000"/>
                </a:solidFill>
                <a:latin typeface="Tahoma" panose="020B0604030504040204"/>
                <a:ea typeface="SimSun" panose="02010600030101010101" pitchFamily="2" charset="-122"/>
              </a:rPr>
              <a:t>; i.e.,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rPr>
              <a:t>.</a:t>
            </a:r>
          </a:p>
          <a:p>
            <a:pPr marL="990600" lvl="1" indent="-533400" eaLnBrk="0" hangingPunct="0">
              <a:spcBef>
                <a:spcPct val="20000"/>
              </a:spcBef>
              <a:buClr>
                <a:srgbClr val="1073E0"/>
              </a:buClr>
              <a:buSzPct val="70000"/>
              <a:buFont typeface="Wingdings" panose="05000000000000000000" pitchFamily="2" charset="2"/>
              <a:buChar char="Ø"/>
            </a:pPr>
            <a:r>
              <a:rPr lang="en-US" altLang="zh-CN" sz="2400" kern="0" dirty="0">
                <a:solidFill>
                  <a:srgbClr val="000000"/>
                </a:solidFill>
                <a:latin typeface="Tahoma" panose="020B0604030504040204"/>
                <a:ea typeface="SimSun" panose="02010600030101010101" pitchFamily="2" charset="-122"/>
              </a:rPr>
              <a:t>(1) holds since </a:t>
            </a:r>
            <a:r>
              <a:rPr lang="en-US" altLang="zh-CN" sz="2400" i="1" kern="0" dirty="0">
                <a:solidFill>
                  <a:srgbClr val="0000FF"/>
                </a:solidFill>
                <a:latin typeface="Lucida Sans Unicode" panose="020B0602030504020204" pitchFamily="34" charset="0"/>
                <a:ea typeface="SimSun" panose="02010600030101010101" pitchFamily="2" charset="-122"/>
              </a:rPr>
              <a:t>ε</a:t>
            </a:r>
            <a:r>
              <a:rPr lang="en-US" altLang="zh-CN" sz="2400" kern="0" dirty="0">
                <a:solidFill>
                  <a:srgbClr val="000000"/>
                </a:solidFill>
                <a:latin typeface="Tahoma" panose="020B0604030504040204"/>
                <a:ea typeface="SimSun" panose="02010600030101010101" pitchFamily="2" charset="-122"/>
              </a:rPr>
              <a:t> has no 1</a:t>
            </a:r>
            <a:r>
              <a:rPr lang="en-US" altLang="zh-CN" sz="2400" kern="0" dirty="0">
                <a:solidFill>
                  <a:srgbClr val="000000"/>
                </a:solidFill>
                <a:latin typeface="Arial" panose="020B0604020202090204" pitchFamily="34" charset="0"/>
                <a:ea typeface="SimSun" panose="02010600030101010101" pitchFamily="2" charset="-122"/>
              </a:rPr>
              <a:t>’</a:t>
            </a:r>
            <a:r>
              <a:rPr lang="en-US" altLang="zh-CN" sz="2400" kern="0" dirty="0">
                <a:solidFill>
                  <a:srgbClr val="000000"/>
                </a:solidFill>
                <a:latin typeface="Tahoma" panose="020B0604030504040204"/>
                <a:ea typeface="SimSun" panose="02010600030101010101" pitchFamily="2" charset="-122"/>
              </a:rPr>
              <a:t>s at all.</a:t>
            </a:r>
          </a:p>
          <a:p>
            <a:pPr marL="990600" lvl="1" indent="-533400" eaLnBrk="0" hangingPunct="0">
              <a:spcBef>
                <a:spcPct val="20000"/>
              </a:spcBef>
              <a:buClr>
                <a:srgbClr val="1073E0"/>
              </a:buClr>
              <a:buSzPct val="70000"/>
              <a:buFont typeface="Wingdings" panose="05000000000000000000" pitchFamily="2" charset="2"/>
              <a:buChar char="Ø"/>
            </a:pPr>
            <a:r>
              <a:rPr lang="en-US" altLang="zh-CN" sz="2400" kern="0" dirty="0">
                <a:solidFill>
                  <a:srgbClr val="000000"/>
                </a:solidFill>
                <a:latin typeface="Tahoma" panose="020B0604030504040204"/>
                <a:ea typeface="SimSun" panose="02010600030101010101" pitchFamily="2" charset="-122"/>
              </a:rPr>
              <a:t>(2) holds </a:t>
            </a:r>
            <a:r>
              <a:rPr lang="en-US" altLang="zh-CN" sz="2400" i="1" kern="0" dirty="0">
                <a:solidFill>
                  <a:srgbClr val="FF0066"/>
                </a:solidFill>
                <a:latin typeface="Tahoma" panose="020B0604030504040204"/>
                <a:ea typeface="SimSun" panose="02010600030101010101" pitchFamily="2" charset="-122"/>
              </a:rPr>
              <a:t>vacuously</a:t>
            </a:r>
            <a:r>
              <a:rPr lang="en-US" altLang="zh-CN" sz="2400" kern="0" dirty="0">
                <a:solidFill>
                  <a:srgbClr val="000000"/>
                </a:solidFill>
                <a:latin typeface="Tahoma" panose="020B0604030504040204"/>
                <a:ea typeface="SimSun" panose="02010600030101010101" pitchFamily="2" charset="-122"/>
              </a:rPr>
              <a:t>, since </a:t>
            </a:r>
            <a:r>
              <a:rPr lang="en-US" altLang="zh-CN" sz="2400" i="1" kern="0" dirty="0">
                <a:solidFill>
                  <a:srgbClr val="0000FF"/>
                </a:solidFill>
                <a:latin typeface="Lucida Sans Unicode" panose="020B0602030504020204" pitchFamily="34" charset="0"/>
                <a:ea typeface="SimSun" panose="02010600030101010101" pitchFamily="2" charset="-122"/>
              </a:rPr>
              <a:t>δ</a:t>
            </a:r>
            <a:r>
              <a:rPr lang="en-US" altLang="zh-CN" sz="2400" kern="0" dirty="0">
                <a:solidFill>
                  <a:srgbClr val="0000FF"/>
                </a:solidFill>
                <a:latin typeface="Tahoma" panose="020B0604030504040204"/>
                <a:ea typeface="SimSun" panose="02010600030101010101" pitchFamily="2" charset="-122"/>
              </a:rPr>
              <a:t>(</a:t>
            </a:r>
            <a:r>
              <a:rPr lang="en-US" altLang="zh-CN" sz="2400" i="1" kern="0" dirty="0">
                <a:solidFill>
                  <a:srgbClr val="0000FF"/>
                </a:solidFill>
                <a:latin typeface="Tahoma" panose="020B0604030504040204"/>
                <a:ea typeface="SimSun" panose="02010600030101010101" pitchFamily="2" charset="-122"/>
              </a:rPr>
              <a:t>A</a:t>
            </a:r>
            <a:r>
              <a:rPr lang="en-US" altLang="zh-CN" sz="2400" kern="0" dirty="0">
                <a:solidFill>
                  <a:srgbClr val="0000FF"/>
                </a:solidFill>
                <a:latin typeface="Tahoma" panose="020B0604030504040204"/>
                <a:ea typeface="SimSun" panose="02010600030101010101" pitchFamily="2" charset="-122"/>
              </a:rPr>
              <a:t>, </a:t>
            </a:r>
            <a:r>
              <a:rPr lang="en-US" altLang="zh-CN" sz="2400" i="1" kern="0" dirty="0">
                <a:solidFill>
                  <a:srgbClr val="0000FF"/>
                </a:solidFill>
                <a:latin typeface="Lucida Sans Unicode" panose="020B0602030504020204" pitchFamily="34" charset="0"/>
                <a:ea typeface="SimSun" panose="02010600030101010101" pitchFamily="2" charset="-122"/>
              </a:rPr>
              <a:t>ε</a:t>
            </a:r>
            <a:r>
              <a:rPr lang="en-US" altLang="zh-CN" sz="2400" kern="0" dirty="0">
                <a:solidFill>
                  <a:srgbClr val="0000FF"/>
                </a:solidFill>
                <a:latin typeface="Tahoma" panose="020B0604030504040204"/>
                <a:ea typeface="SimSun" panose="02010600030101010101" pitchFamily="2" charset="-122"/>
              </a:rPr>
              <a:t>) </a:t>
            </a:r>
            <a:r>
              <a:rPr lang="en-US" altLang="zh-CN" sz="2400" kern="0" dirty="0">
                <a:solidFill>
                  <a:srgbClr val="000000"/>
                </a:solidFill>
                <a:latin typeface="Tahoma" panose="020B0604030504040204"/>
                <a:ea typeface="SimSun" panose="02010600030101010101" pitchFamily="2" charset="-122"/>
              </a:rPr>
              <a:t>is not </a:t>
            </a:r>
            <a:r>
              <a:rPr lang="en-US" altLang="zh-CN" sz="2400" i="1" kern="0" dirty="0">
                <a:solidFill>
                  <a:srgbClr val="0000FF"/>
                </a:solidFill>
                <a:latin typeface="Tahoma" panose="020B0604030504040204"/>
                <a:ea typeface="SimSun" panose="02010600030101010101" pitchFamily="2" charset="-122"/>
              </a:rPr>
              <a:t>B</a:t>
            </a:r>
            <a:r>
              <a:rPr lang="en-US" altLang="zh-CN" sz="2400" kern="0" dirty="0">
                <a:solidFill>
                  <a:srgbClr val="000000"/>
                </a:solidFill>
                <a:latin typeface="Tahoma" panose="020B0604030504040204"/>
                <a:ea typeface="SimSun" panose="02010600030101010101" pitchFamily="2" charset="-122"/>
              </a:rPr>
              <a:t>.</a:t>
            </a:r>
          </a:p>
          <a:p>
            <a:pPr eaLnBrk="0" hangingPunct="0">
              <a:spcBef>
                <a:spcPct val="20000"/>
              </a:spcBef>
              <a:buClr>
                <a:srgbClr val="0070C0"/>
              </a:buClr>
              <a:buSzPct val="80000"/>
              <a:defRPr/>
            </a:pPr>
            <a:endParaRPr lang="en-US" altLang="zh-CN" sz="2000" kern="0" dirty="0">
              <a:solidFill>
                <a:srgbClr val="00000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537535" y="444664"/>
            <a:ext cx="457885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The Inductive Hypothesis</a:t>
            </a:r>
            <a:endParaRPr lang="zh-CN" altLang="en-US" sz="3200" b="1" dirty="0">
              <a:solidFill>
                <a:srgbClr val="0000FF"/>
              </a:solidFill>
              <a:latin typeface="Times New Roman" panose="02020703060505090304" pitchFamily="18" charset="0"/>
              <a:ea typeface="STXinwei" panose="02010800040101010101" pitchFamily="2" charset="-122"/>
            </a:endParaRPr>
          </a:p>
        </p:txBody>
      </p:sp>
      <p:grpSp>
        <p:nvGrpSpPr>
          <p:cNvPr id="54" name="Group 10"/>
          <p:cNvGrpSpPr/>
          <p:nvPr/>
        </p:nvGrpSpPr>
        <p:grpSpPr bwMode="auto">
          <a:xfrm>
            <a:off x="1666081" y="4581128"/>
            <a:ext cx="6065838" cy="1231900"/>
            <a:chOff x="1872" y="3552"/>
            <a:chExt cx="3821" cy="776"/>
          </a:xfrm>
        </p:grpSpPr>
        <p:sp>
          <p:nvSpPr>
            <p:cNvPr id="55" name="Text Box 7"/>
            <p:cNvSpPr txBox="1">
              <a:spLocks noChangeArrowheads="1"/>
            </p:cNvSpPr>
            <p:nvPr/>
          </p:nvSpPr>
          <p:spPr bwMode="auto">
            <a:xfrm>
              <a:off x="2160" y="3572"/>
              <a:ext cx="3533" cy="756"/>
            </a:xfrm>
            <a:prstGeom prst="rect">
              <a:avLst/>
            </a:prstGeom>
            <a:noFill/>
            <a:ln>
              <a:noFill/>
            </a:ln>
            <a:effectLst/>
          </p:spPr>
          <p:txBody>
            <a:bodyPr wrap="none">
              <a:spAutoFit/>
            </a:bodyP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DA0058"/>
                  </a:solidFill>
                  <a:effectLst/>
                  <a:uLnTx/>
                  <a:uFillTx/>
                  <a:latin typeface="Tahoma" panose="020B0604030504040204" pitchFamily="34" charset="0"/>
                  <a:ea typeface="SimSun" panose="02010600030101010101" pitchFamily="2" charset="-122"/>
                </a:rPr>
                <a:t>Important concept</a:t>
              </a: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a:t>
              </a:r>
            </a:p>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If the </a:t>
              </a:r>
              <a:r>
                <a:rPr kumimoji="0" lang="zh-CN" altLang="en-US" sz="2400" b="0" i="0" u="none" strike="noStrike" kern="0" cap="none" spc="0" normalizeH="0" baseline="0" noProof="0" dirty="0">
                  <a:ln>
                    <a:noFill/>
                  </a:ln>
                  <a:solidFill>
                    <a:srgbClr val="000000"/>
                  </a:solidFill>
                  <a:effectLst/>
                  <a:uLnTx/>
                  <a:uFillTx/>
                  <a:latin typeface="Arial" panose="020B0604020202090204" pitchFamily="34" charset="0"/>
                  <a:ea typeface="SimSun" panose="02010600030101010101" pitchFamily="2" charset="-122"/>
                </a:rPr>
                <a:t>“</a:t>
              </a: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if</a:t>
              </a:r>
              <a:r>
                <a:rPr kumimoji="0" lang="zh-CN" altLang="en-US" sz="2400" b="0" i="0" u="none" strike="noStrike" kern="0" cap="none" spc="0" normalizeH="0" baseline="0" noProof="0" dirty="0">
                  <a:ln>
                    <a:noFill/>
                  </a:ln>
                  <a:solidFill>
                    <a:srgbClr val="000000"/>
                  </a:solidFill>
                  <a:effectLst/>
                  <a:uLnTx/>
                  <a:uFillTx/>
                  <a:latin typeface="Arial" panose="020B0604020202090204" pitchFamily="34" charset="0"/>
                  <a:ea typeface="SimSun" panose="02010600030101010101" pitchFamily="2" charset="-122"/>
                </a:rPr>
                <a:t>”</a:t>
              </a: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 part of </a:t>
              </a:r>
              <a:r>
                <a:rPr kumimoji="0" lang="zh-CN" altLang="en-US" sz="2400" b="0" i="0" u="none" strike="noStrike" kern="0" cap="none" spc="0" normalizeH="0" baseline="0" noProof="0" dirty="0">
                  <a:ln>
                    <a:noFill/>
                  </a:ln>
                  <a:solidFill>
                    <a:srgbClr val="000000"/>
                  </a:solidFill>
                  <a:effectLst/>
                  <a:uLnTx/>
                  <a:uFillTx/>
                  <a:latin typeface="Arial" panose="020B0604020202090204" pitchFamily="34" charset="0"/>
                  <a:ea typeface="SimSun" panose="02010600030101010101" pitchFamily="2" charset="-122"/>
                </a:rPr>
                <a:t>“</a:t>
              </a:r>
              <a:r>
                <a:rPr kumimoji="0" lang="en-US" altLang="zh-CN" sz="2400" b="0" i="0" u="none" strike="noStrike" kern="0" cap="none" spc="0" normalizeH="0" baseline="0" noProof="0" dirty="0" err="1">
                  <a:ln>
                    <a:noFill/>
                  </a:ln>
                  <a:solidFill>
                    <a:srgbClr val="000000"/>
                  </a:solidFill>
                  <a:effectLst/>
                  <a:uLnTx/>
                  <a:uFillTx/>
                  <a:latin typeface="Tahoma" panose="020B0604030504040204" pitchFamily="34" charset="0"/>
                  <a:ea typeface="SimSun" panose="02010600030101010101" pitchFamily="2" charset="-122"/>
                </a:rPr>
                <a:t>if..then</a:t>
              </a:r>
              <a:r>
                <a:rPr kumimoji="0" lang="zh-CN" altLang="en-US" sz="2400" b="0" i="0" u="none" strike="noStrike" kern="0" cap="none" spc="0" normalizeH="0" baseline="0" noProof="0" dirty="0">
                  <a:ln>
                    <a:noFill/>
                  </a:ln>
                  <a:solidFill>
                    <a:srgbClr val="000000"/>
                  </a:solidFill>
                  <a:effectLst/>
                  <a:uLnTx/>
                  <a:uFillTx/>
                  <a:latin typeface="Arial" panose="020B0604020202090204" pitchFamily="34" charset="0"/>
                  <a:ea typeface="SimSun" panose="02010600030101010101" pitchFamily="2" charset="-122"/>
                </a:rPr>
                <a:t>”</a:t>
              </a: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 is false,</a:t>
              </a:r>
            </a:p>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the statement is true.</a:t>
              </a:r>
            </a:p>
          </p:txBody>
        </p:sp>
        <p:sp>
          <p:nvSpPr>
            <p:cNvPr id="56" name="Freeform 8"/>
            <p:cNvSpPr/>
            <p:nvPr/>
          </p:nvSpPr>
          <p:spPr bwMode="auto">
            <a:xfrm>
              <a:off x="1872" y="3600"/>
              <a:ext cx="248" cy="384"/>
            </a:xfrm>
            <a:custGeom>
              <a:avLst/>
              <a:gdLst>
                <a:gd name="T0" fmla="*/ 248 w 248"/>
                <a:gd name="T1" fmla="*/ 384 h 384"/>
                <a:gd name="T2" fmla="*/ 8 w 248"/>
                <a:gd name="T3" fmla="*/ 240 h 384"/>
                <a:gd name="T4" fmla="*/ 200 w 248"/>
                <a:gd name="T5" fmla="*/ 0 h 384"/>
                <a:gd name="T6" fmla="*/ 0 60000 65536"/>
                <a:gd name="T7" fmla="*/ 0 60000 65536"/>
                <a:gd name="T8" fmla="*/ 0 60000 65536"/>
              </a:gdLst>
              <a:ahLst/>
              <a:cxnLst>
                <a:cxn ang="T6">
                  <a:pos x="T0" y="T1"/>
                </a:cxn>
                <a:cxn ang="T7">
                  <a:pos x="T2" y="T3"/>
                </a:cxn>
                <a:cxn ang="T8">
                  <a:pos x="T4" y="T5"/>
                </a:cxn>
              </a:cxnLst>
              <a:rect l="0" t="0" r="r" b="b"/>
              <a:pathLst>
                <a:path w="248" h="384">
                  <a:moveTo>
                    <a:pt x="248" y="384"/>
                  </a:moveTo>
                  <a:cubicBezTo>
                    <a:pt x="132" y="344"/>
                    <a:pt x="16" y="304"/>
                    <a:pt x="8" y="240"/>
                  </a:cubicBezTo>
                  <a:cubicBezTo>
                    <a:pt x="0" y="176"/>
                    <a:pt x="168" y="40"/>
                    <a:pt x="200" y="0"/>
                  </a:cubicBezTo>
                </a:path>
              </a:pathLst>
            </a:custGeom>
            <a:noFill/>
            <a:ln w="9525">
              <a:solidFill>
                <a:srgbClr val="000000"/>
              </a:solidFill>
              <a:roun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ndParaRPr>
            </a:p>
          </p:txBody>
        </p:sp>
        <p:sp>
          <p:nvSpPr>
            <p:cNvPr id="57" name="Line 9"/>
            <p:cNvSpPr>
              <a:spLocks noChangeShapeType="1"/>
            </p:cNvSpPr>
            <p:nvPr/>
          </p:nvSpPr>
          <p:spPr bwMode="auto">
            <a:xfrm flipV="1">
              <a:off x="2064" y="3552"/>
              <a:ext cx="48" cy="48"/>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grpSp>
      <p:grpSp>
        <p:nvGrpSpPr>
          <p:cNvPr id="58" name="Group 4"/>
          <p:cNvGrpSpPr/>
          <p:nvPr/>
        </p:nvGrpSpPr>
        <p:grpSpPr bwMode="auto">
          <a:xfrm>
            <a:off x="6205808" y="76813"/>
            <a:ext cx="2533110" cy="1263955"/>
            <a:chOff x="624" y="1563"/>
            <a:chExt cx="3829" cy="1512"/>
          </a:xfrm>
        </p:grpSpPr>
        <p:sp>
          <p:nvSpPr>
            <p:cNvPr id="59"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60" name="Group 6"/>
            <p:cNvGrpSpPr/>
            <p:nvPr/>
          </p:nvGrpSpPr>
          <p:grpSpPr bwMode="auto">
            <a:xfrm>
              <a:off x="960" y="1563"/>
              <a:ext cx="3493" cy="1512"/>
              <a:chOff x="960" y="1563"/>
              <a:chExt cx="3493" cy="1512"/>
            </a:xfrm>
          </p:grpSpPr>
          <p:sp>
            <p:nvSpPr>
              <p:cNvPr id="61"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2"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63" name="Group 9"/>
              <p:cNvGrpSpPr/>
              <p:nvPr/>
            </p:nvGrpSpPr>
            <p:grpSpPr bwMode="auto">
              <a:xfrm>
                <a:off x="960" y="1563"/>
                <a:ext cx="3493" cy="1056"/>
                <a:chOff x="960" y="1584"/>
                <a:chExt cx="3493" cy="1056"/>
              </a:xfrm>
            </p:grpSpPr>
            <p:cxnSp>
              <p:nvCxnSpPr>
                <p:cNvPr id="64" name="AutoShape 10"/>
                <p:cNvCxnSpPr>
                  <a:cxnSpLocks noChangeShapeType="1"/>
                </p:cNvCxnSpPr>
                <p:nvPr/>
              </p:nvCxnSpPr>
              <p:spPr bwMode="auto">
                <a:xfrm rot="16200000" flipH="1" flipV="1">
                  <a:off x="1431" y="1977"/>
                  <a:ext cx="2" cy="271"/>
                </a:xfrm>
                <a:prstGeom prst="curvedConnector3">
                  <a:avLst>
                    <a:gd name="adj1" fmla="val -23651077"/>
                  </a:avLst>
                </a:prstGeom>
                <a:noFill/>
                <a:ln w="9525">
                  <a:solidFill>
                    <a:srgbClr val="000000"/>
                  </a:solidFill>
                  <a:round/>
                  <a:tailEnd type="triangle" w="med" len="med"/>
                </a:ln>
                <a:effectLst/>
              </p:spPr>
            </p:cxnSp>
            <p:grpSp>
              <p:nvGrpSpPr>
                <p:cNvPr id="65" name="Group 11"/>
                <p:cNvGrpSpPr/>
                <p:nvPr/>
              </p:nvGrpSpPr>
              <p:grpSpPr bwMode="auto">
                <a:xfrm>
                  <a:off x="960" y="1584"/>
                  <a:ext cx="3493" cy="1056"/>
                  <a:chOff x="974" y="1584"/>
                  <a:chExt cx="3493" cy="1056"/>
                </a:xfrm>
              </p:grpSpPr>
              <p:sp>
                <p:nvSpPr>
                  <p:cNvPr id="66"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67"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68"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9"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0"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1"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2"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3"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4"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75"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76" name="AutoShape 22"/>
                  <p:cNvCxnSpPr>
                    <a:cxnSpLocks noChangeShapeType="1"/>
                    <a:stCxn id="70" idx="3"/>
                    <a:endCxn id="69"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77"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78" name="AutoShape 24"/>
                  <p:cNvCxnSpPr>
                    <a:cxnSpLocks noChangeShapeType="1"/>
                    <a:stCxn id="67" idx="7"/>
                    <a:endCxn id="67"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52</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Assume (1) and (2) are true for strings shorter than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latin typeface="Tahoma" panose="020B0604030504040204"/>
                <a:ea typeface="SimSun" panose="02010600030101010101" pitchFamily="2" charset="-122"/>
              </a:rPr>
              <a:t>, where </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a:t>
            </a:r>
            <a:r>
              <a:rPr lang="en-US" altLang="zh-CN" sz="2800" kern="0" dirty="0">
                <a:latin typeface="Tahoma" panose="020B0604030504040204"/>
                <a:ea typeface="SimSun" panose="02010600030101010101" pitchFamily="2" charset="-122"/>
              </a:rPr>
              <a:t> is at least 1.</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Because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latin typeface="Tahoma" panose="020B0604030504040204"/>
                <a:ea typeface="SimSun" panose="02010600030101010101" pitchFamily="2" charset="-122"/>
              </a:rPr>
              <a:t>  is not empty, we can write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xa</a:t>
            </a:r>
            <a:r>
              <a:rPr lang="en-US" altLang="zh-CN" sz="2800" kern="0" dirty="0">
                <a:latin typeface="Tahoma" panose="020B0604030504040204"/>
                <a:ea typeface="SimSun" panose="02010600030101010101" pitchFamily="2" charset="-122"/>
              </a:rPr>
              <a:t>, where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kern="0" dirty="0">
                <a:latin typeface="Tahoma" panose="020B0604030504040204"/>
                <a:ea typeface="SimSun" panose="02010600030101010101" pitchFamily="2" charset="-122"/>
              </a:rPr>
              <a:t> is the last symbol of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latin typeface="Tahoma" panose="020B0604030504040204"/>
                <a:ea typeface="SimSun" panose="02010600030101010101" pitchFamily="2" charset="-122"/>
              </a:rPr>
              <a:t>, and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latin typeface="Tahoma" panose="020B0604030504040204"/>
                <a:ea typeface="SimSun" panose="02010600030101010101" pitchFamily="2" charset="-122"/>
              </a:rPr>
              <a:t> is the string that precedes.</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Inductive Hypothesis (IH) is true for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endParaRPr lang="en-US" altLang="zh-CN" sz="2800" kern="0" dirty="0">
              <a:latin typeface="Tahoma" panose="020B0604030504040204"/>
              <a:ea typeface="SimSun" panose="02010600030101010101" pitchFamily="2" charset="-122"/>
            </a:endParaRPr>
          </a:p>
        </p:txBody>
      </p:sp>
      <p:sp>
        <p:nvSpPr>
          <p:cNvPr id="7" name="Rectangle 6"/>
          <p:cNvSpPr>
            <a:spLocks noChangeArrowheads="1"/>
          </p:cNvSpPr>
          <p:nvPr/>
        </p:nvSpPr>
        <p:spPr bwMode="auto">
          <a:xfrm>
            <a:off x="2512966" y="444664"/>
            <a:ext cx="262800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Inductive Step</a:t>
            </a:r>
            <a:endParaRPr lang="zh-CN" altLang="en-US" sz="3200" b="1" dirty="0">
              <a:solidFill>
                <a:srgbClr val="0000FF"/>
              </a:solidFill>
              <a:latin typeface="Times New Roman" panose="02020703060505090304" pitchFamily="18" charset="0"/>
              <a:ea typeface="STXinwei" panose="02010800040101010101" pitchFamily="2" charset="-122"/>
            </a:endParaRPr>
          </a:p>
        </p:txBody>
      </p:sp>
      <p:grpSp>
        <p:nvGrpSpPr>
          <p:cNvPr id="58" name="Group 4"/>
          <p:cNvGrpSpPr/>
          <p:nvPr/>
        </p:nvGrpSpPr>
        <p:grpSpPr bwMode="auto">
          <a:xfrm>
            <a:off x="6205808" y="76813"/>
            <a:ext cx="2533110" cy="1263955"/>
            <a:chOff x="624" y="1563"/>
            <a:chExt cx="3829" cy="1512"/>
          </a:xfrm>
        </p:grpSpPr>
        <p:sp>
          <p:nvSpPr>
            <p:cNvPr id="59"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60" name="Group 6"/>
            <p:cNvGrpSpPr/>
            <p:nvPr/>
          </p:nvGrpSpPr>
          <p:grpSpPr bwMode="auto">
            <a:xfrm>
              <a:off x="960" y="1563"/>
              <a:ext cx="3493" cy="1512"/>
              <a:chOff x="960" y="1563"/>
              <a:chExt cx="3493" cy="1512"/>
            </a:xfrm>
          </p:grpSpPr>
          <p:sp>
            <p:nvSpPr>
              <p:cNvPr id="61"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2"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63" name="Group 9"/>
              <p:cNvGrpSpPr/>
              <p:nvPr/>
            </p:nvGrpSpPr>
            <p:grpSpPr bwMode="auto">
              <a:xfrm>
                <a:off x="960" y="1563"/>
                <a:ext cx="3493" cy="1056"/>
                <a:chOff x="960" y="1584"/>
                <a:chExt cx="3493" cy="1056"/>
              </a:xfrm>
            </p:grpSpPr>
            <p:cxnSp>
              <p:nvCxnSpPr>
                <p:cNvPr id="64" name="AutoShape 10"/>
                <p:cNvCxnSpPr>
                  <a:cxnSpLocks noChangeShapeType="1"/>
                </p:cNvCxnSpPr>
                <p:nvPr/>
              </p:nvCxnSpPr>
              <p:spPr bwMode="auto">
                <a:xfrm rot="16200000" flipH="1" flipV="1">
                  <a:off x="1431" y="1977"/>
                  <a:ext cx="2" cy="271"/>
                </a:xfrm>
                <a:prstGeom prst="curvedConnector3">
                  <a:avLst>
                    <a:gd name="adj1" fmla="val -23651077"/>
                  </a:avLst>
                </a:prstGeom>
                <a:noFill/>
                <a:ln w="9525">
                  <a:solidFill>
                    <a:srgbClr val="000000"/>
                  </a:solidFill>
                  <a:round/>
                  <a:tailEnd type="triangle" w="med" len="med"/>
                </a:ln>
                <a:effectLst/>
              </p:spPr>
            </p:cxnSp>
            <p:grpSp>
              <p:nvGrpSpPr>
                <p:cNvPr id="65" name="Group 11"/>
                <p:cNvGrpSpPr/>
                <p:nvPr/>
              </p:nvGrpSpPr>
              <p:grpSpPr bwMode="auto">
                <a:xfrm>
                  <a:off x="960" y="1584"/>
                  <a:ext cx="3493" cy="1056"/>
                  <a:chOff x="974" y="1584"/>
                  <a:chExt cx="3493" cy="1056"/>
                </a:xfrm>
              </p:grpSpPr>
              <p:sp>
                <p:nvSpPr>
                  <p:cNvPr id="66"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67"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68"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9"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0"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1"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2"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3"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4"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75"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76" name="AutoShape 22"/>
                  <p:cNvCxnSpPr>
                    <a:cxnSpLocks noChangeShapeType="1"/>
                    <a:stCxn id="70" idx="3"/>
                    <a:endCxn id="69"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77"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78" name="AutoShape 24"/>
                  <p:cNvCxnSpPr>
                    <a:cxnSpLocks noChangeShapeType="1"/>
                    <a:stCxn id="67" idx="7"/>
                    <a:endCxn id="67"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53</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Need to prove (1) and (2) for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xa</a:t>
            </a:r>
            <a:r>
              <a:rPr lang="en-US" altLang="zh-CN" sz="2800" kern="0" dirty="0">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(1) for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latin typeface="Tahoma" panose="020B0604030504040204"/>
                <a:ea typeface="SimSun" panose="02010600030101010101" pitchFamily="2" charset="-122"/>
              </a:rPr>
              <a:t> is: If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latin typeface="Tahoma" panose="020B0604030504040204"/>
                <a:ea typeface="SimSun" panose="02010600030101010101" pitchFamily="2" charset="-122"/>
              </a:rPr>
              <a:t>, then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latin typeface="Tahoma" panose="020B0604030504040204"/>
                <a:ea typeface="SimSun" panose="02010600030101010101" pitchFamily="2" charset="-122"/>
              </a:rPr>
              <a:t> has no consecutive 1’s and does not end in 1.</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Since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latin typeface="Tahoma" panose="020B0604030504040204"/>
                <a:ea typeface="SimSun" panose="02010600030101010101" pitchFamily="2" charset="-122"/>
              </a:rPr>
              <a:t>,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 </a:t>
            </a:r>
            <a:r>
              <a:rPr lang="en-US" altLang="zh-CN" sz="2800" kern="0" dirty="0">
                <a:latin typeface="Tahoma" panose="020B0604030504040204"/>
                <a:ea typeface="SimSun" panose="02010600030101010101" pitchFamily="2" charset="-122"/>
              </a:rPr>
              <a:t>must be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latin typeface="Tahoma" panose="020B0604030504040204"/>
                <a:ea typeface="SimSun" panose="02010600030101010101" pitchFamily="2" charset="-122"/>
              </a:rPr>
              <a:t> or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latin typeface="Tahoma" panose="020B0604030504040204"/>
                <a:ea typeface="SimSun" panose="02010600030101010101" pitchFamily="2" charset="-122"/>
              </a:rPr>
              <a:t>, and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latin typeface="Tahoma" panose="020B0604030504040204"/>
                <a:ea typeface="SimSun" panose="02010600030101010101" pitchFamily="2" charset="-122"/>
              </a:rPr>
              <a:t>  must be 0 (look at the DFA).</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By the IH,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 </a:t>
            </a:r>
            <a:r>
              <a:rPr lang="en-US" altLang="zh-CN" sz="2800" kern="0" dirty="0">
                <a:latin typeface="Tahoma" panose="020B0604030504040204"/>
                <a:ea typeface="SimSun" panose="02010600030101010101" pitchFamily="2" charset="-122"/>
              </a:rPr>
              <a:t>has no 11’s.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latin typeface="Tahoma" panose="020B0604030504040204"/>
                <a:ea typeface="SimSun" panose="02010600030101010101" pitchFamily="2" charset="-122"/>
              </a:rPr>
              <a:t>Thus,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latin typeface="Tahoma" panose="020B0604030504040204"/>
                <a:ea typeface="SimSun" panose="02010600030101010101" pitchFamily="2" charset="-122"/>
              </a:rPr>
              <a:t> has no 11’s and does not end in 1.</a:t>
            </a:r>
          </a:p>
          <a:p>
            <a:pPr marL="457200" indent="-457200" eaLnBrk="0" hangingPunct="0">
              <a:spcBef>
                <a:spcPct val="20000"/>
              </a:spcBef>
              <a:buClr>
                <a:srgbClr val="1073E0"/>
              </a:buClr>
              <a:buSzPct val="70000"/>
              <a:buFont typeface="Wingdings" panose="05000000000000000000" pitchFamily="2" charset="2"/>
              <a:buChar char="u"/>
              <a:defRPr/>
            </a:pPr>
            <a:endParaRPr lang="en-US" altLang="zh-CN" sz="2800" kern="0" dirty="0">
              <a:latin typeface="Tahoma" panose="020B0604030504040204"/>
              <a:ea typeface="SimSun" panose="02010600030101010101" pitchFamily="2" charset="-122"/>
            </a:endParaRPr>
          </a:p>
        </p:txBody>
      </p:sp>
      <p:sp>
        <p:nvSpPr>
          <p:cNvPr id="7" name="Rectangle 6"/>
          <p:cNvSpPr>
            <a:spLocks noChangeArrowheads="1"/>
          </p:cNvSpPr>
          <p:nvPr/>
        </p:nvSpPr>
        <p:spPr bwMode="auto">
          <a:xfrm>
            <a:off x="2016035" y="444664"/>
            <a:ext cx="362186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Inductive Step </a:t>
            </a:r>
            <a:r>
              <a:rPr lang="en-US" altLang="zh-CN" sz="3200" kern="0" dirty="0">
                <a:solidFill>
                  <a:srgbClr val="FF0000"/>
                </a:solidFill>
                <a:latin typeface="Tahoma" panose="020B0604030504040204"/>
                <a:ea typeface="SimSun" panose="02010600030101010101" pitchFamily="2" charset="-122"/>
              </a:rPr>
              <a:t>– (2)</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58" name="Group 4"/>
          <p:cNvGrpSpPr/>
          <p:nvPr/>
        </p:nvGrpSpPr>
        <p:grpSpPr bwMode="auto">
          <a:xfrm>
            <a:off x="6205808" y="76813"/>
            <a:ext cx="2533110" cy="1263955"/>
            <a:chOff x="624" y="1563"/>
            <a:chExt cx="3829" cy="1512"/>
          </a:xfrm>
        </p:grpSpPr>
        <p:sp>
          <p:nvSpPr>
            <p:cNvPr id="59"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60" name="Group 6"/>
            <p:cNvGrpSpPr/>
            <p:nvPr/>
          </p:nvGrpSpPr>
          <p:grpSpPr bwMode="auto">
            <a:xfrm>
              <a:off x="960" y="1563"/>
              <a:ext cx="3493" cy="1512"/>
              <a:chOff x="960" y="1563"/>
              <a:chExt cx="3493" cy="1512"/>
            </a:xfrm>
          </p:grpSpPr>
          <p:sp>
            <p:nvSpPr>
              <p:cNvPr id="61"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2"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63" name="Group 9"/>
              <p:cNvGrpSpPr/>
              <p:nvPr/>
            </p:nvGrpSpPr>
            <p:grpSpPr bwMode="auto">
              <a:xfrm>
                <a:off x="960" y="1563"/>
                <a:ext cx="3493" cy="1056"/>
                <a:chOff x="960" y="1584"/>
                <a:chExt cx="3493" cy="1056"/>
              </a:xfrm>
            </p:grpSpPr>
            <p:cxnSp>
              <p:nvCxnSpPr>
                <p:cNvPr id="64" name="AutoShape 10"/>
                <p:cNvCxnSpPr>
                  <a:cxnSpLocks noChangeShapeType="1"/>
                </p:cNvCxnSpPr>
                <p:nvPr/>
              </p:nvCxnSpPr>
              <p:spPr bwMode="auto">
                <a:xfrm rot="16200000" flipH="1" flipV="1">
                  <a:off x="1431" y="1977"/>
                  <a:ext cx="2" cy="271"/>
                </a:xfrm>
                <a:prstGeom prst="curvedConnector3">
                  <a:avLst>
                    <a:gd name="adj1" fmla="val -23651077"/>
                  </a:avLst>
                </a:prstGeom>
                <a:noFill/>
                <a:ln w="9525">
                  <a:solidFill>
                    <a:srgbClr val="000000"/>
                  </a:solidFill>
                  <a:round/>
                  <a:tailEnd type="triangle" w="med" len="med"/>
                </a:ln>
                <a:effectLst/>
              </p:spPr>
            </p:cxnSp>
            <p:grpSp>
              <p:nvGrpSpPr>
                <p:cNvPr id="65" name="Group 11"/>
                <p:cNvGrpSpPr/>
                <p:nvPr/>
              </p:nvGrpSpPr>
              <p:grpSpPr bwMode="auto">
                <a:xfrm>
                  <a:off x="960" y="1584"/>
                  <a:ext cx="3493" cy="1056"/>
                  <a:chOff x="974" y="1584"/>
                  <a:chExt cx="3493" cy="1056"/>
                </a:xfrm>
              </p:grpSpPr>
              <p:sp>
                <p:nvSpPr>
                  <p:cNvPr id="66"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67"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68"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9"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0"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1"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2"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3"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4"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75"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76" name="AutoShape 22"/>
                  <p:cNvCxnSpPr>
                    <a:cxnSpLocks noChangeShapeType="1"/>
                    <a:stCxn id="70" idx="3"/>
                    <a:endCxn id="69"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77"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78" name="AutoShape 24"/>
                  <p:cNvCxnSpPr>
                    <a:cxnSpLocks noChangeShapeType="1"/>
                    <a:stCxn id="67" idx="7"/>
                    <a:endCxn id="67"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54</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Now, prove (2) for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xa </a:t>
            </a:r>
            <a:r>
              <a:rPr lang="en-US" altLang="zh-CN" sz="2800" kern="0" dirty="0">
                <a:solidFill>
                  <a:srgbClr val="000000"/>
                </a:solidFill>
                <a:latin typeface="Tahoma" panose="020B0604030504040204"/>
                <a:ea typeface="SimSun" panose="02010600030101010101" pitchFamily="2" charset="-122"/>
              </a:rPr>
              <a:t>: If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solidFill>
                  <a:srgbClr val="000000"/>
                </a:solidFill>
                <a:latin typeface="Tahoma" panose="020B0604030504040204"/>
                <a:ea typeface="SimSun" panose="02010600030101010101" pitchFamily="2" charset="-122"/>
              </a:rPr>
              <a:t>, then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 has no 11</a:t>
            </a:r>
            <a:r>
              <a:rPr lang="en-US" altLang="zh-CN" sz="2800" kern="0" dirty="0">
                <a:solidFill>
                  <a:srgbClr val="000000"/>
                </a:solidFill>
                <a:latin typeface="Arial" panose="020B0604020202090204" pitchFamily="34" charset="0"/>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and ends in 1.</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Since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solidFill>
                  <a:srgbClr val="000000"/>
                </a:solidFill>
                <a:latin typeface="Tahoma" panose="020B0604030504040204"/>
                <a:ea typeface="SimSun" panose="02010600030101010101" pitchFamily="2" charset="-122"/>
              </a:rPr>
              <a:t>,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must be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00"/>
                </a:solidFill>
                <a:latin typeface="Tahoma" panose="020B0604030504040204"/>
                <a:ea typeface="SimSun" panose="02010600030101010101" pitchFamily="2" charset="-122"/>
              </a:rPr>
              <a:t>, and </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 must be 1 (look at the DFA).</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By the IH,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has no 11</a:t>
            </a:r>
            <a:r>
              <a:rPr lang="en-US" altLang="zh-CN" sz="2800" kern="0" dirty="0">
                <a:solidFill>
                  <a:srgbClr val="000000"/>
                </a:solidFill>
                <a:latin typeface="Arial" panose="020B0604020202090204" pitchFamily="34" charset="0"/>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and does not end in 1.</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Thus,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 has no 11</a:t>
            </a:r>
            <a:r>
              <a:rPr lang="en-US" altLang="zh-CN" sz="2800" kern="0" dirty="0">
                <a:solidFill>
                  <a:srgbClr val="000000"/>
                </a:solidFill>
                <a:latin typeface="Arial" panose="020B0604020202090204" pitchFamily="34" charset="0"/>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and ends in 1.</a:t>
            </a:r>
            <a:endParaRPr lang="en-US" altLang="zh-CN" sz="2400" kern="0" dirty="0">
              <a:latin typeface="Tahoma" panose="020B0604030504040204"/>
              <a:ea typeface="SimSun" panose="02010600030101010101" pitchFamily="2" charset="-122"/>
            </a:endParaRPr>
          </a:p>
        </p:txBody>
      </p:sp>
      <p:sp>
        <p:nvSpPr>
          <p:cNvPr id="7" name="Rectangle 6"/>
          <p:cNvSpPr>
            <a:spLocks noChangeArrowheads="1"/>
          </p:cNvSpPr>
          <p:nvPr/>
        </p:nvSpPr>
        <p:spPr bwMode="auto">
          <a:xfrm>
            <a:off x="2016035" y="444664"/>
            <a:ext cx="362186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Inductive Step </a:t>
            </a:r>
            <a:r>
              <a:rPr lang="en-US" altLang="zh-CN" sz="3200" kern="0" dirty="0">
                <a:solidFill>
                  <a:srgbClr val="FF0000"/>
                </a:solidFill>
                <a:latin typeface="Tahoma" panose="020B0604030504040204"/>
                <a:ea typeface="SimSun" panose="02010600030101010101" pitchFamily="2" charset="-122"/>
              </a:rPr>
              <a:t>– (3)</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58" name="Group 4"/>
          <p:cNvGrpSpPr/>
          <p:nvPr/>
        </p:nvGrpSpPr>
        <p:grpSpPr bwMode="auto">
          <a:xfrm>
            <a:off x="6205808" y="76813"/>
            <a:ext cx="2533110" cy="1263955"/>
            <a:chOff x="624" y="1563"/>
            <a:chExt cx="3829" cy="1512"/>
          </a:xfrm>
        </p:grpSpPr>
        <p:sp>
          <p:nvSpPr>
            <p:cNvPr id="59"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60" name="Group 6"/>
            <p:cNvGrpSpPr/>
            <p:nvPr/>
          </p:nvGrpSpPr>
          <p:grpSpPr bwMode="auto">
            <a:xfrm>
              <a:off x="960" y="1563"/>
              <a:ext cx="3493" cy="1512"/>
              <a:chOff x="960" y="1563"/>
              <a:chExt cx="3493" cy="1512"/>
            </a:xfrm>
          </p:grpSpPr>
          <p:sp>
            <p:nvSpPr>
              <p:cNvPr id="61"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2"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63" name="Group 9"/>
              <p:cNvGrpSpPr/>
              <p:nvPr/>
            </p:nvGrpSpPr>
            <p:grpSpPr bwMode="auto">
              <a:xfrm>
                <a:off x="960" y="1563"/>
                <a:ext cx="3493" cy="1056"/>
                <a:chOff x="960" y="1584"/>
                <a:chExt cx="3493" cy="1056"/>
              </a:xfrm>
            </p:grpSpPr>
            <p:cxnSp>
              <p:nvCxnSpPr>
                <p:cNvPr id="64" name="AutoShape 10"/>
                <p:cNvCxnSpPr>
                  <a:cxnSpLocks noChangeShapeType="1"/>
                </p:cNvCxnSpPr>
                <p:nvPr/>
              </p:nvCxnSpPr>
              <p:spPr bwMode="auto">
                <a:xfrm rot="16200000" flipH="1" flipV="1">
                  <a:off x="1431" y="1977"/>
                  <a:ext cx="2" cy="271"/>
                </a:xfrm>
                <a:prstGeom prst="curvedConnector3">
                  <a:avLst>
                    <a:gd name="adj1" fmla="val -23651077"/>
                  </a:avLst>
                </a:prstGeom>
                <a:noFill/>
                <a:ln w="9525">
                  <a:solidFill>
                    <a:srgbClr val="000000"/>
                  </a:solidFill>
                  <a:round/>
                  <a:tailEnd type="triangle" w="med" len="med"/>
                </a:ln>
                <a:effectLst/>
              </p:spPr>
            </p:cxnSp>
            <p:grpSp>
              <p:nvGrpSpPr>
                <p:cNvPr id="65" name="Group 11"/>
                <p:cNvGrpSpPr/>
                <p:nvPr/>
              </p:nvGrpSpPr>
              <p:grpSpPr bwMode="auto">
                <a:xfrm>
                  <a:off x="960" y="1584"/>
                  <a:ext cx="3493" cy="1056"/>
                  <a:chOff x="974" y="1584"/>
                  <a:chExt cx="3493" cy="1056"/>
                </a:xfrm>
              </p:grpSpPr>
              <p:sp>
                <p:nvSpPr>
                  <p:cNvPr id="66"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67"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68"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9"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0"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1"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2"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3"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4"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75"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76" name="AutoShape 22"/>
                  <p:cNvCxnSpPr>
                    <a:cxnSpLocks noChangeShapeType="1"/>
                    <a:stCxn id="70" idx="3"/>
                    <a:endCxn id="69"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77"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78" name="AutoShape 24"/>
                  <p:cNvCxnSpPr>
                    <a:cxnSpLocks noChangeShapeType="1"/>
                    <a:stCxn id="67" idx="7"/>
                    <a:endCxn id="67"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55</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To prove</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has no consecutive 1</a:t>
            </a:r>
            <a:r>
              <a:rPr lang="en-US" altLang="zh-CN" sz="2800" kern="0" dirty="0">
                <a:solidFill>
                  <a:srgbClr val="000090"/>
                </a:solidFill>
                <a:latin typeface="Arial" panose="020B0604020202090204" pitchFamily="34" charset="0"/>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s</a:t>
            </a:r>
          </a:p>
          <a:p>
            <a:pPr marL="457200" indent="-457200" eaLnBrk="0" hangingPunct="0">
              <a:spcBef>
                <a:spcPct val="20000"/>
              </a:spcBef>
              <a:buClr>
                <a:srgbClr val="1073E0"/>
              </a:buClr>
              <a:buSzPct val="70000"/>
              <a:buFont typeface="Wingdings" panose="05000000000000000000" pitchFamily="2" charset="2"/>
              <a:buChar char="u"/>
              <a:defRPr/>
            </a:pPr>
            <a:endParaRPr lang="en-US" altLang="zh-CN" sz="2800" kern="0" dirty="0">
              <a:solidFill>
                <a:srgbClr val="000090"/>
              </a:solidFill>
              <a:latin typeface="Tahoma" panose="020B0604030504040204"/>
              <a:ea typeface="SimSun" panose="02010600030101010101" pitchFamily="2" charset="-122"/>
            </a:endParaRPr>
          </a:p>
          <a:p>
            <a:pPr eaLnBrk="0" hangingPunct="0">
              <a:spcBef>
                <a:spcPct val="20000"/>
              </a:spcBef>
              <a:buClr>
                <a:srgbClr val="1073E0"/>
              </a:buClr>
              <a:buSzPct val="70000"/>
              <a:defRPr/>
            </a:pPr>
            <a:r>
              <a:rPr lang="en-US" altLang="zh-CN" sz="2800" kern="0" dirty="0">
                <a:solidFill>
                  <a:srgbClr val="000090"/>
                </a:solidFill>
                <a:latin typeface="Tahoma" panose="020B0604030504040204"/>
                <a:ea typeface="SimSun" panose="02010600030101010101" pitchFamily="2" charset="-122"/>
              </a:rPr>
              <a:t>    then </a:t>
            </a:r>
            <a:r>
              <a:rPr lang="en-US" altLang="zh-CN" sz="2800" i="1" kern="0" dirty="0">
                <a:solidFill>
                  <a:srgbClr val="0000FF"/>
                </a:solidFill>
                <a:latin typeface="Tahoma" panose="020B0604030504040204"/>
                <a:ea typeface="SimSun" panose="02010600030101010101" pitchFamily="2" charset="-122"/>
              </a:rPr>
              <a:t>w </a:t>
            </a:r>
            <a:r>
              <a:rPr lang="en-US" altLang="zh-CN" sz="2800" kern="0" dirty="0">
                <a:solidFill>
                  <a:srgbClr val="000090"/>
                </a:solidFill>
                <a:latin typeface="Tahoma" panose="020B0604030504040204"/>
                <a:ea typeface="SimSun" panose="02010600030101010101" pitchFamily="2" charset="-122"/>
              </a:rPr>
              <a:t>is accepted by</a:t>
            </a:r>
          </a:p>
          <a:p>
            <a:pPr eaLnBrk="0" hangingPunct="0">
              <a:spcBef>
                <a:spcPct val="20000"/>
              </a:spcBef>
              <a:buClr>
                <a:srgbClr val="1073E0"/>
              </a:buClr>
              <a:buSzPct val="70000"/>
              <a:defRPr/>
            </a:pPr>
            <a:endParaRPr lang="en-US" altLang="zh-CN" sz="2800" kern="0" dirty="0">
              <a:solidFill>
                <a:srgbClr val="000090"/>
              </a:solidFill>
              <a:latin typeface="Tahoma" panose="020B0604030504040204"/>
              <a:ea typeface="SimSun" panose="02010600030101010101" pitchFamily="2" charset="-122"/>
            </a:endParaRP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Contrapositive</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90"/>
                </a:solidFill>
                <a:latin typeface="Tahoma" panose="020B0604030504040204"/>
                <a:ea typeface="SimSun" panose="02010600030101010101" pitchFamily="2" charset="-122"/>
              </a:rPr>
              <a:t> is not accepted by</a:t>
            </a:r>
          </a:p>
          <a:p>
            <a:pPr marL="457200" indent="-457200" eaLnBrk="0" hangingPunct="0">
              <a:spcBef>
                <a:spcPct val="20000"/>
              </a:spcBef>
              <a:buClr>
                <a:srgbClr val="1073E0"/>
              </a:buClr>
              <a:buSzPct val="70000"/>
              <a:buFont typeface="Wingdings" panose="05000000000000000000" pitchFamily="2" charset="2"/>
              <a:buChar char="u"/>
              <a:defRPr/>
            </a:pPr>
            <a:endParaRPr lang="en-US" altLang="zh-CN" sz="2800" kern="0" dirty="0">
              <a:solidFill>
                <a:srgbClr val="000000"/>
              </a:solidFill>
              <a:latin typeface="Tahoma" panose="020B0604030504040204"/>
              <a:ea typeface="SimSun" panose="02010600030101010101" pitchFamily="2" charset="-122"/>
            </a:endParaRPr>
          </a:p>
          <a:p>
            <a:pPr marL="457200" indent="-457200" eaLnBrk="0" hangingPunct="0">
              <a:spcBef>
                <a:spcPct val="20000"/>
              </a:spcBef>
              <a:buClr>
                <a:srgbClr val="1073E0"/>
              </a:buClr>
              <a:buSzPct val="70000"/>
              <a:buFont typeface="Wingdings" panose="05000000000000000000" pitchFamily="2" charset="2"/>
              <a:buChar char="u"/>
              <a:defRPr/>
            </a:pPr>
            <a:endParaRPr lang="en-US" altLang="zh-CN" sz="2800" kern="0" dirty="0">
              <a:solidFill>
                <a:srgbClr val="000000"/>
              </a:solidFill>
              <a:latin typeface="Tahoma" panose="020B0604030504040204"/>
              <a:ea typeface="SimSun" panose="02010600030101010101" pitchFamily="2" charset="-122"/>
            </a:endParaRPr>
          </a:p>
          <a:p>
            <a:pPr eaLnBrk="0" hangingPunct="0">
              <a:spcBef>
                <a:spcPct val="20000"/>
              </a:spcBef>
              <a:buClr>
                <a:srgbClr val="1073E0"/>
              </a:buClr>
              <a:buSzPct val="70000"/>
              <a:defRPr/>
            </a:pP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then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has 11.</a:t>
            </a:r>
            <a:endParaRPr lang="en-US" altLang="zh-CN" sz="24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2596316" y="444664"/>
            <a:ext cx="2461292"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Part 2: </a:t>
            </a:r>
            <a:r>
              <a:rPr lang="en-US" altLang="zh-CN" sz="3200" kern="0" dirty="0">
                <a:solidFill>
                  <a:srgbClr val="0000FF"/>
                </a:solidFill>
                <a:latin typeface="Tahoma" panose="020B0604030504040204"/>
                <a:ea typeface="SimSun" panose="02010600030101010101" pitchFamily="2" charset="-122"/>
              </a:rPr>
              <a:t>T </a:t>
            </a:r>
            <a:r>
              <a:rPr lang="en-US" altLang="zh-CN" sz="3200" kern="0" dirty="0">
                <a:solidFill>
                  <a:srgbClr val="0000FF"/>
                </a:solidFill>
                <a:latin typeface="Lucida Sans Unicode" panose="020B0602030504020204" pitchFamily="34" charset="0"/>
                <a:ea typeface="SimSun" panose="02010600030101010101" pitchFamily="2" charset="-122"/>
              </a:rPr>
              <a:t>⊆</a:t>
            </a:r>
            <a:r>
              <a:rPr lang="en-US" altLang="zh-CN" sz="3200" kern="0" dirty="0">
                <a:solidFill>
                  <a:srgbClr val="0000FF"/>
                </a:solidFill>
                <a:latin typeface="MS Shell Dlg 2" panose="020B0604030504040204" pitchFamily="34" charset="0"/>
                <a:ea typeface="SimSun" panose="02010600030101010101" pitchFamily="2" charset="-122"/>
              </a:rPr>
              <a:t> </a:t>
            </a:r>
            <a:r>
              <a:rPr lang="en-US" altLang="zh-CN" sz="3200" kern="0" dirty="0">
                <a:solidFill>
                  <a:srgbClr val="0000FF"/>
                </a:solidFill>
                <a:latin typeface="Tahoma" panose="020B0604030504040204"/>
                <a:ea typeface="SimSun" panose="02010600030101010101" pitchFamily="2" charset="-122"/>
              </a:rPr>
              <a:t>S</a:t>
            </a:r>
            <a:endParaRPr lang="zh-CN" altLang="en-US" sz="3200" b="1" dirty="0">
              <a:solidFill>
                <a:srgbClr val="0000FF"/>
              </a:solidFill>
              <a:latin typeface="Times New Roman" panose="02020703060505090304" pitchFamily="18" charset="0"/>
              <a:ea typeface="STXinwei" panose="02010800040101010101" pitchFamily="2" charset="-122"/>
            </a:endParaRPr>
          </a:p>
        </p:txBody>
      </p:sp>
      <p:grpSp>
        <p:nvGrpSpPr>
          <p:cNvPr id="29" name="Group 4"/>
          <p:cNvGrpSpPr/>
          <p:nvPr/>
        </p:nvGrpSpPr>
        <p:grpSpPr bwMode="auto">
          <a:xfrm>
            <a:off x="4139952" y="1988840"/>
            <a:ext cx="2533110" cy="1263955"/>
            <a:chOff x="624" y="1563"/>
            <a:chExt cx="3829" cy="1512"/>
          </a:xfrm>
        </p:grpSpPr>
        <p:sp>
          <p:nvSpPr>
            <p:cNvPr id="30"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31" name="Group 6"/>
            <p:cNvGrpSpPr/>
            <p:nvPr/>
          </p:nvGrpSpPr>
          <p:grpSpPr bwMode="auto">
            <a:xfrm>
              <a:off x="960" y="1563"/>
              <a:ext cx="3493" cy="1512"/>
              <a:chOff x="960" y="1563"/>
              <a:chExt cx="3493" cy="1512"/>
            </a:xfrm>
          </p:grpSpPr>
          <p:sp>
            <p:nvSpPr>
              <p:cNvPr id="32"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33"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34" name="Group 9"/>
              <p:cNvGrpSpPr/>
              <p:nvPr/>
            </p:nvGrpSpPr>
            <p:grpSpPr bwMode="auto">
              <a:xfrm>
                <a:off x="960" y="1563"/>
                <a:ext cx="3493" cy="1056"/>
                <a:chOff x="960" y="1584"/>
                <a:chExt cx="3493" cy="1056"/>
              </a:xfrm>
            </p:grpSpPr>
            <p:cxnSp>
              <p:nvCxnSpPr>
                <p:cNvPr id="35" name="AutoShape 10"/>
                <p:cNvCxnSpPr>
                  <a:cxnSpLocks noChangeShapeType="1"/>
                </p:cNvCxnSpPr>
                <p:nvPr/>
              </p:nvCxnSpPr>
              <p:spPr bwMode="auto">
                <a:xfrm rot="16200000" flipH="1" flipV="1">
                  <a:off x="1431" y="1977"/>
                  <a:ext cx="2" cy="271"/>
                </a:xfrm>
                <a:prstGeom prst="curvedConnector3">
                  <a:avLst>
                    <a:gd name="adj1" fmla="val -23036543"/>
                  </a:avLst>
                </a:prstGeom>
                <a:noFill/>
                <a:ln w="9525">
                  <a:solidFill>
                    <a:srgbClr val="000000"/>
                  </a:solidFill>
                  <a:round/>
                  <a:tailEnd type="triangle" w="med" len="med"/>
                </a:ln>
                <a:effectLst/>
              </p:spPr>
            </p:cxnSp>
            <p:grpSp>
              <p:nvGrpSpPr>
                <p:cNvPr id="36" name="Group 11"/>
                <p:cNvGrpSpPr/>
                <p:nvPr/>
              </p:nvGrpSpPr>
              <p:grpSpPr bwMode="auto">
                <a:xfrm>
                  <a:off x="960" y="1584"/>
                  <a:ext cx="3493" cy="1056"/>
                  <a:chOff x="974" y="1584"/>
                  <a:chExt cx="3493" cy="1056"/>
                </a:xfrm>
              </p:grpSpPr>
              <p:sp>
                <p:nvSpPr>
                  <p:cNvPr id="37"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38"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39"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40"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1"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2"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3"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4"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45"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46"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47" name="AutoShape 22"/>
                  <p:cNvCxnSpPr>
                    <a:cxnSpLocks noChangeShapeType="1"/>
                    <a:stCxn id="41" idx="3"/>
                    <a:endCxn id="40"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48"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49" name="AutoShape 24"/>
                  <p:cNvCxnSpPr>
                    <a:cxnSpLocks noChangeShapeType="1"/>
                    <a:stCxn id="38" idx="7"/>
                    <a:endCxn id="38"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grpSp>
        <p:nvGrpSpPr>
          <p:cNvPr id="28" name="Group 4"/>
          <p:cNvGrpSpPr/>
          <p:nvPr/>
        </p:nvGrpSpPr>
        <p:grpSpPr bwMode="auto">
          <a:xfrm>
            <a:off x="3637167" y="3869240"/>
            <a:ext cx="2533110" cy="1263955"/>
            <a:chOff x="624" y="1563"/>
            <a:chExt cx="3829" cy="1512"/>
          </a:xfrm>
        </p:grpSpPr>
        <p:sp>
          <p:nvSpPr>
            <p:cNvPr id="50"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51" name="Group 6"/>
            <p:cNvGrpSpPr/>
            <p:nvPr/>
          </p:nvGrpSpPr>
          <p:grpSpPr bwMode="auto">
            <a:xfrm>
              <a:off x="960" y="1563"/>
              <a:ext cx="3493" cy="1512"/>
              <a:chOff x="960" y="1563"/>
              <a:chExt cx="3493" cy="1512"/>
            </a:xfrm>
          </p:grpSpPr>
          <p:sp>
            <p:nvSpPr>
              <p:cNvPr id="52"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53"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54" name="Group 9"/>
              <p:cNvGrpSpPr/>
              <p:nvPr/>
            </p:nvGrpSpPr>
            <p:grpSpPr bwMode="auto">
              <a:xfrm>
                <a:off x="960" y="1563"/>
                <a:ext cx="3493" cy="1056"/>
                <a:chOff x="960" y="1584"/>
                <a:chExt cx="3493" cy="1056"/>
              </a:xfrm>
            </p:grpSpPr>
            <p:cxnSp>
              <p:nvCxnSpPr>
                <p:cNvPr id="55" name="AutoShape 10"/>
                <p:cNvCxnSpPr>
                  <a:cxnSpLocks noChangeShapeType="1"/>
                </p:cNvCxnSpPr>
                <p:nvPr/>
              </p:nvCxnSpPr>
              <p:spPr bwMode="auto">
                <a:xfrm rot="16200000" flipH="1" flipV="1">
                  <a:off x="1431" y="1977"/>
                  <a:ext cx="2" cy="271"/>
                </a:xfrm>
                <a:prstGeom prst="curvedConnector3">
                  <a:avLst>
                    <a:gd name="adj1" fmla="val -24879964"/>
                  </a:avLst>
                </a:prstGeom>
                <a:noFill/>
                <a:ln w="9525">
                  <a:solidFill>
                    <a:srgbClr val="000000"/>
                  </a:solidFill>
                  <a:round/>
                  <a:tailEnd type="triangle" w="med" len="med"/>
                </a:ln>
                <a:effectLst/>
              </p:spPr>
            </p:cxnSp>
            <p:grpSp>
              <p:nvGrpSpPr>
                <p:cNvPr id="56" name="Group 11"/>
                <p:cNvGrpSpPr/>
                <p:nvPr/>
              </p:nvGrpSpPr>
              <p:grpSpPr bwMode="auto">
                <a:xfrm>
                  <a:off x="960" y="1584"/>
                  <a:ext cx="3493" cy="1056"/>
                  <a:chOff x="974" y="1584"/>
                  <a:chExt cx="3493" cy="1056"/>
                </a:xfrm>
              </p:grpSpPr>
              <p:sp>
                <p:nvSpPr>
                  <p:cNvPr id="57"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58"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59"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0"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1"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2"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3"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4"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65"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6"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67" name="AutoShape 22"/>
                  <p:cNvCxnSpPr>
                    <a:cxnSpLocks noChangeShapeType="1"/>
                    <a:stCxn id="61" idx="3"/>
                    <a:endCxn id="60"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68"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69" name="AutoShape 24"/>
                  <p:cNvCxnSpPr>
                    <a:cxnSpLocks noChangeShapeType="1"/>
                    <a:stCxn id="58" idx="7"/>
                    <a:endCxn id="58"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grpSp>
        <p:nvGrpSpPr>
          <p:cNvPr id="70" name="Group 48"/>
          <p:cNvGrpSpPr/>
          <p:nvPr/>
        </p:nvGrpSpPr>
        <p:grpSpPr bwMode="auto">
          <a:xfrm>
            <a:off x="4444508" y="5229200"/>
            <a:ext cx="3265613" cy="1336442"/>
            <a:chOff x="2647" y="2866"/>
            <a:chExt cx="3201" cy="1448"/>
          </a:xfrm>
        </p:grpSpPr>
        <p:sp>
          <p:nvSpPr>
            <p:cNvPr id="71" name="Text Box 46"/>
            <p:cNvSpPr txBox="1">
              <a:spLocks noChangeArrowheads="1"/>
            </p:cNvSpPr>
            <p:nvPr/>
          </p:nvSpPr>
          <p:spPr bwMode="auto">
            <a:xfrm>
              <a:off x="3024" y="2880"/>
              <a:ext cx="2824" cy="1434"/>
            </a:xfrm>
            <a:prstGeom prst="rect">
              <a:avLst/>
            </a:prstGeom>
            <a:noFill/>
            <a:ln>
              <a:noFill/>
            </a:ln>
            <a:effectLst/>
          </p:spPr>
          <p:txBody>
            <a:bodyPr wrap="none">
              <a:spAutoFit/>
            </a:bodyPr>
            <a:lstStyle>
              <a:lvl1pPr>
                <a:defRPr kumimoji="1" sz="2400">
                  <a:solidFill>
                    <a:schemeClr val="tx1"/>
                  </a:solidFill>
                  <a:latin typeface="Tahoma" panose="020B0604030504040204" pitchFamily="34" charset="0"/>
                  <a:ea typeface="SimSun" panose="02010600030101010101" pitchFamily="2" charset="-122"/>
                </a:defRPr>
              </a:lvl1pPr>
              <a:lvl2pPr marL="742950" indent="-285750">
                <a:defRPr kumimoji="1" sz="2400">
                  <a:solidFill>
                    <a:schemeClr val="tx1"/>
                  </a:solidFill>
                  <a:latin typeface="Tahoma" panose="020B0604030504040204" pitchFamily="34" charset="0"/>
                  <a:ea typeface="SimSun" panose="02010600030101010101" pitchFamily="2" charset="-122"/>
                </a:defRPr>
              </a:lvl2pPr>
              <a:lvl3pPr marL="1143000" indent="-228600">
                <a:defRPr kumimoji="1" sz="2400">
                  <a:solidFill>
                    <a:schemeClr val="tx1"/>
                  </a:solidFill>
                  <a:latin typeface="Tahoma" panose="020B0604030504040204" pitchFamily="34" charset="0"/>
                  <a:ea typeface="SimSun" panose="02010600030101010101" pitchFamily="2" charset="-122"/>
                </a:defRPr>
              </a:lvl3pPr>
              <a:lvl4pPr marL="1600200" indent="-228600">
                <a:defRPr kumimoji="1" sz="2400">
                  <a:solidFill>
                    <a:schemeClr val="tx1"/>
                  </a:solidFill>
                  <a:latin typeface="Tahoma" panose="020B0604030504040204" pitchFamily="34" charset="0"/>
                  <a:ea typeface="SimSun" panose="02010600030101010101" pitchFamily="2" charset="-122"/>
                </a:defRPr>
              </a:lvl4pPr>
              <a:lvl5pPr marL="2057400" indent="-228600">
                <a:defRPr kumimoji="1" sz="24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SimSun" panose="02010600030101010101" pitchFamily="2" charset="-122"/>
                </a:defRPr>
              </a:lvl9pPr>
            </a:lstStyle>
            <a:p>
              <a:r>
                <a:rPr kumimoji="0" lang="en-US" altLang="zh-CN" sz="2000" dirty="0">
                  <a:solidFill>
                    <a:srgbClr val="DA0058"/>
                  </a:solidFill>
                </a:rPr>
                <a:t>Key idea</a:t>
              </a:r>
              <a:r>
                <a:rPr kumimoji="0" lang="en-US" altLang="zh-CN" sz="2000" dirty="0"/>
                <a:t>: contrapositive</a:t>
              </a:r>
            </a:p>
            <a:p>
              <a:r>
                <a:rPr kumimoji="0" lang="en-US" altLang="zh-CN" sz="2000" dirty="0"/>
                <a:t>of </a:t>
              </a:r>
              <a:r>
                <a:rPr kumimoji="0" lang="zh-CN" altLang="en-US" sz="2000" dirty="0">
                  <a:latin typeface="Arial" panose="020B0604020202090204" pitchFamily="34" charset="0"/>
                </a:rPr>
                <a:t>“</a:t>
              </a:r>
              <a:r>
                <a:rPr kumimoji="0" lang="en-US" altLang="zh-CN" sz="2000" dirty="0"/>
                <a:t>if X then Y</a:t>
              </a:r>
              <a:r>
                <a:rPr kumimoji="0" lang="zh-CN" altLang="en-US" sz="2000" dirty="0">
                  <a:latin typeface="Arial" panose="020B0604020202090204" pitchFamily="34" charset="0"/>
                </a:rPr>
                <a:t>”</a:t>
              </a:r>
              <a:r>
                <a:rPr kumimoji="0" lang="en-US" altLang="zh-CN" sz="2000" dirty="0"/>
                <a:t> is the</a:t>
              </a:r>
            </a:p>
            <a:p>
              <a:r>
                <a:rPr kumimoji="0" lang="en-US" altLang="zh-CN" sz="2000" dirty="0"/>
                <a:t>equivalent statement</a:t>
              </a:r>
            </a:p>
            <a:p>
              <a:r>
                <a:rPr kumimoji="0" lang="zh-CN" altLang="en-US" sz="2000" dirty="0">
                  <a:latin typeface="Arial" panose="020B0604020202090204" pitchFamily="34" charset="0"/>
                </a:rPr>
                <a:t>“</a:t>
              </a:r>
              <a:r>
                <a:rPr kumimoji="0" lang="en-US" altLang="zh-CN" sz="2000" dirty="0"/>
                <a:t>if not Y then not X.</a:t>
              </a:r>
              <a:r>
                <a:rPr kumimoji="0" lang="zh-CN" altLang="en-US" sz="2000" dirty="0">
                  <a:latin typeface="Arial" panose="020B0604020202090204" pitchFamily="34" charset="0"/>
                </a:rPr>
                <a:t>”</a:t>
              </a:r>
              <a:endParaRPr kumimoji="0" lang="zh-CN" altLang="en-US" sz="2000" dirty="0"/>
            </a:p>
          </p:txBody>
        </p:sp>
        <p:sp>
          <p:nvSpPr>
            <p:cNvPr id="72" name="Line 47"/>
            <p:cNvSpPr>
              <a:spLocks noChangeShapeType="1"/>
            </p:cNvSpPr>
            <p:nvPr/>
          </p:nvSpPr>
          <p:spPr bwMode="auto">
            <a:xfrm flipH="1" flipV="1">
              <a:off x="2647" y="2866"/>
              <a:ext cx="185" cy="233"/>
            </a:xfrm>
            <a:prstGeom prst="line">
              <a:avLst/>
            </a:prstGeom>
            <a:noFill/>
            <a:ln w="9525">
              <a:solidFill>
                <a:schemeClr val="tx1"/>
              </a:solidFill>
              <a:round/>
              <a:tailEnd type="triangle" w="med" len="med"/>
            </a:ln>
            <a:effectLst/>
          </p:spPr>
          <p:txBody>
            <a:bodyPr/>
            <a:lstStyle/>
            <a:p>
              <a:pPr>
                <a:defRPr/>
              </a:pPr>
              <a:endParaRPr lang="zh-CN" altLang="en-US" sz="1800">
                <a:latin typeface="Tahoma" panose="020B0604030504040204" pitchFamily="34" charset="0"/>
                <a:ea typeface="SimSun" panose="02010600030101010101" pitchFamily="2" charset="-122"/>
              </a:endParaRP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56</a:t>
            </a:fld>
            <a:r>
              <a:rPr lang="en-US" altLang="zh-CN"/>
              <a:t>/100</a:t>
            </a:r>
            <a:endParaRPr lang="en-US" altLang="zh-CN" dirty="0"/>
          </a:p>
        </p:txBody>
      </p:sp>
      <p:sp>
        <p:nvSpPr>
          <p:cNvPr id="3" name="椭圆 2"/>
          <p:cNvSpPr/>
          <p:nvPr/>
        </p:nvSpPr>
        <p:spPr>
          <a:xfrm>
            <a:off x="2627784" y="1268760"/>
            <a:ext cx="4320480" cy="64807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3" name="Line 47"/>
          <p:cNvSpPr>
            <a:spLocks noChangeShapeType="1"/>
          </p:cNvSpPr>
          <p:nvPr/>
        </p:nvSpPr>
        <p:spPr bwMode="auto">
          <a:xfrm flipH="1">
            <a:off x="6804248" y="1268760"/>
            <a:ext cx="432048" cy="216024"/>
          </a:xfrm>
          <a:prstGeom prst="line">
            <a:avLst/>
          </a:prstGeom>
          <a:noFill/>
          <a:ln w="9525">
            <a:solidFill>
              <a:schemeClr val="tx1"/>
            </a:solidFill>
            <a:round/>
            <a:tailEnd type="triangle" w="med" len="med"/>
          </a:ln>
          <a:effectLst/>
        </p:spPr>
        <p:txBody>
          <a:bodyPr/>
          <a:lstStyle/>
          <a:p>
            <a:pPr>
              <a:defRPr/>
            </a:pPr>
            <a:endParaRPr lang="zh-CN" altLang="en-US" sz="1800">
              <a:latin typeface="Tahoma" panose="020B0604030504040204" pitchFamily="34" charset="0"/>
              <a:ea typeface="SimSun" panose="02010600030101010101" pitchFamily="2" charset="-122"/>
            </a:endParaRPr>
          </a:p>
        </p:txBody>
      </p:sp>
      <p:sp>
        <p:nvSpPr>
          <p:cNvPr id="4" name="文本框 3"/>
          <p:cNvSpPr txBox="1"/>
          <p:nvPr/>
        </p:nvSpPr>
        <p:spPr>
          <a:xfrm>
            <a:off x="7236296" y="980728"/>
            <a:ext cx="364202" cy="461665"/>
          </a:xfrm>
          <a:prstGeom prst="rect">
            <a:avLst/>
          </a:prstGeom>
          <a:noFill/>
        </p:spPr>
        <p:txBody>
          <a:bodyPr wrap="none" rtlCol="0">
            <a:spAutoFit/>
          </a:bodyPr>
          <a:lstStyle/>
          <a:p>
            <a:r>
              <a:rPr kumimoji="1" lang="en-US" altLang="zh-CN" sz="2400" dirty="0">
                <a:latin typeface="Tahoma" panose="020B0604030504040204"/>
                <a:cs typeface="Tahoma" panose="020B0604030504040204"/>
              </a:rPr>
              <a:t>X</a:t>
            </a:r>
            <a:endParaRPr kumimoji="1" lang="zh-CN" altLang="en-US" sz="2400" dirty="0">
              <a:latin typeface="Tahoma" panose="020B0604030504040204"/>
              <a:cs typeface="Tahoma" panose="020B0604030504040204"/>
            </a:endParaRPr>
          </a:p>
        </p:txBody>
      </p:sp>
      <p:sp>
        <p:nvSpPr>
          <p:cNvPr id="74" name="椭圆 73"/>
          <p:cNvSpPr/>
          <p:nvPr/>
        </p:nvSpPr>
        <p:spPr>
          <a:xfrm>
            <a:off x="1403648" y="1988840"/>
            <a:ext cx="5616624" cy="1224136"/>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6" name="Line 47"/>
          <p:cNvSpPr>
            <a:spLocks noChangeShapeType="1"/>
          </p:cNvSpPr>
          <p:nvPr/>
        </p:nvSpPr>
        <p:spPr bwMode="auto">
          <a:xfrm flipH="1">
            <a:off x="6948264" y="2276872"/>
            <a:ext cx="432048" cy="216024"/>
          </a:xfrm>
          <a:prstGeom prst="line">
            <a:avLst/>
          </a:prstGeom>
          <a:noFill/>
          <a:ln w="9525">
            <a:solidFill>
              <a:schemeClr val="tx1"/>
            </a:solidFill>
            <a:round/>
            <a:tailEnd type="triangle" w="med" len="med"/>
          </a:ln>
          <a:effectLst/>
        </p:spPr>
        <p:txBody>
          <a:bodyPr/>
          <a:lstStyle/>
          <a:p>
            <a:pPr>
              <a:defRPr/>
            </a:pPr>
            <a:endParaRPr lang="zh-CN" altLang="en-US" sz="1800">
              <a:latin typeface="Tahoma" panose="020B0604030504040204" pitchFamily="34" charset="0"/>
              <a:ea typeface="SimSun" panose="02010600030101010101" pitchFamily="2" charset="-122"/>
            </a:endParaRPr>
          </a:p>
        </p:txBody>
      </p:sp>
      <p:sp>
        <p:nvSpPr>
          <p:cNvPr id="77" name="文本框 76"/>
          <p:cNvSpPr txBox="1"/>
          <p:nvPr/>
        </p:nvSpPr>
        <p:spPr>
          <a:xfrm>
            <a:off x="7380312" y="1988840"/>
            <a:ext cx="362600" cy="461665"/>
          </a:xfrm>
          <a:prstGeom prst="rect">
            <a:avLst/>
          </a:prstGeom>
          <a:noFill/>
        </p:spPr>
        <p:txBody>
          <a:bodyPr wrap="none" rtlCol="0">
            <a:spAutoFit/>
          </a:bodyPr>
          <a:lstStyle/>
          <a:p>
            <a:r>
              <a:rPr kumimoji="1" lang="en-US" altLang="zh-CN" sz="2400" dirty="0">
                <a:latin typeface="Tahoma" panose="020B0604030504040204"/>
                <a:cs typeface="Tahoma" panose="020B0604030504040204"/>
              </a:rPr>
              <a:t>Y</a:t>
            </a:r>
            <a:endParaRPr kumimoji="1" lang="zh-CN" altLang="en-US" sz="2400" dirty="0">
              <a:latin typeface="Tahoma" panose="020B0604030504040204"/>
              <a:cs typeface="Tahoma" panose="020B0604030504040204"/>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4" grpId="0"/>
      <p:bldP spid="74" grpId="0" animBg="1"/>
      <p:bldP spid="76" grpId="0" animBg="1"/>
      <p:bldP spid="7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Because there is a unique transition from every state on every input symbol, each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gets the DFA to exactly one 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 only way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is not accepted is if it gets to </a:t>
            </a:r>
            <a:r>
              <a:rPr lang="en-US" altLang="zh-CN" sz="2800" i="1" kern="0" dirty="0">
                <a:solidFill>
                  <a:srgbClr val="0000FF"/>
                </a:solidFill>
                <a:latin typeface="Tahoma" panose="020B0604030504040204"/>
                <a:ea typeface="SimSun" panose="02010600030101010101" pitchFamily="2" charset="-122"/>
              </a:rPr>
              <a:t>C</a:t>
            </a:r>
            <a:r>
              <a:rPr lang="en-US" altLang="zh-CN" sz="2800" kern="0" dirty="0">
                <a:solidFill>
                  <a:srgbClr val="000090"/>
                </a:solidFill>
                <a:latin typeface="Tahoma" panose="020B0604030504040204"/>
                <a:ea typeface="SimSun" panose="02010600030101010101" pitchFamily="2" charset="-122"/>
              </a:rPr>
              <a:t>.</a:t>
            </a:r>
            <a:endParaRPr lang="en-US" altLang="zh-CN" sz="20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606474" y="444664"/>
            <a:ext cx="444100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Using the Contrapositive</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58" name="Group 4"/>
          <p:cNvGrpSpPr/>
          <p:nvPr/>
        </p:nvGrpSpPr>
        <p:grpSpPr bwMode="auto">
          <a:xfrm>
            <a:off x="6205808" y="76813"/>
            <a:ext cx="2533110" cy="1263955"/>
            <a:chOff x="624" y="1563"/>
            <a:chExt cx="3829" cy="1512"/>
          </a:xfrm>
        </p:grpSpPr>
        <p:sp>
          <p:nvSpPr>
            <p:cNvPr id="59"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60" name="Group 6"/>
            <p:cNvGrpSpPr/>
            <p:nvPr/>
          </p:nvGrpSpPr>
          <p:grpSpPr bwMode="auto">
            <a:xfrm>
              <a:off x="960" y="1563"/>
              <a:ext cx="3493" cy="1512"/>
              <a:chOff x="960" y="1563"/>
              <a:chExt cx="3493" cy="1512"/>
            </a:xfrm>
          </p:grpSpPr>
          <p:sp>
            <p:nvSpPr>
              <p:cNvPr id="61"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2"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63" name="Group 9"/>
              <p:cNvGrpSpPr/>
              <p:nvPr/>
            </p:nvGrpSpPr>
            <p:grpSpPr bwMode="auto">
              <a:xfrm>
                <a:off x="960" y="1563"/>
                <a:ext cx="3493" cy="1056"/>
                <a:chOff x="960" y="1584"/>
                <a:chExt cx="3493" cy="1056"/>
              </a:xfrm>
            </p:grpSpPr>
            <p:cxnSp>
              <p:nvCxnSpPr>
                <p:cNvPr id="64" name="AutoShape 10"/>
                <p:cNvCxnSpPr>
                  <a:cxnSpLocks noChangeShapeType="1"/>
                </p:cNvCxnSpPr>
                <p:nvPr/>
              </p:nvCxnSpPr>
              <p:spPr bwMode="auto">
                <a:xfrm rot="16200000" flipH="1" flipV="1">
                  <a:off x="1431" y="1977"/>
                  <a:ext cx="2" cy="271"/>
                </a:xfrm>
                <a:prstGeom prst="curvedConnector3">
                  <a:avLst>
                    <a:gd name="adj1" fmla="val -23651077"/>
                  </a:avLst>
                </a:prstGeom>
                <a:noFill/>
                <a:ln w="9525">
                  <a:solidFill>
                    <a:srgbClr val="000000"/>
                  </a:solidFill>
                  <a:round/>
                  <a:tailEnd type="triangle" w="med" len="med"/>
                </a:ln>
                <a:effectLst/>
              </p:spPr>
            </p:cxnSp>
            <p:grpSp>
              <p:nvGrpSpPr>
                <p:cNvPr id="65" name="Group 11"/>
                <p:cNvGrpSpPr/>
                <p:nvPr/>
              </p:nvGrpSpPr>
              <p:grpSpPr bwMode="auto">
                <a:xfrm>
                  <a:off x="960" y="1584"/>
                  <a:ext cx="3493" cy="1056"/>
                  <a:chOff x="974" y="1584"/>
                  <a:chExt cx="3493" cy="1056"/>
                </a:xfrm>
              </p:grpSpPr>
              <p:sp>
                <p:nvSpPr>
                  <p:cNvPr id="66"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67"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68"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9"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0"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1"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2"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3"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4"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75"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76" name="AutoShape 22"/>
                  <p:cNvCxnSpPr>
                    <a:cxnSpLocks noChangeShapeType="1"/>
                    <a:stCxn id="70" idx="3"/>
                    <a:endCxn id="69"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77"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78" name="AutoShape 24"/>
                  <p:cNvCxnSpPr>
                    <a:cxnSpLocks noChangeShapeType="1"/>
                    <a:stCxn id="67" idx="7"/>
                    <a:endCxn id="67"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57</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 only way to get to </a:t>
            </a:r>
            <a:r>
              <a:rPr lang="en-US" altLang="zh-CN" sz="2800" i="1" kern="0" dirty="0">
                <a:solidFill>
                  <a:srgbClr val="0000FF"/>
                </a:solidFill>
                <a:latin typeface="Tahoma" panose="020B0604030504040204"/>
                <a:ea typeface="SimSun" panose="02010600030101010101" pitchFamily="2" charset="-122"/>
              </a:rPr>
              <a:t>C</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a:t>
            </a:r>
            <a:r>
              <a:rPr lang="en-US" altLang="zh-CN" sz="2800" kern="0" dirty="0" err="1">
                <a:solidFill>
                  <a:srgbClr val="000090"/>
                </a:solidFill>
                <a:latin typeface="Tahoma" panose="020B0604030504040204"/>
                <a:ea typeface="SimSun" panose="02010600030101010101" pitchFamily="2" charset="-122"/>
              </a:rPr>
              <a:t>i.e.,</a:t>
            </a:r>
            <a:r>
              <a:rPr lang="en-US" altLang="zh-CN" sz="2800" i="1" kern="0" dirty="0" err="1">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err="1">
                <a:solidFill>
                  <a:srgbClr val="0000FF"/>
                </a:solidFill>
                <a:latin typeface="Tahoma" panose="020B0604030504040204"/>
                <a:ea typeface="SimSun" panose="02010600030101010101" pitchFamily="2" charset="-122"/>
              </a:rPr>
              <a:t>A</a:t>
            </a:r>
            <a:r>
              <a:rPr lang="en-US" altLang="zh-CN" sz="2800" kern="0" dirty="0" err="1">
                <a:solidFill>
                  <a:srgbClr val="0000FF"/>
                </a:solidFill>
                <a:latin typeface="Tahoma" panose="020B0604030504040204"/>
                <a:ea typeface="SimSun" panose="02010600030101010101" pitchFamily="2" charset="-122"/>
              </a:rPr>
              <a:t>,</a:t>
            </a:r>
            <a:r>
              <a:rPr lang="en-US" altLang="zh-CN" sz="2800" i="1" kern="0" dirty="0" err="1">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C</a:t>
            </a:r>
            <a:r>
              <a:rPr lang="en-US" altLang="zh-CN" sz="2800" kern="0" dirty="0">
                <a:solidFill>
                  <a:srgbClr val="000090"/>
                </a:solidFill>
                <a:latin typeface="Tahoma" panose="020B0604030504040204"/>
                <a:ea typeface="SimSun" panose="02010600030101010101" pitchFamily="2" charset="-122"/>
              </a:rPr>
              <a:t>] is if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1</a:t>
            </a:r>
            <a:r>
              <a:rPr lang="en-US" altLang="zh-CN" sz="2800" i="1" kern="0" dirty="0">
                <a:solidFill>
                  <a:srgbClr val="0000FF"/>
                </a:solidFill>
                <a:latin typeface="Tahoma" panose="020B0604030504040204"/>
                <a:ea typeface="SimSun" panose="02010600030101010101" pitchFamily="2" charset="-122"/>
              </a:rPr>
              <a:t>y</a:t>
            </a:r>
            <a:r>
              <a:rPr lang="en-US" altLang="zh-CN" sz="2800" kern="0" dirty="0">
                <a:solidFill>
                  <a:srgbClr val="000090"/>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90"/>
                </a:solidFill>
                <a:latin typeface="Tahoma" panose="020B0604030504040204"/>
                <a:ea typeface="SimSun" panose="02010600030101010101" pitchFamily="2" charset="-122"/>
              </a:rPr>
              <a:t> gets to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solidFill>
                  <a:srgbClr val="000090"/>
                </a:solidFill>
                <a:latin typeface="Tahoma" panose="020B0604030504040204"/>
                <a:ea typeface="SimSun" panose="02010600030101010101" pitchFamily="2" charset="-122"/>
              </a:rPr>
              <a:t>, and </a:t>
            </a:r>
            <a:r>
              <a:rPr lang="en-US" altLang="zh-CN" sz="2800" i="1" kern="0" dirty="0">
                <a:solidFill>
                  <a:srgbClr val="0000FF"/>
                </a:solidFill>
                <a:latin typeface="Tahoma" panose="020B0604030504040204"/>
                <a:ea typeface="SimSun" panose="02010600030101010101" pitchFamily="2" charset="-122"/>
              </a:rPr>
              <a:t>y</a:t>
            </a:r>
            <a:r>
              <a:rPr lang="en-US" altLang="zh-CN" sz="2800" kern="0" dirty="0">
                <a:solidFill>
                  <a:srgbClr val="000090"/>
                </a:solidFill>
                <a:latin typeface="Tahoma" panose="020B0604030504040204"/>
                <a:ea typeface="SimSun" panose="02010600030101010101" pitchFamily="2" charset="-122"/>
              </a:rPr>
              <a:t> is the tail of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90"/>
                </a:solidFill>
                <a:latin typeface="Tahoma" panose="020B0604030504040204"/>
                <a:ea typeface="SimSun" panose="02010600030101010101" pitchFamily="2" charset="-122"/>
              </a:rPr>
              <a:t> that follows what gets to </a:t>
            </a:r>
            <a:r>
              <a:rPr lang="en-US" altLang="zh-CN" sz="2800" i="1" kern="0" dirty="0">
                <a:solidFill>
                  <a:srgbClr val="0000FF"/>
                </a:solidFill>
                <a:latin typeface="Tahoma" panose="020B0604030504040204"/>
                <a:ea typeface="SimSun" panose="02010600030101010101" pitchFamily="2" charset="-122"/>
              </a:rPr>
              <a:t>C</a:t>
            </a:r>
            <a:r>
              <a:rPr lang="en-US" altLang="zh-CN" sz="2800" kern="0" dirty="0">
                <a:solidFill>
                  <a:srgbClr val="000090"/>
                </a:solidFill>
                <a:latin typeface="Tahoma" panose="020B0604030504040204"/>
                <a:ea typeface="SimSun" panose="02010600030101010101" pitchFamily="2" charset="-122"/>
              </a:rPr>
              <a:t> for the first time.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If </a:t>
            </a:r>
            <a:r>
              <a:rPr lang="en-US" altLang="zh-CN" sz="2800" i="1"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a:t>
            </a:r>
            <a:r>
              <a:rPr lang="en-US" altLang="zh-CN" sz="2800" i="1" kern="0" dirty="0">
                <a:solidFill>
                  <a:srgbClr val="0000FF"/>
                </a:solidFill>
                <a:latin typeface="Tahoma" panose="020B0604030504040204"/>
                <a:ea typeface="SimSun" panose="02010600030101010101" pitchFamily="2" charset="-122"/>
              </a:rPr>
              <a:t>A</a:t>
            </a:r>
            <a:r>
              <a:rPr lang="en-US" altLang="zh-CN" sz="2800" kern="0" dirty="0">
                <a:solidFill>
                  <a:srgbClr val="0000FF"/>
                </a:solidFill>
                <a:latin typeface="Tahoma" panose="020B0604030504040204"/>
                <a:ea typeface="SimSun" panose="02010600030101010101" pitchFamily="2" charset="-122"/>
              </a:rPr>
              <a:t>,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B</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then surely </a:t>
            </a:r>
            <a:r>
              <a:rPr lang="en-US" altLang="zh-CN" sz="2800" i="1" kern="0" dirty="0">
                <a:solidFill>
                  <a:srgbClr val="0000FF"/>
                </a:solidFill>
                <a:latin typeface="Tahoma" panose="020B0604030504040204"/>
                <a:ea typeface="SimSun" panose="02010600030101010101" pitchFamily="2" charset="-122"/>
              </a:rPr>
              <a:t>x</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z</a:t>
            </a:r>
            <a:r>
              <a:rPr lang="en-US" altLang="zh-CN" sz="2800" kern="0" dirty="0">
                <a:solidFill>
                  <a:srgbClr val="0000FF"/>
                </a:solidFill>
                <a:latin typeface="Tahoma" panose="020B0604030504040204"/>
                <a:ea typeface="SimSun" panose="02010600030101010101" pitchFamily="2" charset="-122"/>
              </a:rPr>
              <a:t>1</a:t>
            </a:r>
            <a:r>
              <a:rPr lang="en-US" altLang="zh-CN" sz="2800" kern="0" dirty="0">
                <a:solidFill>
                  <a:srgbClr val="000090"/>
                </a:solidFill>
                <a:latin typeface="Tahoma" panose="020B0604030504040204"/>
                <a:ea typeface="SimSun" panose="02010600030101010101" pitchFamily="2" charset="-122"/>
              </a:rPr>
              <a:t> for some </a:t>
            </a:r>
            <a:r>
              <a:rPr lang="en-US" altLang="zh-CN" sz="2800" i="1" kern="0" dirty="0">
                <a:solidFill>
                  <a:srgbClr val="0000FF"/>
                </a:solidFill>
                <a:latin typeface="Tahoma" panose="020B0604030504040204"/>
                <a:ea typeface="SimSun" panose="02010600030101010101" pitchFamily="2" charset="-122"/>
              </a:rPr>
              <a:t>z</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Thus, </a:t>
            </a:r>
            <a:r>
              <a:rPr lang="en-US" altLang="zh-CN" sz="2800" i="1" kern="0" dirty="0">
                <a:solidFill>
                  <a:srgbClr val="0000FF"/>
                </a:solidFill>
                <a:latin typeface="Tahoma" panose="020B0604030504040204"/>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 </a:t>
            </a:r>
            <a:r>
              <a:rPr lang="en-US" altLang="zh-CN" sz="2800" i="1" kern="0" dirty="0">
                <a:solidFill>
                  <a:srgbClr val="0000FF"/>
                </a:solidFill>
                <a:latin typeface="Tahoma" panose="020B0604030504040204"/>
                <a:ea typeface="SimSun" panose="02010600030101010101" pitchFamily="2" charset="-122"/>
              </a:rPr>
              <a:t>z</a:t>
            </a:r>
            <a:r>
              <a:rPr lang="en-US" altLang="zh-CN" sz="2800" kern="0" dirty="0">
                <a:solidFill>
                  <a:srgbClr val="0000FF"/>
                </a:solidFill>
                <a:latin typeface="Tahoma" panose="020B0604030504040204"/>
                <a:ea typeface="SimSun" panose="02010600030101010101" pitchFamily="2" charset="-122"/>
              </a:rPr>
              <a:t>11</a:t>
            </a:r>
            <a:r>
              <a:rPr lang="en-US" altLang="zh-CN" sz="2800" i="1" kern="0" dirty="0">
                <a:solidFill>
                  <a:srgbClr val="0000FF"/>
                </a:solidFill>
                <a:latin typeface="Tahoma" panose="020B0604030504040204"/>
                <a:ea typeface="SimSun" panose="02010600030101010101" pitchFamily="2" charset="-122"/>
              </a:rPr>
              <a:t>y</a:t>
            </a:r>
            <a:r>
              <a:rPr lang="en-US" altLang="zh-CN" sz="2800" kern="0" dirty="0">
                <a:solidFill>
                  <a:srgbClr val="000090"/>
                </a:solidFill>
                <a:latin typeface="Tahoma" panose="020B0604030504040204"/>
                <a:ea typeface="SimSun" panose="02010600030101010101" pitchFamily="2" charset="-122"/>
              </a:rPr>
              <a:t> and has </a:t>
            </a:r>
            <a:r>
              <a:rPr lang="en-US" altLang="zh-CN" sz="2800" kern="0" dirty="0">
                <a:solidFill>
                  <a:srgbClr val="0000FF"/>
                </a:solidFill>
                <a:latin typeface="Tahoma" panose="020B0604030504040204"/>
                <a:ea typeface="SimSun" panose="02010600030101010101" pitchFamily="2" charset="-122"/>
              </a:rPr>
              <a:t>11</a:t>
            </a:r>
            <a:r>
              <a:rPr lang="en-US" altLang="zh-CN" sz="2800" kern="0" dirty="0">
                <a:solidFill>
                  <a:srgbClr val="000090"/>
                </a:solidFill>
                <a:latin typeface="Tahoma" panose="020B0604030504040204"/>
                <a:ea typeface="SimSun" panose="02010600030101010101" pitchFamily="2" charset="-122"/>
              </a:rPr>
              <a:t>.</a:t>
            </a:r>
          </a:p>
        </p:txBody>
      </p:sp>
      <p:sp>
        <p:nvSpPr>
          <p:cNvPr id="7" name="Rectangle 6"/>
          <p:cNvSpPr>
            <a:spLocks noChangeArrowheads="1"/>
          </p:cNvSpPr>
          <p:nvPr/>
        </p:nvSpPr>
        <p:spPr bwMode="auto">
          <a:xfrm>
            <a:off x="1442968" y="444664"/>
            <a:ext cx="4768012"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FF0000"/>
                </a:solidFill>
                <a:latin typeface="Times New Roman" panose="02020703060505090304" pitchFamily="18" charset="0"/>
                <a:ea typeface="STXinwei" panose="02010800040101010101" pitchFamily="2" charset="-122"/>
              </a:rPr>
              <a:t>Using the Contrapositive </a:t>
            </a:r>
            <a:r>
              <a:rPr lang="en-US" altLang="zh-CN" sz="2800" kern="0" dirty="0">
                <a:solidFill>
                  <a:srgbClr val="FF0000"/>
                </a:solidFill>
                <a:latin typeface="Tahoma" panose="020B0604030504040204"/>
                <a:ea typeface="SimSun" panose="02010600030101010101" pitchFamily="2" charset="-122"/>
              </a:rPr>
              <a:t>– (2)</a:t>
            </a:r>
            <a:endParaRPr lang="zh-CN" altLang="en-US" sz="2800" b="1" dirty="0">
              <a:solidFill>
                <a:srgbClr val="FF0000"/>
              </a:solidFill>
              <a:latin typeface="Times New Roman" panose="02020703060505090304" pitchFamily="18" charset="0"/>
              <a:ea typeface="STXinwei" panose="02010800040101010101" pitchFamily="2" charset="-122"/>
            </a:endParaRPr>
          </a:p>
        </p:txBody>
      </p:sp>
      <p:grpSp>
        <p:nvGrpSpPr>
          <p:cNvPr id="58" name="Group 4"/>
          <p:cNvGrpSpPr/>
          <p:nvPr/>
        </p:nvGrpSpPr>
        <p:grpSpPr bwMode="auto">
          <a:xfrm>
            <a:off x="6205808" y="76813"/>
            <a:ext cx="2533110" cy="1263955"/>
            <a:chOff x="624" y="1563"/>
            <a:chExt cx="3829" cy="1512"/>
          </a:xfrm>
        </p:grpSpPr>
        <p:sp>
          <p:nvSpPr>
            <p:cNvPr id="59" name="Text Box 5"/>
            <p:cNvSpPr txBox="1">
              <a:spLocks noChangeArrowheads="1"/>
            </p:cNvSpPr>
            <p:nvPr/>
          </p:nvSpPr>
          <p:spPr bwMode="auto">
            <a:xfrm>
              <a:off x="624" y="2592"/>
              <a:ext cx="1101"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Start</a:t>
              </a:r>
            </a:p>
          </p:txBody>
        </p:sp>
        <p:grpSp>
          <p:nvGrpSpPr>
            <p:cNvPr id="60" name="Group 6"/>
            <p:cNvGrpSpPr/>
            <p:nvPr/>
          </p:nvGrpSpPr>
          <p:grpSpPr bwMode="auto">
            <a:xfrm>
              <a:off x="960" y="1563"/>
              <a:ext cx="3493" cy="1512"/>
              <a:chOff x="960" y="1563"/>
              <a:chExt cx="3493" cy="1512"/>
            </a:xfrm>
          </p:grpSpPr>
          <p:sp>
            <p:nvSpPr>
              <p:cNvPr id="61" name="Text Box 7"/>
              <p:cNvSpPr txBox="1">
                <a:spLocks noChangeArrowheads="1"/>
              </p:cNvSpPr>
              <p:nvPr/>
            </p:nvSpPr>
            <p:spPr bwMode="auto">
              <a:xfrm>
                <a:off x="1809" y="1967"/>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62" name="Text Box 8"/>
              <p:cNvSpPr txBox="1">
                <a:spLocks noChangeArrowheads="1"/>
              </p:cNvSpPr>
              <p:nvPr/>
            </p:nvSpPr>
            <p:spPr bwMode="auto">
              <a:xfrm>
                <a:off x="1855" y="2596"/>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grpSp>
            <p:nvGrpSpPr>
              <p:cNvPr id="63" name="Group 9"/>
              <p:cNvGrpSpPr/>
              <p:nvPr/>
            </p:nvGrpSpPr>
            <p:grpSpPr bwMode="auto">
              <a:xfrm>
                <a:off x="960" y="1563"/>
                <a:ext cx="3493" cy="1056"/>
                <a:chOff x="960" y="1584"/>
                <a:chExt cx="3493" cy="1056"/>
              </a:xfrm>
            </p:grpSpPr>
            <p:cxnSp>
              <p:nvCxnSpPr>
                <p:cNvPr id="64" name="AutoShape 10"/>
                <p:cNvCxnSpPr>
                  <a:cxnSpLocks noChangeShapeType="1"/>
                </p:cNvCxnSpPr>
                <p:nvPr/>
              </p:nvCxnSpPr>
              <p:spPr bwMode="auto">
                <a:xfrm rot="16200000" flipH="1" flipV="1">
                  <a:off x="1431" y="1977"/>
                  <a:ext cx="2" cy="271"/>
                </a:xfrm>
                <a:prstGeom prst="curvedConnector3">
                  <a:avLst>
                    <a:gd name="adj1" fmla="val -23651077"/>
                  </a:avLst>
                </a:prstGeom>
                <a:noFill/>
                <a:ln w="9525">
                  <a:solidFill>
                    <a:srgbClr val="000000"/>
                  </a:solidFill>
                  <a:round/>
                  <a:tailEnd type="triangle" w="med" len="med"/>
                </a:ln>
                <a:effectLst/>
              </p:spPr>
            </p:cxnSp>
            <p:grpSp>
              <p:nvGrpSpPr>
                <p:cNvPr id="65" name="Group 11"/>
                <p:cNvGrpSpPr/>
                <p:nvPr/>
              </p:nvGrpSpPr>
              <p:grpSpPr bwMode="auto">
                <a:xfrm>
                  <a:off x="960" y="1584"/>
                  <a:ext cx="3493" cy="1056"/>
                  <a:chOff x="974" y="1584"/>
                  <a:chExt cx="3493" cy="1056"/>
                </a:xfrm>
              </p:grpSpPr>
              <p:sp>
                <p:nvSpPr>
                  <p:cNvPr id="66" name="Oval 12"/>
                  <p:cNvSpPr>
                    <a:spLocks noChangeArrowheads="1"/>
                  </p:cNvSpPr>
                  <p:nvPr/>
                </p:nvSpPr>
                <p:spPr bwMode="auto">
                  <a:xfrm>
                    <a:off x="1310"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A</a:t>
                    </a:r>
                  </a:p>
                </p:txBody>
              </p:sp>
              <p:sp>
                <p:nvSpPr>
                  <p:cNvPr id="67" name="Oval 13"/>
                  <p:cNvSpPr>
                    <a:spLocks noChangeArrowheads="1"/>
                  </p:cNvSpPr>
                  <p:nvPr/>
                </p:nvSpPr>
                <p:spPr bwMode="auto">
                  <a:xfrm>
                    <a:off x="3462"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C</a:t>
                    </a:r>
                  </a:p>
                </p:txBody>
              </p:sp>
              <p:sp>
                <p:nvSpPr>
                  <p:cNvPr id="68" name="Oval 14"/>
                  <p:cNvSpPr>
                    <a:spLocks noChangeArrowheads="1"/>
                  </p:cNvSpPr>
                  <p:nvPr/>
                </p:nvSpPr>
                <p:spPr bwMode="auto">
                  <a:xfrm>
                    <a:off x="2407" y="2112"/>
                    <a:ext cx="288" cy="289"/>
                  </a:xfrm>
                  <a:prstGeom prst="ellipse">
                    <a:avLst/>
                  </a:prstGeom>
                  <a:solidFill>
                    <a:srgbClr val="00CC99">
                      <a:alpha val="50000"/>
                    </a:srgbClr>
                  </a:solidFill>
                  <a:ln w="9525">
                    <a:solidFill>
                      <a:srgbClr val="000000"/>
                    </a:solidFill>
                    <a:rou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B</a:t>
                    </a:r>
                  </a:p>
                </p:txBody>
              </p:sp>
              <p:sp>
                <p:nvSpPr>
                  <p:cNvPr id="69" name="Oval 15"/>
                  <p:cNvSpPr>
                    <a:spLocks noChangeArrowheads="1"/>
                  </p:cNvSpPr>
                  <p:nvPr/>
                </p:nvSpPr>
                <p:spPr bwMode="auto">
                  <a:xfrm>
                    <a:off x="1262"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0" name="Oval 16"/>
                  <p:cNvSpPr>
                    <a:spLocks noChangeArrowheads="1"/>
                  </p:cNvSpPr>
                  <p:nvPr/>
                </p:nvSpPr>
                <p:spPr bwMode="auto">
                  <a:xfrm>
                    <a:off x="2359" y="2064"/>
                    <a:ext cx="384" cy="384"/>
                  </a:xfrm>
                  <a:prstGeom prst="ellipse">
                    <a:avLst/>
                  </a:prstGeom>
                  <a:noFill/>
                  <a:ln w="9525">
                    <a:solidFill>
                      <a:srgbClr val="000000"/>
                    </a:solidFill>
                    <a:round/>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1" name="Line 17"/>
                  <p:cNvSpPr>
                    <a:spLocks noChangeShapeType="1"/>
                  </p:cNvSpPr>
                  <p:nvPr/>
                </p:nvSpPr>
                <p:spPr bwMode="auto">
                  <a:xfrm flipV="1">
                    <a:off x="974" y="2351"/>
                    <a:ext cx="336" cy="289"/>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2" name="Line 18"/>
                  <p:cNvSpPr>
                    <a:spLocks noChangeShapeType="1"/>
                  </p:cNvSpPr>
                  <p:nvPr/>
                </p:nvSpPr>
                <p:spPr bwMode="auto">
                  <a:xfrm>
                    <a:off x="1639"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3" name="Line 19"/>
                  <p:cNvSpPr>
                    <a:spLocks noChangeShapeType="1"/>
                  </p:cNvSpPr>
                  <p:nvPr/>
                </p:nvSpPr>
                <p:spPr bwMode="auto">
                  <a:xfrm>
                    <a:off x="2742" y="2256"/>
                    <a:ext cx="720" cy="0"/>
                  </a:xfrm>
                  <a:prstGeom prst="line">
                    <a:avLst/>
                  </a:prstGeom>
                  <a:noFill/>
                  <a:ln w="9525">
                    <a:solidFill>
                      <a:srgbClr val="000000"/>
                    </a:solidFill>
                    <a:round/>
                    <a:tailEnd type="triangle" w="med" len="med"/>
                  </a:ln>
                  <a:effec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endParaRPr>
                  </a:p>
                </p:txBody>
              </p:sp>
              <p:sp>
                <p:nvSpPr>
                  <p:cNvPr id="74" name="Text Box 20"/>
                  <p:cNvSpPr txBox="1">
                    <a:spLocks noChangeArrowheads="1"/>
                  </p:cNvSpPr>
                  <p:nvPr/>
                </p:nvSpPr>
                <p:spPr bwMode="auto">
                  <a:xfrm>
                    <a:off x="2961" y="1968"/>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1</a:t>
                    </a:r>
                  </a:p>
                </p:txBody>
              </p:sp>
              <p:sp>
                <p:nvSpPr>
                  <p:cNvPr id="75" name="Text Box 21"/>
                  <p:cNvSpPr txBox="1">
                    <a:spLocks noChangeArrowheads="1"/>
                  </p:cNvSpPr>
                  <p:nvPr/>
                </p:nvSpPr>
                <p:spPr bwMode="auto">
                  <a:xfrm>
                    <a:off x="1519" y="1584"/>
                    <a:ext cx="490"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0</a:t>
                    </a:r>
                  </a:p>
                </p:txBody>
              </p:sp>
              <p:cxnSp>
                <p:nvCxnSpPr>
                  <p:cNvPr id="76" name="AutoShape 22"/>
                  <p:cNvCxnSpPr>
                    <a:cxnSpLocks noChangeShapeType="1"/>
                    <a:stCxn id="70" idx="3"/>
                    <a:endCxn id="69" idx="5"/>
                  </p:cNvCxnSpPr>
                  <p:nvPr/>
                </p:nvCxnSpPr>
                <p:spPr bwMode="auto">
                  <a:xfrm rot="5400000">
                    <a:off x="2001" y="1981"/>
                    <a:ext cx="2" cy="823"/>
                  </a:xfrm>
                  <a:prstGeom prst="curvedConnector3">
                    <a:avLst>
                      <a:gd name="adj1" fmla="val 20000000"/>
                    </a:avLst>
                  </a:prstGeom>
                  <a:noFill/>
                  <a:ln w="9525">
                    <a:solidFill>
                      <a:srgbClr val="000000"/>
                    </a:solidFill>
                    <a:round/>
                    <a:tailEnd type="triangle" w="med" len="med"/>
                  </a:ln>
                  <a:effectLst/>
                </p:spPr>
              </p:cxnSp>
              <p:sp>
                <p:nvSpPr>
                  <p:cNvPr id="77" name="Text Box 23"/>
                  <p:cNvSpPr txBox="1">
                    <a:spLocks noChangeArrowheads="1"/>
                  </p:cNvSpPr>
                  <p:nvPr/>
                </p:nvSpPr>
                <p:spPr bwMode="auto">
                  <a:xfrm>
                    <a:off x="3650" y="1631"/>
                    <a:ext cx="817" cy="479"/>
                  </a:xfrm>
                  <a:prstGeom prst="rect">
                    <a:avLst/>
                  </a:prstGeom>
                  <a:noFill/>
                  <a:ln>
                    <a:noFill/>
                  </a:ln>
                  <a:effec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rPr>
                      <a:t>0,1</a:t>
                    </a:r>
                  </a:p>
                </p:txBody>
              </p:sp>
              <p:cxnSp>
                <p:nvCxnSpPr>
                  <p:cNvPr id="78" name="AutoShape 24"/>
                  <p:cNvCxnSpPr>
                    <a:cxnSpLocks noChangeShapeType="1"/>
                    <a:stCxn id="67" idx="7"/>
                    <a:endCxn id="67" idx="1"/>
                  </p:cNvCxnSpPr>
                  <p:nvPr/>
                </p:nvCxnSpPr>
                <p:spPr bwMode="auto">
                  <a:xfrm rot="16200000" flipH="1" flipV="1">
                    <a:off x="3604" y="2053"/>
                    <a:ext cx="2" cy="204"/>
                  </a:xfrm>
                  <a:prstGeom prst="curvedConnector3">
                    <a:avLst>
                      <a:gd name="adj1" fmla="val -18600000"/>
                    </a:avLst>
                  </a:prstGeom>
                  <a:noFill/>
                  <a:ln w="9525">
                    <a:solidFill>
                      <a:srgbClr val="000000"/>
                    </a:solidFill>
                    <a:round/>
                    <a:tailEnd type="triangle" w="med" len="med"/>
                  </a:ln>
                  <a:effectLst/>
                </p:spPr>
              </p:cxnSp>
            </p:grpSp>
          </p:grpSp>
        </p:gr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language </a:t>
            </a:r>
            <a:r>
              <a:rPr lang="en-US" altLang="zh-CN" sz="2800" i="1" kern="0" dirty="0">
                <a:solidFill>
                  <a:srgbClr val="0000FF"/>
                </a:solidFill>
                <a:latin typeface="Tahoma" panose="020B0604030504040204"/>
                <a:ea typeface="SimSun" panose="02010600030101010101" pitchFamily="2" charset="-122"/>
              </a:rPr>
              <a:t>L</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is </a:t>
            </a:r>
            <a:r>
              <a:rPr lang="en-US" altLang="zh-CN" sz="2800" i="1" kern="0" dirty="0">
                <a:solidFill>
                  <a:srgbClr val="FF0066"/>
                </a:solidFill>
                <a:latin typeface="Tahoma" panose="020B0604030504040204"/>
                <a:ea typeface="SimSun" panose="02010600030101010101" pitchFamily="2" charset="-122"/>
              </a:rPr>
              <a:t>regular</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if it is the language accepted by some DFA.</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DA0058"/>
                </a:solidFill>
                <a:latin typeface="Tahoma" panose="020B0604030504040204"/>
                <a:ea typeface="SimSun" panose="02010600030101010101" pitchFamily="2" charset="-122"/>
              </a:rPr>
              <a:t>Note</a:t>
            </a:r>
            <a:r>
              <a:rPr lang="en-US" altLang="zh-CN" sz="2400" kern="0" dirty="0">
                <a:solidFill>
                  <a:srgbClr val="000090"/>
                </a:solidFill>
                <a:latin typeface="Tahoma" panose="020B0604030504040204"/>
                <a:ea typeface="SimSun" panose="02010600030101010101" pitchFamily="2" charset="-122"/>
              </a:rPr>
              <a:t>: the DFA must accept </a:t>
            </a:r>
            <a:r>
              <a:rPr lang="en-US" altLang="zh-CN" sz="2400" kern="0" dirty="0">
                <a:solidFill>
                  <a:srgbClr val="FF0000"/>
                </a:solidFill>
                <a:latin typeface="Tahoma" panose="020B0604030504040204"/>
                <a:ea typeface="SimSun" panose="02010600030101010101" pitchFamily="2" charset="-122"/>
              </a:rPr>
              <a:t>only </a:t>
            </a:r>
            <a:r>
              <a:rPr lang="en-US" altLang="zh-CN" sz="2400" kern="0" dirty="0">
                <a:solidFill>
                  <a:srgbClr val="000090"/>
                </a:solidFill>
                <a:latin typeface="Tahoma" panose="020B0604030504040204"/>
                <a:ea typeface="SimSun" panose="02010600030101010101" pitchFamily="2" charset="-122"/>
              </a:rPr>
              <a:t>the strings in </a:t>
            </a:r>
            <a:r>
              <a:rPr lang="en-US" altLang="zh-CN" sz="2400" i="1" kern="0" dirty="0">
                <a:solidFill>
                  <a:srgbClr val="0000FF"/>
                </a:solidFill>
                <a:latin typeface="Tahoma" panose="020B0604030504040204"/>
                <a:ea typeface="SimSun" panose="02010600030101010101" pitchFamily="2" charset="-122"/>
              </a:rPr>
              <a:t>L</a:t>
            </a:r>
            <a:r>
              <a:rPr lang="en-US" altLang="zh-CN" sz="2400" kern="0" dirty="0">
                <a:solidFill>
                  <a:srgbClr val="000090"/>
                </a:solidFill>
                <a:latin typeface="Tahoma" panose="020B0604030504040204"/>
                <a:ea typeface="SimSun" panose="02010600030101010101" pitchFamily="2" charset="-122"/>
              </a:rPr>
              <a:t>, no others.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Some languages are not regular.</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90"/>
                </a:solidFill>
                <a:latin typeface="Tahoma" panose="020B0604030504040204"/>
                <a:ea typeface="SimSun" panose="02010600030101010101" pitchFamily="2" charset="-122"/>
              </a:rPr>
              <a:t>Intuitively, regular languages </a:t>
            </a:r>
            <a:r>
              <a:rPr lang="zh-CN" altLang="en-US" sz="2400" kern="0" dirty="0">
                <a:solidFill>
                  <a:srgbClr val="000090"/>
                </a:solidFill>
                <a:latin typeface="Arial" panose="020B0604020202090204" pitchFamily="34" charset="0"/>
                <a:ea typeface="SimSun" panose="02010600030101010101" pitchFamily="2" charset="-122"/>
              </a:rPr>
              <a:t>“</a:t>
            </a:r>
            <a:r>
              <a:rPr lang="en-US" altLang="zh-CN" sz="2400" kern="0" dirty="0">
                <a:solidFill>
                  <a:srgbClr val="000090"/>
                </a:solidFill>
                <a:latin typeface="Tahoma" panose="020B0604030504040204"/>
                <a:ea typeface="SimSun" panose="02010600030101010101" pitchFamily="2" charset="-122"/>
              </a:rPr>
              <a:t>cannot count</a:t>
            </a:r>
            <a:r>
              <a:rPr lang="zh-CN" altLang="en-US" sz="2400" kern="0" dirty="0">
                <a:solidFill>
                  <a:srgbClr val="000090"/>
                </a:solidFill>
                <a:latin typeface="Arial" panose="020B0604020202090204" pitchFamily="34" charset="0"/>
                <a:ea typeface="SimSun" panose="02010600030101010101" pitchFamily="2" charset="-122"/>
              </a:rPr>
              <a:t>”</a:t>
            </a:r>
            <a:r>
              <a:rPr lang="en-US" altLang="zh-CN" sz="2400" kern="0" dirty="0">
                <a:solidFill>
                  <a:srgbClr val="000090"/>
                </a:solidFill>
                <a:latin typeface="Tahoma" panose="020B0604030504040204"/>
                <a:ea typeface="SimSun" panose="02010600030101010101" pitchFamily="2" charset="-122"/>
              </a:rPr>
              <a:t> to arbitrarily high integers.</a:t>
            </a:r>
            <a:endParaRPr lang="en-US" altLang="zh-CN" sz="16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2082280" y="444664"/>
            <a:ext cx="348939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Regular Languages</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59</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547664" y="404664"/>
            <a:ext cx="494354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What is a Finite Automaton </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A formal system</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Remembers only a finite amount of information</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Information represented by its</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i="1" dirty="0">
                <a:solidFill>
                  <a:srgbClr val="FF0000"/>
                </a:solidFill>
                <a:latin typeface="Tahoma" panose="020B0604030504040204" pitchFamily="34" charset="0"/>
                <a:ea typeface="Tahoma" panose="020B0604030504040204" pitchFamily="34" charset="0"/>
                <a:cs typeface="Tahoma" panose="020B0604030504040204" pitchFamily="34" charset="0"/>
              </a:rPr>
              <a:t>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State changes in response to </a:t>
            </a:r>
            <a:r>
              <a:rPr lang="en-US" altLang="zh-CN" sz="2800" i="1" dirty="0">
                <a:solidFill>
                  <a:srgbClr val="FF0000"/>
                </a:solidFill>
                <a:latin typeface="Tahoma" panose="020B0604030504040204" pitchFamily="34" charset="0"/>
                <a:ea typeface="Tahoma" panose="020B0604030504040204" pitchFamily="34" charset="0"/>
                <a:cs typeface="Tahoma" panose="020B0604030504040204" pitchFamily="34" charset="0"/>
              </a:rPr>
              <a:t>inputs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Rules that tell how the state changes in response to inputs are called</a:t>
            </a:r>
            <a:r>
              <a:rPr lang="en-US" altLang="zh-CN" sz="28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800" i="1" dirty="0">
                <a:solidFill>
                  <a:srgbClr val="FF0000"/>
                </a:solidFill>
                <a:latin typeface="Tahoma" panose="020B0604030504040204" pitchFamily="34" charset="0"/>
                <a:ea typeface="Tahoma" panose="020B0604030504040204" pitchFamily="34" charset="0"/>
                <a:cs typeface="Tahoma" panose="020B0604030504040204" pitchFamily="34" charset="0"/>
              </a:rPr>
              <a:t>transitions</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a:t>
            </a:fld>
            <a:r>
              <a:rPr lang="en-US" altLang="zh-CN"/>
              <a:t>/100</a:t>
            </a:r>
            <a:endParaRPr lang="en-US" altLang="zh-CN" dirty="0"/>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342900" lvl="0" indent="-342900" eaLnBrk="0" hangingPunct="0">
              <a:spcBef>
                <a:spcPct val="20000"/>
              </a:spcBef>
              <a:buClr>
                <a:srgbClr val="CC00CC"/>
              </a:buClr>
            </a:pPr>
            <a:r>
              <a:rPr lang="en-US" altLang="zh-CN" sz="3200" kern="0" dirty="0">
                <a:solidFill>
                  <a:srgbClr val="0000FF"/>
                </a:solidFill>
                <a:latin typeface="Tahoma" panose="020B0604030504040204"/>
                <a:ea typeface="SimSun" panose="02010600030101010101" pitchFamily="2" charset="-122"/>
              </a:rPr>
              <a:t>L</a:t>
            </a:r>
            <a:r>
              <a:rPr lang="en-US" altLang="zh-CN" sz="3200" kern="0" baseline="-25000" dirty="0">
                <a:solidFill>
                  <a:srgbClr val="0000FF"/>
                </a:solidFill>
                <a:latin typeface="Tahoma" panose="020B0604030504040204"/>
                <a:ea typeface="SimSun" panose="02010600030101010101" pitchFamily="2" charset="-122"/>
              </a:rPr>
              <a:t>1</a:t>
            </a:r>
            <a:r>
              <a:rPr lang="en-US" altLang="zh-CN" sz="3200" kern="0" dirty="0">
                <a:solidFill>
                  <a:srgbClr val="0000FF"/>
                </a:solidFill>
                <a:latin typeface="Tahoma" panose="020B0604030504040204"/>
                <a:ea typeface="SimSun" panose="02010600030101010101" pitchFamily="2" charset="-122"/>
              </a:rPr>
              <a:t> = {0</a:t>
            </a:r>
            <a:r>
              <a:rPr lang="en-US" altLang="zh-CN" sz="3200" kern="0" baseline="30000" dirty="0">
                <a:solidFill>
                  <a:srgbClr val="0000FF"/>
                </a:solidFill>
                <a:latin typeface="Tahoma" panose="020B0604030504040204"/>
                <a:ea typeface="SimSun" panose="02010600030101010101" pitchFamily="2" charset="-122"/>
              </a:rPr>
              <a:t>n</a:t>
            </a:r>
            <a:r>
              <a:rPr lang="en-US" altLang="zh-CN" sz="3200" kern="0" dirty="0">
                <a:solidFill>
                  <a:srgbClr val="0000FF"/>
                </a:solidFill>
                <a:latin typeface="Tahoma" panose="020B0604030504040204"/>
                <a:ea typeface="SimSun" panose="02010600030101010101" pitchFamily="2" charset="-122"/>
              </a:rPr>
              <a:t>1</a:t>
            </a:r>
            <a:r>
              <a:rPr lang="en-US" altLang="zh-CN" sz="3200" kern="0" baseline="30000" dirty="0">
                <a:solidFill>
                  <a:srgbClr val="0000FF"/>
                </a:solidFill>
                <a:latin typeface="Tahoma" panose="020B0604030504040204"/>
                <a:ea typeface="SimSun" panose="02010600030101010101" pitchFamily="2" charset="-122"/>
              </a:rPr>
              <a:t>n</a:t>
            </a:r>
            <a:r>
              <a:rPr lang="en-US" altLang="zh-CN" sz="3200" kern="0" dirty="0">
                <a:solidFill>
                  <a:srgbClr val="0000FF"/>
                </a:solidFill>
                <a:latin typeface="Tahoma" panose="020B0604030504040204"/>
                <a:ea typeface="SimSun" panose="02010600030101010101" pitchFamily="2" charset="-122"/>
              </a:rPr>
              <a:t> | n </a:t>
            </a:r>
            <a:r>
              <a:rPr lang="en-US" altLang="zh-CN" sz="3200" kern="0" dirty="0">
                <a:solidFill>
                  <a:srgbClr val="0000FF"/>
                </a:solidFill>
                <a:latin typeface="Lucida Sans Unicode" panose="020B0602030504020204" pitchFamily="34" charset="0"/>
                <a:ea typeface="SimSun" panose="02010600030101010101" pitchFamily="2" charset="-122"/>
              </a:rPr>
              <a:t>≥</a:t>
            </a:r>
            <a:r>
              <a:rPr lang="en-US" altLang="zh-CN" sz="3200" kern="0" dirty="0">
                <a:solidFill>
                  <a:srgbClr val="0000FF"/>
                </a:solidFill>
                <a:latin typeface="MS Shell Dlg 2" panose="020B0604030504040204" pitchFamily="34" charset="0"/>
                <a:ea typeface="SimSun" panose="02010600030101010101" pitchFamily="2" charset="-122"/>
              </a:rPr>
              <a:t> </a:t>
            </a:r>
            <a:r>
              <a:rPr lang="en-US" altLang="zh-CN" sz="3200" kern="0" dirty="0">
                <a:solidFill>
                  <a:srgbClr val="0000FF"/>
                </a:solidFill>
                <a:latin typeface="Tahoma" panose="020B0604030504040204"/>
                <a:ea typeface="SimSun" panose="02010600030101010101" pitchFamily="2" charset="-122"/>
              </a:rPr>
              <a:t>1}</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Note: </a:t>
            </a:r>
            <a:r>
              <a:rPr lang="en-US" altLang="zh-CN" sz="2800" kern="0" dirty="0" err="1">
                <a:solidFill>
                  <a:srgbClr val="0000FF"/>
                </a:solidFill>
                <a:latin typeface="Tahoma" panose="020B0604030504040204"/>
                <a:ea typeface="SimSun" panose="02010600030101010101" pitchFamily="2" charset="-122"/>
              </a:rPr>
              <a:t>a</a:t>
            </a:r>
            <a:r>
              <a:rPr lang="en-US" altLang="zh-CN" sz="2800" kern="0" baseline="30000" dirty="0" err="1">
                <a:solidFill>
                  <a:srgbClr val="0000FF"/>
                </a:solidFill>
                <a:latin typeface="Tahoma" panose="020B0604030504040204"/>
                <a:ea typeface="SimSun" panose="02010600030101010101" pitchFamily="2" charset="-122"/>
              </a:rPr>
              <a:t>i</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is conventional for </a:t>
            </a:r>
            <a:r>
              <a:rPr lang="en-US" altLang="zh-CN" sz="2800" kern="0" dirty="0" err="1">
                <a:solidFill>
                  <a:srgbClr val="0000FF"/>
                </a:solidFill>
                <a:latin typeface="Tahoma" panose="020B0604030504040204"/>
                <a:ea typeface="SimSun" panose="02010600030101010101" pitchFamily="2" charset="-122"/>
              </a:rPr>
              <a:t>i</a:t>
            </a:r>
            <a:r>
              <a:rPr lang="en-US" altLang="zh-CN" sz="2800" kern="0" dirty="0">
                <a:solidFill>
                  <a:srgbClr val="0000FF"/>
                </a:solidFill>
                <a:latin typeface="Tahoma" panose="020B0604030504040204"/>
                <a:ea typeface="SimSun" panose="02010600030101010101" pitchFamily="2" charset="-122"/>
              </a:rPr>
              <a:t> a</a:t>
            </a:r>
            <a:r>
              <a:rPr lang="en-US" altLang="zh-CN" sz="2800" kern="0" dirty="0">
                <a:solidFill>
                  <a:srgbClr val="000090"/>
                </a:solidFill>
                <a:latin typeface="Tahoma" panose="020B0604030504040204"/>
                <a:ea typeface="SimSun" panose="02010600030101010101" pitchFamily="2" charset="-122"/>
              </a:rPr>
              <a:t>’s.</a:t>
            </a:r>
          </a:p>
          <a:p>
            <a:pPr lvl="1"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Thus, 0</a:t>
            </a:r>
            <a:r>
              <a:rPr lang="en-US" altLang="zh-CN" sz="2800" kern="0" baseline="30000" dirty="0">
                <a:solidFill>
                  <a:srgbClr val="000090"/>
                </a:solidFill>
                <a:latin typeface="Tahoma" panose="020B0604030504040204"/>
                <a:ea typeface="SimSun" panose="02010600030101010101" pitchFamily="2" charset="-122"/>
              </a:rPr>
              <a:t>4</a:t>
            </a:r>
            <a:r>
              <a:rPr lang="en-US" altLang="zh-CN" sz="2800" kern="0" dirty="0">
                <a:solidFill>
                  <a:srgbClr val="000090"/>
                </a:solidFill>
                <a:latin typeface="Tahoma" panose="020B0604030504040204"/>
                <a:ea typeface="SimSun" panose="02010600030101010101" pitchFamily="2" charset="-122"/>
              </a:rPr>
              <a:t> = 0000, e.g.</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Read: </a:t>
            </a:r>
            <a:r>
              <a:rPr lang="zh-CN" altLang="en-US" sz="2800" kern="0" dirty="0">
                <a:solidFill>
                  <a:srgbClr val="000090"/>
                </a:solidFill>
                <a:latin typeface="Tahoma" panose="020B0604030504040204"/>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The set of strings consisting of </a:t>
            </a:r>
            <a:r>
              <a:rPr lang="en-US" altLang="zh-CN" sz="2800" kern="0" dirty="0">
                <a:solidFill>
                  <a:srgbClr val="0000FF"/>
                </a:solidFill>
                <a:latin typeface="Tahoma" panose="020B0604030504040204"/>
                <a:ea typeface="SimSun" panose="02010600030101010101" pitchFamily="2" charset="-122"/>
              </a:rPr>
              <a:t>n</a:t>
            </a:r>
            <a:r>
              <a:rPr lang="en-US" altLang="zh-CN" sz="2800" kern="0" dirty="0">
                <a:solidFill>
                  <a:srgbClr val="000090"/>
                </a:solidFill>
                <a:latin typeface="Tahoma" panose="020B0604030504040204"/>
                <a:ea typeface="SimSun" panose="02010600030101010101" pitchFamily="2" charset="-122"/>
              </a:rPr>
              <a:t> 0’s followed by </a:t>
            </a:r>
            <a:r>
              <a:rPr lang="en-US" altLang="zh-CN" sz="2800" kern="0" dirty="0">
                <a:solidFill>
                  <a:srgbClr val="0000FF"/>
                </a:solidFill>
                <a:latin typeface="Tahoma" panose="020B0604030504040204"/>
                <a:ea typeface="SimSun" panose="02010600030101010101" pitchFamily="2" charset="-122"/>
              </a:rPr>
              <a:t>n</a:t>
            </a:r>
            <a:r>
              <a:rPr lang="en-US" altLang="zh-CN" sz="2800" kern="0" dirty="0">
                <a:solidFill>
                  <a:srgbClr val="000090"/>
                </a:solidFill>
                <a:latin typeface="Tahoma" panose="020B0604030504040204"/>
                <a:ea typeface="SimSun" panose="02010600030101010101" pitchFamily="2" charset="-122"/>
              </a:rPr>
              <a:t> 1’s, such that </a:t>
            </a:r>
            <a:r>
              <a:rPr lang="en-US" altLang="zh-CN" sz="2800" kern="0" dirty="0">
                <a:solidFill>
                  <a:srgbClr val="0000FF"/>
                </a:solidFill>
                <a:latin typeface="Tahoma" panose="020B0604030504040204"/>
                <a:ea typeface="SimSun" panose="02010600030101010101" pitchFamily="2" charset="-122"/>
              </a:rPr>
              <a:t>n</a:t>
            </a:r>
            <a:r>
              <a:rPr lang="en-US" altLang="zh-CN" sz="2800" kern="0" dirty="0">
                <a:solidFill>
                  <a:srgbClr val="000090"/>
                </a:solidFill>
                <a:latin typeface="Tahoma" panose="020B0604030504040204"/>
                <a:ea typeface="SimSun" panose="02010600030101010101" pitchFamily="2" charset="-122"/>
              </a:rPr>
              <a:t> is at least 1.</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Thus, </a:t>
            </a:r>
            <a:r>
              <a:rPr lang="en-US" altLang="zh-CN" sz="2800" kern="0" dirty="0">
                <a:solidFill>
                  <a:srgbClr val="0000FF"/>
                </a:solidFill>
                <a:latin typeface="Tahoma" panose="020B0604030504040204"/>
                <a:ea typeface="SimSun" panose="02010600030101010101" pitchFamily="2" charset="-122"/>
              </a:rPr>
              <a:t>L</a:t>
            </a:r>
            <a:r>
              <a:rPr lang="en-US" altLang="zh-CN" sz="2800" kern="0" baseline="-25000" dirty="0">
                <a:solidFill>
                  <a:srgbClr val="0000FF"/>
                </a:solidFill>
                <a:latin typeface="Tahoma" panose="020B0604030504040204"/>
                <a:ea typeface="SimSun" panose="02010600030101010101" pitchFamily="2" charset="-122"/>
              </a:rPr>
              <a:t>1</a:t>
            </a:r>
            <a:r>
              <a:rPr lang="en-US" altLang="zh-CN" sz="2800" kern="0" dirty="0">
                <a:solidFill>
                  <a:srgbClr val="0000FF"/>
                </a:solidFill>
                <a:latin typeface="Tahoma" panose="020B0604030504040204"/>
                <a:ea typeface="SimSun" panose="02010600030101010101" pitchFamily="2" charset="-122"/>
              </a:rPr>
              <a:t> = {01, 0011, 000111,…}</a:t>
            </a:r>
          </a:p>
          <a:p>
            <a:pPr eaLnBrk="0" hangingPunct="0">
              <a:spcBef>
                <a:spcPct val="20000"/>
              </a:spcBef>
              <a:buClr>
                <a:srgbClr val="1073E0"/>
              </a:buClr>
              <a:buSzPct val="70000"/>
              <a:defRPr/>
            </a:pPr>
            <a:endParaRPr lang="en-US" altLang="zh-CN" sz="16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211982" y="444664"/>
            <a:ext cx="6240338"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A </a:t>
            </a:r>
            <a:r>
              <a:rPr lang="en-US" altLang="zh-CN" sz="3200" b="1" dirty="0" err="1">
                <a:solidFill>
                  <a:srgbClr val="FF0000"/>
                </a:solidFill>
                <a:latin typeface="Times New Roman" panose="02020703060505090304" pitchFamily="18" charset="0"/>
                <a:ea typeface="STXinwei" panose="02010800040101010101" pitchFamily="2" charset="-122"/>
              </a:rPr>
              <a:t>Nonregular</a:t>
            </a:r>
            <a:r>
              <a:rPr lang="en-US" altLang="zh-CN" sz="3200" b="1" dirty="0">
                <a:solidFill>
                  <a:srgbClr val="FF0000"/>
                </a:solidFill>
                <a:latin typeface="Times New Roman" panose="02020703060505090304" pitchFamily="18" charset="0"/>
                <a:ea typeface="STXinwei" panose="02010800040101010101" pitchFamily="2" charset="-122"/>
              </a:rPr>
              <a:t> Language</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60</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342900" lvl="0" indent="-342900" eaLnBrk="0" hangingPunct="0">
              <a:spcBef>
                <a:spcPct val="20000"/>
              </a:spcBef>
              <a:buClr>
                <a:srgbClr val="CC00CC"/>
              </a:buClr>
            </a:pPr>
            <a:r>
              <a:rPr lang="en-US" altLang="zh-CN" sz="2800" kern="0" dirty="0">
                <a:solidFill>
                  <a:srgbClr val="0000FF"/>
                </a:solidFill>
                <a:latin typeface="Tahoma" panose="020B0604030504040204"/>
                <a:ea typeface="SimSun" panose="02010600030101010101" pitchFamily="2" charset="-122"/>
              </a:rPr>
              <a:t>L</a:t>
            </a:r>
            <a:r>
              <a:rPr lang="en-US" altLang="zh-CN" sz="2800" kern="0" baseline="-25000" dirty="0">
                <a:solidFill>
                  <a:srgbClr val="0000FF"/>
                </a:solidFill>
                <a:latin typeface="Tahoma" panose="020B0604030504040204"/>
                <a:ea typeface="SimSun" panose="02010600030101010101" pitchFamily="2" charset="-122"/>
              </a:rPr>
              <a:t>2</a:t>
            </a:r>
            <a:r>
              <a:rPr lang="en-US" altLang="zh-CN" sz="2800" kern="0" dirty="0">
                <a:solidFill>
                  <a:srgbClr val="0000FF"/>
                </a:solidFill>
                <a:latin typeface="Tahoma" panose="020B0604030504040204"/>
                <a:ea typeface="SimSun" panose="02010600030101010101" pitchFamily="2" charset="-122"/>
              </a:rPr>
              <a:t> = {w | w in {(, )}* and w is </a:t>
            </a:r>
            <a:r>
              <a:rPr lang="en-US" altLang="zh-CN" sz="2800" i="1" kern="0" dirty="0">
                <a:solidFill>
                  <a:srgbClr val="DA0058"/>
                </a:solidFill>
                <a:latin typeface="Tahoma" panose="020B0604030504040204"/>
                <a:ea typeface="SimSun" panose="02010600030101010101" pitchFamily="2" charset="-122"/>
              </a:rPr>
              <a:t>balanced</a:t>
            </a:r>
            <a:r>
              <a:rPr lang="en-US" altLang="zh-CN" sz="2800" kern="0" dirty="0">
                <a:solidFill>
                  <a:srgbClr val="DA0058"/>
                </a:solidFill>
                <a:latin typeface="Tahoma" panose="020B0604030504040204"/>
                <a:ea typeface="SimSun" panose="02010600030101010101" pitchFamily="2" charset="-122"/>
              </a:rPr>
              <a:t> </a:t>
            </a:r>
            <a:r>
              <a:rPr lang="en-US" altLang="zh-CN" sz="2800" kern="0" dirty="0">
                <a:solidFill>
                  <a:srgbClr val="0000FF"/>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Balanced parentheses are those sequences of parentheses that can appear in an arithmetic expression.</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E.g.: (), ()(), (()), (()()),…</a:t>
            </a:r>
          </a:p>
          <a:p>
            <a:pPr eaLnBrk="0" hangingPunct="0">
              <a:spcBef>
                <a:spcPct val="20000"/>
              </a:spcBef>
              <a:buClr>
                <a:srgbClr val="1073E0"/>
              </a:buClr>
              <a:buSzPct val="70000"/>
              <a:defRPr/>
            </a:pPr>
            <a:endParaRPr lang="en-US" altLang="zh-CN" sz="28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979712" y="444664"/>
            <a:ext cx="319123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Another </a:t>
            </a:r>
            <a:r>
              <a:rPr lang="en-US" altLang="zh-CN" sz="3200" b="1" dirty="0">
                <a:solidFill>
                  <a:srgbClr val="0000FF"/>
                </a:solidFill>
                <a:latin typeface="Times New Roman" panose="02020703060505090304" pitchFamily="18" charset="0"/>
                <a:ea typeface="STXinwei" panose="02010800040101010101" pitchFamily="2" charset="-122"/>
              </a:rPr>
              <a:t>Example</a:t>
            </a:r>
            <a:endParaRPr lang="zh-CN" altLang="en-US" sz="3200" b="1" dirty="0">
              <a:solidFill>
                <a:srgbClr val="0000FF"/>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61</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They appear in many contexts and have many useful properties.</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Example</a:t>
            </a:r>
            <a:r>
              <a:rPr lang="en-US" altLang="zh-CN" sz="2800" kern="0" dirty="0">
                <a:solidFill>
                  <a:srgbClr val="000090"/>
                </a:solidFill>
                <a:latin typeface="Tahoma" panose="020B0604030504040204"/>
                <a:ea typeface="SimSun" panose="02010600030101010101" pitchFamily="2" charset="-122"/>
              </a:rPr>
              <a:t>: the strings that represent floating point numbers in your favorite language is a regular language.</a:t>
            </a:r>
          </a:p>
        </p:txBody>
      </p:sp>
      <p:sp>
        <p:nvSpPr>
          <p:cNvPr id="7" name="Rectangle 6"/>
          <p:cNvSpPr>
            <a:spLocks noChangeArrowheads="1"/>
          </p:cNvSpPr>
          <p:nvPr/>
        </p:nvSpPr>
        <p:spPr bwMode="auto">
          <a:xfrm>
            <a:off x="1302506" y="506219"/>
            <a:ext cx="5285718" cy="474509"/>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2800" b="1" dirty="0">
                <a:solidFill>
                  <a:srgbClr val="FF0000"/>
                </a:solidFill>
                <a:latin typeface="Times New Roman" panose="02020703060505090304" pitchFamily="18" charset="0"/>
                <a:ea typeface="STXinwei" panose="02010800040101010101" pitchFamily="2" charset="-122"/>
              </a:rPr>
              <a:t>But Many Languages are Regular</a:t>
            </a:r>
            <a:endParaRPr lang="zh-CN" altLang="en-US" sz="28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62</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342900" lvl="0" indent="-342900" eaLnBrk="0" hangingPunct="0">
              <a:spcBef>
                <a:spcPct val="20000"/>
              </a:spcBef>
              <a:buClr>
                <a:srgbClr val="CC00CC"/>
              </a:buClr>
            </a:pPr>
            <a:r>
              <a:rPr lang="en-US" altLang="zh-CN" sz="2800" kern="0" dirty="0">
                <a:solidFill>
                  <a:srgbClr val="0000FF"/>
                </a:solidFill>
                <a:latin typeface="Tahoma" panose="020B0604030504040204"/>
                <a:ea typeface="SimSun" panose="02010600030101010101" pitchFamily="2" charset="-122"/>
              </a:rPr>
              <a:t>L</a:t>
            </a:r>
            <a:r>
              <a:rPr lang="en-US" altLang="zh-CN" sz="2800" kern="0" baseline="-25000" dirty="0">
                <a:solidFill>
                  <a:srgbClr val="0000FF"/>
                </a:solidFill>
                <a:latin typeface="Tahoma" panose="020B0604030504040204"/>
                <a:ea typeface="SimSun" panose="02010600030101010101" pitchFamily="2" charset="-122"/>
              </a:rPr>
              <a:t>3</a:t>
            </a:r>
            <a:r>
              <a:rPr lang="en-US" altLang="zh-CN" sz="2800" kern="0" dirty="0">
                <a:solidFill>
                  <a:srgbClr val="0000FF"/>
                </a:solidFill>
                <a:latin typeface="Tahoma" panose="020B0604030504040204"/>
                <a:ea typeface="SimSun" panose="02010600030101010101" pitchFamily="2" charset="-122"/>
              </a:rPr>
              <a:t> = { w | w in {0,1}* and w, viewed as a binary integer is divisible by 23}</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 DFA:</a:t>
            </a:r>
          </a:p>
          <a:p>
            <a:pPr lvl="2"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90"/>
                </a:solidFill>
                <a:latin typeface="Tahoma" panose="020B0604030504040204"/>
                <a:ea typeface="SimSun" panose="02010600030101010101" pitchFamily="2" charset="-122"/>
              </a:rPr>
              <a:t>23 states, named 0, 1,…,22.</a:t>
            </a:r>
          </a:p>
          <a:p>
            <a:pPr lvl="2"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90"/>
                </a:solidFill>
                <a:latin typeface="Tahoma" panose="020B0604030504040204"/>
                <a:ea typeface="SimSun" panose="02010600030101010101" pitchFamily="2" charset="-122"/>
              </a:rPr>
              <a:t>Correspond to the 23 remainders of an integer divided by 23.</a:t>
            </a:r>
          </a:p>
          <a:p>
            <a:pPr lvl="2"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90"/>
                </a:solidFill>
                <a:latin typeface="Tahoma" panose="020B0604030504040204"/>
                <a:ea typeface="SimSun" panose="02010600030101010101" pitchFamily="2" charset="-122"/>
              </a:rPr>
              <a:t>Start and only final state is 0.</a:t>
            </a:r>
          </a:p>
          <a:p>
            <a:pPr eaLnBrk="0" hangingPunct="0">
              <a:spcBef>
                <a:spcPct val="20000"/>
              </a:spcBef>
              <a:buClr>
                <a:srgbClr val="1073E0"/>
              </a:buClr>
              <a:buSzPct val="70000"/>
              <a:defRPr/>
            </a:pPr>
            <a:endParaRPr lang="en-US" altLang="zh-CN" sz="16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596189" y="444664"/>
            <a:ext cx="547192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A Regular Language</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63</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3"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If string </a:t>
            </a:r>
            <a:r>
              <a:rPr lang="en-US" altLang="zh-CN" sz="2800" kern="0" dirty="0">
                <a:solidFill>
                  <a:srgbClr val="0000FF"/>
                </a:solidFill>
                <a:latin typeface="Lucida Sans Unicode" panose="020B0602030504020204" pitchFamily="34" charset="0"/>
                <a:ea typeface="SimSun" panose="02010600030101010101" pitchFamily="2" charset="-122"/>
              </a:rPr>
              <a:t>w</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90"/>
                </a:solidFill>
                <a:latin typeface="Tahoma" panose="020B0604030504040204"/>
                <a:ea typeface="SimSun" panose="02010600030101010101" pitchFamily="2" charset="-122"/>
              </a:rPr>
              <a:t>represents integer </a:t>
            </a:r>
            <a:r>
              <a:rPr lang="en-US" altLang="zh-CN" sz="2800" kern="0" dirty="0" err="1">
                <a:solidFill>
                  <a:srgbClr val="0000FF"/>
                </a:solidFill>
                <a:latin typeface="Lucida Sans Unicode" panose="020B0602030504020204" pitchFamily="34" charset="0"/>
                <a:ea typeface="SimSun" panose="02010600030101010101" pitchFamily="2" charset="-122"/>
              </a:rPr>
              <a:t>i</a:t>
            </a:r>
            <a:r>
              <a:rPr lang="en-US" altLang="zh-CN" sz="2800" kern="0" dirty="0">
                <a:solidFill>
                  <a:srgbClr val="000090"/>
                </a:solidFill>
                <a:latin typeface="Tahoma" panose="020B0604030504040204"/>
                <a:ea typeface="SimSun" panose="02010600030101010101" pitchFamily="2" charset="-122"/>
              </a:rPr>
              <a:t>, then assume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(0, w) = i%23</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Then </a:t>
            </a:r>
            <a:r>
              <a:rPr lang="en-US" altLang="zh-CN" sz="2800" kern="0" dirty="0">
                <a:solidFill>
                  <a:srgbClr val="0000FF"/>
                </a:solidFill>
                <a:latin typeface="Tahoma" panose="020B0604030504040204"/>
                <a:ea typeface="SimSun" panose="02010600030101010101" pitchFamily="2" charset="-122"/>
              </a:rPr>
              <a:t>w0</a:t>
            </a:r>
            <a:r>
              <a:rPr lang="en-US" altLang="zh-CN" sz="2800" kern="0" dirty="0">
                <a:solidFill>
                  <a:srgbClr val="000090"/>
                </a:solidFill>
                <a:latin typeface="Tahoma" panose="020B0604030504040204"/>
                <a:ea typeface="SimSun" panose="02010600030101010101" pitchFamily="2" charset="-122"/>
              </a:rPr>
              <a:t> represents integer </a:t>
            </a:r>
            <a:r>
              <a:rPr lang="en-US" altLang="zh-CN" sz="2800" kern="0" dirty="0">
                <a:solidFill>
                  <a:srgbClr val="0000FF"/>
                </a:solidFill>
                <a:latin typeface="Tahoma" panose="020B0604030504040204"/>
                <a:ea typeface="SimSun" panose="02010600030101010101" pitchFamily="2" charset="-122"/>
              </a:rPr>
              <a:t>2i</a:t>
            </a:r>
            <a:r>
              <a:rPr lang="en-US" altLang="zh-CN" sz="2800" kern="0" dirty="0">
                <a:solidFill>
                  <a:srgbClr val="000090"/>
                </a:solidFill>
                <a:latin typeface="Tahoma" panose="020B0604030504040204"/>
                <a:ea typeface="SimSun" panose="02010600030101010101" pitchFamily="2" charset="-122"/>
              </a:rPr>
              <a:t>, so we want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(i%23, 0) = (2i)%23</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Similarly: </a:t>
            </a:r>
            <a:r>
              <a:rPr lang="en-US" altLang="zh-CN" sz="2800" kern="0" dirty="0">
                <a:solidFill>
                  <a:srgbClr val="0000FF"/>
                </a:solidFill>
                <a:latin typeface="Tahoma" panose="020B0604030504040204"/>
                <a:ea typeface="SimSun" panose="02010600030101010101" pitchFamily="2" charset="-122"/>
              </a:rPr>
              <a:t>w1</a:t>
            </a:r>
            <a:r>
              <a:rPr lang="en-US" altLang="zh-CN" sz="2800" kern="0" dirty="0">
                <a:solidFill>
                  <a:srgbClr val="000090"/>
                </a:solidFill>
                <a:latin typeface="Tahoma" panose="020B0604030504040204"/>
                <a:ea typeface="SimSun" panose="02010600030101010101" pitchFamily="2" charset="-122"/>
              </a:rPr>
              <a:t> represents </a:t>
            </a:r>
            <a:r>
              <a:rPr lang="en-US" altLang="zh-CN" sz="2800" kern="0" dirty="0">
                <a:solidFill>
                  <a:srgbClr val="0000FF"/>
                </a:solidFill>
                <a:latin typeface="Tahoma" panose="020B0604030504040204"/>
                <a:ea typeface="SimSun" panose="02010600030101010101" pitchFamily="2" charset="-122"/>
              </a:rPr>
              <a:t>2i+1</a:t>
            </a:r>
            <a:r>
              <a:rPr lang="en-US" altLang="zh-CN" sz="2800" kern="0" dirty="0">
                <a:solidFill>
                  <a:srgbClr val="000090"/>
                </a:solidFill>
                <a:latin typeface="Tahoma" panose="020B0604030504040204"/>
                <a:ea typeface="SimSun" panose="02010600030101010101" pitchFamily="2" charset="-122"/>
              </a:rPr>
              <a:t>, so we want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(i%23, 1) = (2i+1)%23</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Example: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(15,0) = 30%23 = 7</a:t>
            </a:r>
            <a:r>
              <a:rPr lang="en-US" altLang="zh-CN" sz="2800" kern="0" dirty="0">
                <a:solidFill>
                  <a:srgbClr val="000090"/>
                </a:solidFill>
                <a:latin typeface="Tahoma" panose="020B0604030504040204"/>
                <a:ea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(11,1) = 23%23 = 0</a:t>
            </a:r>
            <a:r>
              <a:rPr lang="en-US" altLang="zh-CN" sz="2800" kern="0" dirty="0">
                <a:solidFill>
                  <a:srgbClr val="000090"/>
                </a:solidFill>
                <a:latin typeface="Tahoma" panose="020B0604030504040204"/>
                <a:ea typeface="SimSun" panose="02010600030101010101" pitchFamily="2" charset="-122"/>
              </a:rPr>
              <a:t>.</a:t>
            </a:r>
            <a:endParaRPr lang="en-US" altLang="zh-CN" sz="2400" kern="0" dirty="0">
              <a:solidFill>
                <a:srgbClr val="00009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706705" y="444664"/>
            <a:ext cx="525090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Transitions of the DFA for </a:t>
            </a:r>
            <a:r>
              <a:rPr lang="en-US" altLang="zh-CN" sz="3200" kern="0" dirty="0">
                <a:solidFill>
                  <a:srgbClr val="0000FF"/>
                </a:solidFill>
                <a:latin typeface="Tahoma" panose="020B0604030504040204"/>
                <a:ea typeface="SimSun" panose="02010600030101010101" pitchFamily="2" charset="-122"/>
              </a:rPr>
              <a:t>L</a:t>
            </a:r>
            <a:r>
              <a:rPr lang="en-US" altLang="zh-CN" sz="3200" kern="0" baseline="-25000" dirty="0">
                <a:solidFill>
                  <a:srgbClr val="0000FF"/>
                </a:solidFill>
                <a:latin typeface="Tahoma" panose="020B0604030504040204"/>
                <a:ea typeface="SimSun" panose="02010600030101010101" pitchFamily="2" charset="-122"/>
              </a:rPr>
              <a:t>3</a:t>
            </a:r>
            <a:endParaRPr lang="zh-CN" altLang="en-US" sz="3200" b="1" baseline="-25000"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64</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1847358" y="428604"/>
            <a:ext cx="149949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Content</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468313" y="1268413"/>
            <a:ext cx="8281987" cy="4897437"/>
          </a:xfrm>
          <a:prstGeom prst="rect">
            <a:avLst/>
          </a:prstGeom>
          <a:noFill/>
          <a:ln w="9525">
            <a:noFill/>
            <a:miter lim="800000"/>
          </a:ln>
        </p:spPr>
        <p:txBody>
          <a:bodyPr/>
          <a:lstStyle/>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Why Study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Informal Introduction to Finite Automata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Central Concepts of Automata Theory</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000090"/>
                </a:solidFill>
                <a:latin typeface="Arial" panose="020B0604020202090204"/>
                <a:ea typeface="方正姚体" pitchFamily="2" charset="-122"/>
                <a:cs typeface="Arial" panose="020B0604020202090204"/>
              </a:rPr>
              <a:t>Deterministic Finite Automata (DFA)</a:t>
            </a:r>
          </a:p>
          <a:p>
            <a:pPr marL="342900" indent="-342900" eaLnBrk="0" hangingPunct="0">
              <a:spcBef>
                <a:spcPct val="20000"/>
              </a:spcBef>
              <a:buClr>
                <a:srgbClr val="1073E0"/>
              </a:buClr>
              <a:buSzPct val="70000"/>
              <a:buFont typeface="Wingdings" panose="05000000000000000000" pitchFamily="2" charset="2"/>
              <a:buChar char="n"/>
              <a:defRPr/>
            </a:pPr>
            <a:r>
              <a:rPr lang="en-US" altLang="zh-CN" sz="2800" dirty="0">
                <a:solidFill>
                  <a:srgbClr val="FF0000"/>
                </a:solidFill>
                <a:latin typeface="Arial" panose="020B0604020202090204"/>
                <a:ea typeface="方正姚体" pitchFamily="2" charset="-122"/>
                <a:cs typeface="Arial" panose="020B0604020202090204"/>
              </a:rPr>
              <a:t>Nondeterministic Finite Automata(NFA)</a:t>
            </a:r>
          </a:p>
          <a:p>
            <a:pPr marL="342900" indent="-342900" eaLnBrk="0" hangingPunct="0">
              <a:spcBef>
                <a:spcPct val="20000"/>
              </a:spcBef>
              <a:buClr>
                <a:srgbClr val="1073E0"/>
              </a:buClr>
              <a:buSzPct val="70000"/>
              <a:buFont typeface="Wingdings" panose="05000000000000000000" pitchFamily="2" charset="2"/>
              <a:buChar char="n"/>
              <a:defRPr/>
            </a:pPr>
            <a:endParaRPr lang="en-US" altLang="zh-CN" sz="2800" dirty="0">
              <a:solidFill>
                <a:schemeClr val="tx2"/>
              </a:solidFill>
              <a:latin typeface="Arial" panose="020B0604020202090204"/>
              <a:ea typeface="方正姚体" pitchFamily="2" charset="-122"/>
              <a:cs typeface="Arial" panose="020B0604020202090204"/>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65</a:t>
            </a:fld>
            <a:r>
              <a:rPr lang="en-US" altLang="zh-CN"/>
              <a:t>/100</a:t>
            </a:r>
            <a:endParaRPr lang="en-US" altLang="zh-CN" dirty="0"/>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a:t>
            </a:r>
            <a:r>
              <a:rPr lang="en-US" altLang="zh-CN" sz="2800" i="1" kern="0" dirty="0">
                <a:solidFill>
                  <a:srgbClr val="DA0058"/>
                </a:solidFill>
                <a:latin typeface="Tahoma" panose="020B0604030504040204"/>
                <a:ea typeface="SimSun" panose="02010600030101010101" pitchFamily="2" charset="-122"/>
              </a:rPr>
              <a:t>nondeterministic finite automaton  </a:t>
            </a:r>
            <a:r>
              <a:rPr lang="en-US" altLang="zh-CN" sz="2800" kern="0" dirty="0">
                <a:solidFill>
                  <a:srgbClr val="000090"/>
                </a:solidFill>
                <a:latin typeface="Tahoma" panose="020B0604030504040204"/>
                <a:ea typeface="SimSun" panose="02010600030101010101" pitchFamily="2" charset="-122"/>
              </a:rPr>
              <a:t>has the ability to be in several states at once.</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Transitions from a state on an input symbol can be to any set of states.</a:t>
            </a:r>
          </a:p>
        </p:txBody>
      </p:sp>
      <p:sp>
        <p:nvSpPr>
          <p:cNvPr id="7" name="Rectangle 6"/>
          <p:cNvSpPr>
            <a:spLocks noChangeArrowheads="1"/>
          </p:cNvSpPr>
          <p:nvPr/>
        </p:nvSpPr>
        <p:spPr bwMode="auto">
          <a:xfrm>
            <a:off x="1832079" y="444664"/>
            <a:ext cx="3027953"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err="1">
                <a:solidFill>
                  <a:srgbClr val="FF0000"/>
                </a:solidFill>
                <a:latin typeface="Times New Roman" panose="02020703060505090304" pitchFamily="18" charset="0"/>
                <a:ea typeface="STXinwei" panose="02010800040101010101" pitchFamily="2" charset="-122"/>
              </a:rPr>
              <a:t>Nondeterminism</a:t>
            </a:r>
            <a:endParaRPr lang="zh-CN" altLang="en-US" sz="3200" b="1" baseline="-25000"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66</a:t>
            </a:fld>
            <a:r>
              <a:rPr lang="en-US" altLang="zh-CN"/>
              <a:t>/100</a:t>
            </a:r>
            <a:endParaRPr lang="en-US" altLang="zh-CN" dirty="0"/>
          </a:p>
        </p:txBody>
      </p:sp>
      <p:sp>
        <p:nvSpPr>
          <p:cNvPr id="8" name="椭圆 7"/>
          <p:cNvSpPr/>
          <p:nvPr/>
        </p:nvSpPr>
        <p:spPr>
          <a:xfrm>
            <a:off x="1143000" y="3981539"/>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q</a:t>
            </a:r>
            <a:endParaRPr lang="zh-CN" altLang="en-US" sz="2000" dirty="0">
              <a:solidFill>
                <a:srgbClr val="000090"/>
              </a:solidFill>
              <a:latin typeface="Tahoma" panose="020B0604030504040204" pitchFamily="34" charset="0"/>
              <a:cs typeface="Tahoma" panose="020B0604030504040204" pitchFamily="34" charset="0"/>
            </a:endParaRPr>
          </a:p>
        </p:txBody>
      </p:sp>
      <p:cxnSp>
        <p:nvCxnSpPr>
          <p:cNvPr id="9" name="直接箭头连接符 4"/>
          <p:cNvCxnSpPr>
            <a:stCxn id="8" idx="6"/>
            <a:endCxn id="13" idx="2"/>
          </p:cNvCxnSpPr>
          <p:nvPr/>
        </p:nvCxnSpPr>
        <p:spPr>
          <a:xfrm flipV="1">
            <a:off x="1755000" y="3749712"/>
            <a:ext cx="1808888" cy="537827"/>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6"/>
            <a:endCxn id="14" idx="2"/>
          </p:cNvCxnSpPr>
          <p:nvPr/>
        </p:nvCxnSpPr>
        <p:spPr>
          <a:xfrm>
            <a:off x="1755000" y="4287539"/>
            <a:ext cx="1829991" cy="923693"/>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rot="20527893">
            <a:off x="2461176" y="3683158"/>
            <a:ext cx="319293"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a</a:t>
            </a:r>
            <a:endParaRPr lang="zh-CN" altLang="en-US" sz="2000" dirty="0">
              <a:solidFill>
                <a:srgbClr val="000090"/>
              </a:solidFill>
              <a:latin typeface="Tahoma" panose="020B0604030504040204" pitchFamily="34" charset="0"/>
              <a:cs typeface="Tahoma" panose="020B0604030504040204" pitchFamily="34" charset="0"/>
            </a:endParaRPr>
          </a:p>
        </p:txBody>
      </p:sp>
      <p:sp>
        <p:nvSpPr>
          <p:cNvPr id="12" name="文本框 11"/>
          <p:cNvSpPr txBox="1"/>
          <p:nvPr/>
        </p:nvSpPr>
        <p:spPr>
          <a:xfrm rot="1188392">
            <a:off x="2583296" y="4373485"/>
            <a:ext cx="319293"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a</a:t>
            </a:r>
            <a:endParaRPr lang="zh-CN" altLang="en-US" sz="2000" dirty="0">
              <a:solidFill>
                <a:srgbClr val="000090"/>
              </a:solidFill>
              <a:latin typeface="Tahoma" panose="020B0604030504040204" pitchFamily="34" charset="0"/>
              <a:cs typeface="Tahoma" panose="020B0604030504040204" pitchFamily="34" charset="0"/>
            </a:endParaRPr>
          </a:p>
        </p:txBody>
      </p:sp>
      <p:sp>
        <p:nvSpPr>
          <p:cNvPr id="13" name="椭圆 12"/>
          <p:cNvSpPr/>
          <p:nvPr/>
        </p:nvSpPr>
        <p:spPr>
          <a:xfrm>
            <a:off x="3563888" y="3443712"/>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p</a:t>
            </a:r>
            <a:r>
              <a:rPr lang="en-US" altLang="zh-CN" sz="2000" baseline="-25000" dirty="0">
                <a:solidFill>
                  <a:srgbClr val="000090"/>
                </a:solidFill>
                <a:latin typeface="Tahoma" panose="020B0604030504040204" pitchFamily="34" charset="0"/>
                <a:ea typeface="Tahoma" panose="020B0604030504040204" pitchFamily="34" charset="0"/>
                <a:cs typeface="Tahoma" panose="020B0604030504040204" pitchFamily="34" charset="0"/>
              </a:rPr>
              <a:t>1</a:t>
            </a: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14" name="椭圆 13"/>
          <p:cNvSpPr/>
          <p:nvPr/>
        </p:nvSpPr>
        <p:spPr>
          <a:xfrm>
            <a:off x="3584991" y="4905232"/>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p</a:t>
            </a:r>
            <a:r>
              <a:rPr lang="en-US" altLang="zh-CN" sz="2000" baseline="-25000" dirty="0">
                <a:solidFill>
                  <a:srgbClr val="000090"/>
                </a:solidFill>
                <a:latin typeface="Tahoma" panose="020B0604030504040204" pitchFamily="34" charset="0"/>
                <a:ea typeface="Tahoma" panose="020B0604030504040204" pitchFamily="34" charset="0"/>
                <a:cs typeface="Tahoma" panose="020B0604030504040204" pitchFamily="34" charset="0"/>
              </a:rPr>
              <a:t>2</a:t>
            </a:r>
            <a:endParaRPr lang="zh-CN" altLang="en-US" sz="2000" baseline="-25000" dirty="0">
              <a:solidFill>
                <a:srgbClr val="000090"/>
              </a:solidFill>
              <a:latin typeface="Tahoma" panose="020B0604030504040204" pitchFamily="34" charset="0"/>
              <a:cs typeface="Tahoma" panose="020B060403050404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Start in one start 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Accept if any sequence of choices leads to a final 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Intuitively</a:t>
            </a:r>
            <a:r>
              <a:rPr lang="en-US" altLang="zh-CN" sz="2800" kern="0" dirty="0">
                <a:solidFill>
                  <a:srgbClr val="000090"/>
                </a:solidFill>
                <a:latin typeface="Tahoma" panose="020B0604030504040204"/>
                <a:ea typeface="SimSun" panose="02010600030101010101" pitchFamily="2" charset="-122"/>
              </a:rPr>
              <a:t>: the NFA always </a:t>
            </a:r>
            <a:r>
              <a:rPr lang="zh-CN" altLang="en-US" sz="2800" kern="0" dirty="0">
                <a:solidFill>
                  <a:srgbClr val="000090"/>
                </a:solidFill>
                <a:latin typeface="Tahoma" panose="020B0604030504040204"/>
                <a:ea typeface="SimSun" panose="02010600030101010101" pitchFamily="2" charset="-122"/>
              </a:rPr>
              <a:t>“</a:t>
            </a:r>
            <a:r>
              <a:rPr lang="en-US" altLang="zh-CN" sz="2800" kern="0" dirty="0">
                <a:solidFill>
                  <a:srgbClr val="000090"/>
                </a:solidFill>
                <a:latin typeface="Tahoma" panose="020B0604030504040204"/>
                <a:ea typeface="SimSun" panose="02010600030101010101" pitchFamily="2" charset="-122"/>
              </a:rPr>
              <a:t>guesses right.</a:t>
            </a:r>
            <a:r>
              <a:rPr lang="zh-CN" altLang="en-US" sz="2800" kern="0" dirty="0">
                <a:solidFill>
                  <a:srgbClr val="000090"/>
                </a:solidFill>
                <a:latin typeface="Tahoma" panose="020B0604030504040204"/>
                <a:ea typeface="SimSun" panose="02010600030101010101" pitchFamily="2" charset="-122"/>
              </a:rPr>
              <a:t>”</a:t>
            </a:r>
          </a:p>
        </p:txBody>
      </p:sp>
      <p:sp>
        <p:nvSpPr>
          <p:cNvPr id="7" name="Rectangle 6"/>
          <p:cNvSpPr>
            <a:spLocks noChangeArrowheads="1"/>
          </p:cNvSpPr>
          <p:nvPr/>
        </p:nvSpPr>
        <p:spPr bwMode="auto">
          <a:xfrm>
            <a:off x="1775123" y="444664"/>
            <a:ext cx="4021013"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err="1">
                <a:solidFill>
                  <a:srgbClr val="FF0000"/>
                </a:solidFill>
                <a:latin typeface="Times New Roman" panose="02020703060505090304" pitchFamily="18" charset="0"/>
                <a:ea typeface="STXinwei" panose="02010800040101010101" pitchFamily="2" charset="-122"/>
              </a:rPr>
              <a:t>Nondeterminism</a:t>
            </a:r>
            <a:r>
              <a:rPr lang="en-US" altLang="zh-CN" sz="3200" b="1" dirty="0">
                <a:solidFill>
                  <a:srgbClr val="FF0000"/>
                </a:solidFill>
                <a:latin typeface="Times New Roman" panose="02020703060505090304" pitchFamily="18" charset="0"/>
                <a:ea typeface="STXinwei" panose="02010800040101010101" pitchFamily="2" charset="-122"/>
              </a:rPr>
              <a:t> </a:t>
            </a:r>
            <a:r>
              <a:rPr lang="en-US" altLang="zh-CN" sz="3200" kern="0" dirty="0">
                <a:solidFill>
                  <a:srgbClr val="FF0000"/>
                </a:solidFill>
                <a:latin typeface="Tahoma" panose="020B0604030504040204"/>
                <a:ea typeface="SimSun" panose="02010600030101010101" pitchFamily="2" charset="-122"/>
              </a:rPr>
              <a:t>– (2)</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67</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States = squares.</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Inputs = </a:t>
            </a:r>
            <a:r>
              <a:rPr lang="en-US" altLang="zh-CN" sz="2800" kern="0" dirty="0">
                <a:solidFill>
                  <a:srgbClr val="0000FF"/>
                </a:solidFill>
                <a:latin typeface="Tahoma" panose="020B0604030504040204"/>
                <a:ea typeface="SimSun" panose="02010600030101010101" pitchFamily="2" charset="-122"/>
              </a:rPr>
              <a:t>r</a:t>
            </a:r>
            <a:r>
              <a:rPr lang="en-US" altLang="zh-CN" sz="2800" kern="0" dirty="0">
                <a:solidFill>
                  <a:srgbClr val="000090"/>
                </a:solidFill>
                <a:latin typeface="Tahoma" panose="020B0604030504040204"/>
                <a:ea typeface="SimSun" panose="02010600030101010101" pitchFamily="2" charset="-122"/>
              </a:rPr>
              <a:t> (move to an adjacent red square) and </a:t>
            </a:r>
            <a:r>
              <a:rPr lang="en-US" altLang="zh-CN" sz="2800" kern="0" dirty="0">
                <a:solidFill>
                  <a:srgbClr val="0000FF"/>
                </a:solidFill>
                <a:latin typeface="Tahoma" panose="020B0604030504040204"/>
                <a:ea typeface="SimSun" panose="02010600030101010101" pitchFamily="2" charset="-122"/>
              </a:rPr>
              <a:t>b</a:t>
            </a:r>
            <a:r>
              <a:rPr lang="en-US" altLang="zh-CN" sz="2800" kern="0" dirty="0">
                <a:solidFill>
                  <a:srgbClr val="000090"/>
                </a:solidFill>
                <a:latin typeface="Tahoma" panose="020B0604030504040204"/>
                <a:ea typeface="SimSun" panose="02010600030101010101" pitchFamily="2" charset="-122"/>
              </a:rPr>
              <a:t> (move to an adjacent black square).</a:t>
            </a: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Start state, final state are in opposite corners.</a:t>
            </a:r>
          </a:p>
        </p:txBody>
      </p:sp>
      <p:sp>
        <p:nvSpPr>
          <p:cNvPr id="7" name="Rectangle 6"/>
          <p:cNvSpPr>
            <a:spLocks noChangeArrowheads="1"/>
          </p:cNvSpPr>
          <p:nvPr/>
        </p:nvSpPr>
        <p:spPr bwMode="auto">
          <a:xfrm>
            <a:off x="1270513" y="444664"/>
            <a:ext cx="603779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Moves on a Chessboard</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816937" y="444664"/>
            <a:ext cx="494494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Chessboard </a:t>
            </a:r>
            <a:r>
              <a:rPr lang="en-US" altLang="zh-CN" sz="3200" kern="0" dirty="0">
                <a:solidFill>
                  <a:srgbClr val="FF0000"/>
                </a:solidFill>
                <a:latin typeface="Tahoma" panose="020B0604030504040204"/>
                <a:ea typeface="SimSun" panose="02010600030101010101" pitchFamily="2" charset="-122"/>
              </a:rPr>
              <a:t>– (2)</a:t>
            </a:r>
            <a:r>
              <a:rPr lang="en-US" altLang="zh-CN" sz="3200" b="1" dirty="0">
                <a:solidFill>
                  <a:srgbClr val="FF0000"/>
                </a:solidFill>
                <a:latin typeface="Times New Roman" panose="02020703060505090304" pitchFamily="18" charset="0"/>
                <a:ea typeface="STXinwei" panose="02010800040101010101" pitchFamily="2" charset="-122"/>
              </a:rPr>
              <a:t> </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69</a:t>
            </a:fld>
            <a:r>
              <a:rPr lang="en-US" altLang="zh-CN"/>
              <a:t>/100</a:t>
            </a:r>
            <a:endParaRPr lang="en-US" altLang="zh-CN" dirty="0"/>
          </a:p>
        </p:txBody>
      </p:sp>
      <p:grpSp>
        <p:nvGrpSpPr>
          <p:cNvPr id="54" name="Group 14"/>
          <p:cNvGrpSpPr/>
          <p:nvPr/>
        </p:nvGrpSpPr>
        <p:grpSpPr bwMode="auto">
          <a:xfrm>
            <a:off x="936625" y="1428328"/>
            <a:ext cx="2286000" cy="2286000"/>
            <a:chOff x="912" y="1344"/>
            <a:chExt cx="1440" cy="1440"/>
          </a:xfrm>
        </p:grpSpPr>
        <p:sp>
          <p:nvSpPr>
            <p:cNvPr id="150" name="Rectangle 3"/>
            <p:cNvSpPr>
              <a:spLocks noChangeArrowheads="1"/>
            </p:cNvSpPr>
            <p:nvPr/>
          </p:nvSpPr>
          <p:spPr bwMode="auto">
            <a:xfrm>
              <a:off x="912" y="1344"/>
              <a:ext cx="480" cy="480"/>
            </a:xfrm>
            <a:prstGeom prst="rect">
              <a:avLst/>
            </a:prstGeom>
            <a:solidFill>
              <a:srgbClr val="00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1</a:t>
              </a:r>
            </a:p>
          </p:txBody>
        </p:sp>
        <p:sp>
          <p:nvSpPr>
            <p:cNvPr id="151" name="Rectangle 5"/>
            <p:cNvSpPr>
              <a:spLocks noChangeArrowheads="1"/>
            </p:cNvSpPr>
            <p:nvPr/>
          </p:nvSpPr>
          <p:spPr bwMode="auto">
            <a:xfrm>
              <a:off x="1392" y="1344"/>
              <a:ext cx="480" cy="480"/>
            </a:xfrm>
            <a:prstGeom prst="rect">
              <a:avLst/>
            </a:prstGeom>
            <a:solidFill>
              <a:srgbClr val="FF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2</a:t>
              </a:r>
            </a:p>
          </p:txBody>
        </p:sp>
        <p:sp>
          <p:nvSpPr>
            <p:cNvPr id="152" name="Rectangle 6"/>
            <p:cNvSpPr>
              <a:spLocks noChangeArrowheads="1"/>
            </p:cNvSpPr>
            <p:nvPr/>
          </p:nvSpPr>
          <p:spPr bwMode="auto">
            <a:xfrm>
              <a:off x="1392" y="1824"/>
              <a:ext cx="480" cy="480"/>
            </a:xfrm>
            <a:prstGeom prst="rect">
              <a:avLst/>
            </a:prstGeom>
            <a:solidFill>
              <a:srgbClr val="00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5</a:t>
              </a:r>
            </a:p>
          </p:txBody>
        </p:sp>
        <p:sp>
          <p:nvSpPr>
            <p:cNvPr id="153" name="Rectangle 7"/>
            <p:cNvSpPr>
              <a:spLocks noChangeArrowheads="1"/>
            </p:cNvSpPr>
            <p:nvPr/>
          </p:nvSpPr>
          <p:spPr bwMode="auto">
            <a:xfrm>
              <a:off x="912" y="2304"/>
              <a:ext cx="480" cy="480"/>
            </a:xfrm>
            <a:prstGeom prst="rect">
              <a:avLst/>
            </a:prstGeom>
            <a:solidFill>
              <a:srgbClr val="00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7</a:t>
              </a:r>
            </a:p>
          </p:txBody>
        </p:sp>
        <p:sp>
          <p:nvSpPr>
            <p:cNvPr id="154" name="Rectangle 8"/>
            <p:cNvSpPr>
              <a:spLocks noChangeArrowheads="1"/>
            </p:cNvSpPr>
            <p:nvPr/>
          </p:nvSpPr>
          <p:spPr bwMode="auto">
            <a:xfrm>
              <a:off x="1872" y="2304"/>
              <a:ext cx="480" cy="480"/>
            </a:xfrm>
            <a:prstGeom prst="rect">
              <a:avLst/>
            </a:prstGeom>
            <a:solidFill>
              <a:srgbClr val="00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9</a:t>
              </a:r>
            </a:p>
          </p:txBody>
        </p:sp>
        <p:sp>
          <p:nvSpPr>
            <p:cNvPr id="155" name="Rectangle 9"/>
            <p:cNvSpPr>
              <a:spLocks noChangeArrowheads="1"/>
            </p:cNvSpPr>
            <p:nvPr/>
          </p:nvSpPr>
          <p:spPr bwMode="auto">
            <a:xfrm>
              <a:off x="1872" y="1344"/>
              <a:ext cx="480" cy="480"/>
            </a:xfrm>
            <a:prstGeom prst="rect">
              <a:avLst/>
            </a:prstGeom>
            <a:solidFill>
              <a:srgbClr val="00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3</a:t>
              </a:r>
            </a:p>
          </p:txBody>
        </p:sp>
        <p:sp>
          <p:nvSpPr>
            <p:cNvPr id="156" name="Rectangle 11"/>
            <p:cNvSpPr>
              <a:spLocks noChangeArrowheads="1"/>
            </p:cNvSpPr>
            <p:nvPr/>
          </p:nvSpPr>
          <p:spPr bwMode="auto">
            <a:xfrm>
              <a:off x="912" y="1824"/>
              <a:ext cx="480" cy="480"/>
            </a:xfrm>
            <a:prstGeom prst="rect">
              <a:avLst/>
            </a:prstGeom>
            <a:solidFill>
              <a:srgbClr val="FF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4</a:t>
              </a:r>
            </a:p>
          </p:txBody>
        </p:sp>
        <p:sp>
          <p:nvSpPr>
            <p:cNvPr id="157" name="Rectangle 12"/>
            <p:cNvSpPr>
              <a:spLocks noChangeArrowheads="1"/>
            </p:cNvSpPr>
            <p:nvPr/>
          </p:nvSpPr>
          <p:spPr bwMode="auto">
            <a:xfrm>
              <a:off x="1392" y="2304"/>
              <a:ext cx="480" cy="480"/>
            </a:xfrm>
            <a:prstGeom prst="rect">
              <a:avLst/>
            </a:prstGeom>
            <a:solidFill>
              <a:srgbClr val="FF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8</a:t>
              </a:r>
            </a:p>
          </p:txBody>
        </p:sp>
        <p:sp>
          <p:nvSpPr>
            <p:cNvPr id="158" name="Rectangle 13"/>
            <p:cNvSpPr>
              <a:spLocks noChangeArrowheads="1"/>
            </p:cNvSpPr>
            <p:nvPr/>
          </p:nvSpPr>
          <p:spPr bwMode="auto">
            <a:xfrm>
              <a:off x="1872" y="1824"/>
              <a:ext cx="480" cy="480"/>
            </a:xfrm>
            <a:prstGeom prst="rect">
              <a:avLst/>
            </a:prstGeom>
            <a:solidFill>
              <a:srgbClr val="FF0000">
                <a:alpha val="50000"/>
              </a:srgbClr>
            </a:solidFill>
            <a:ln w="9525">
              <a:solidFill>
                <a:srgbClr val="000000"/>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lgn="ctr"/>
              <a:r>
                <a:rPr lang="en-US" altLang="zh-CN">
                  <a:ea typeface="SimSun" panose="02010600030101010101" pitchFamily="2" charset="-122"/>
                </a:rPr>
                <a:t>6</a:t>
              </a:r>
            </a:p>
          </p:txBody>
        </p:sp>
      </p:grpSp>
      <p:grpSp>
        <p:nvGrpSpPr>
          <p:cNvPr id="55" name="Group 56"/>
          <p:cNvGrpSpPr/>
          <p:nvPr/>
        </p:nvGrpSpPr>
        <p:grpSpPr bwMode="auto">
          <a:xfrm>
            <a:off x="479426" y="4019128"/>
            <a:ext cx="2789243" cy="838200"/>
            <a:chOff x="288" y="2736"/>
            <a:chExt cx="1757" cy="528"/>
          </a:xfrm>
        </p:grpSpPr>
        <p:sp>
          <p:nvSpPr>
            <p:cNvPr id="146" name="Text Box 20"/>
            <p:cNvSpPr txBox="1">
              <a:spLocks noChangeArrowheads="1"/>
            </p:cNvSpPr>
            <p:nvPr/>
          </p:nvSpPr>
          <p:spPr bwMode="auto">
            <a:xfrm>
              <a:off x="288" y="297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1</a:t>
              </a:r>
            </a:p>
          </p:txBody>
        </p:sp>
        <p:sp>
          <p:nvSpPr>
            <p:cNvPr id="147" name="Text Box 21"/>
            <p:cNvSpPr txBox="1">
              <a:spLocks noChangeArrowheads="1"/>
            </p:cNvSpPr>
            <p:nvPr/>
          </p:nvSpPr>
          <p:spPr bwMode="auto">
            <a:xfrm>
              <a:off x="576" y="2736"/>
              <a:ext cx="185"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r</a:t>
              </a:r>
            </a:p>
          </p:txBody>
        </p:sp>
        <p:sp>
          <p:nvSpPr>
            <p:cNvPr id="148" name="Text Box 22"/>
            <p:cNvSpPr txBox="1">
              <a:spLocks noChangeArrowheads="1"/>
            </p:cNvSpPr>
            <p:nvPr/>
          </p:nvSpPr>
          <p:spPr bwMode="auto">
            <a:xfrm>
              <a:off x="1200" y="273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b</a:t>
              </a:r>
            </a:p>
          </p:txBody>
        </p:sp>
        <p:sp>
          <p:nvSpPr>
            <p:cNvPr id="149" name="Text Box 23"/>
            <p:cNvSpPr txBox="1">
              <a:spLocks noChangeArrowheads="1"/>
            </p:cNvSpPr>
            <p:nvPr/>
          </p:nvSpPr>
          <p:spPr bwMode="auto">
            <a:xfrm>
              <a:off x="1824" y="273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b</a:t>
              </a:r>
            </a:p>
          </p:txBody>
        </p:sp>
      </p:grpSp>
      <p:grpSp>
        <p:nvGrpSpPr>
          <p:cNvPr id="56" name="Group 37"/>
          <p:cNvGrpSpPr/>
          <p:nvPr/>
        </p:nvGrpSpPr>
        <p:grpSpPr bwMode="auto">
          <a:xfrm>
            <a:off x="860425" y="4400128"/>
            <a:ext cx="884239" cy="838200"/>
            <a:chOff x="528" y="2976"/>
            <a:chExt cx="557" cy="528"/>
          </a:xfrm>
        </p:grpSpPr>
        <p:sp>
          <p:nvSpPr>
            <p:cNvPr id="142" name="Text Box 27"/>
            <p:cNvSpPr txBox="1">
              <a:spLocks noChangeArrowheads="1"/>
            </p:cNvSpPr>
            <p:nvPr/>
          </p:nvSpPr>
          <p:spPr bwMode="auto">
            <a:xfrm>
              <a:off x="864" y="321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4</a:t>
              </a:r>
            </a:p>
          </p:txBody>
        </p:sp>
        <p:sp>
          <p:nvSpPr>
            <p:cNvPr id="143" name="Text Box 29"/>
            <p:cNvSpPr txBox="1">
              <a:spLocks noChangeArrowheads="1"/>
            </p:cNvSpPr>
            <p:nvPr/>
          </p:nvSpPr>
          <p:spPr bwMode="auto">
            <a:xfrm>
              <a:off x="864" y="297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2</a:t>
              </a:r>
            </a:p>
          </p:txBody>
        </p:sp>
        <p:sp>
          <p:nvSpPr>
            <p:cNvPr id="144" name="Line 35"/>
            <p:cNvSpPr>
              <a:spLocks noChangeShapeType="1"/>
            </p:cNvSpPr>
            <p:nvPr/>
          </p:nvSpPr>
          <p:spPr bwMode="auto">
            <a:xfrm>
              <a:off x="528" y="3072"/>
              <a:ext cx="336" cy="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45" name="Line 36"/>
            <p:cNvSpPr>
              <a:spLocks noChangeShapeType="1"/>
            </p:cNvSpPr>
            <p:nvPr/>
          </p:nvSpPr>
          <p:spPr bwMode="auto">
            <a:xfrm>
              <a:off x="528" y="3120"/>
              <a:ext cx="336" cy="24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grpSp>
        <p:nvGrpSpPr>
          <p:cNvPr id="57" name="Group 41"/>
          <p:cNvGrpSpPr/>
          <p:nvPr/>
        </p:nvGrpSpPr>
        <p:grpSpPr bwMode="auto">
          <a:xfrm>
            <a:off x="1774826" y="4400128"/>
            <a:ext cx="960439" cy="1219200"/>
            <a:chOff x="1104" y="2976"/>
            <a:chExt cx="605" cy="768"/>
          </a:xfrm>
        </p:grpSpPr>
        <p:sp>
          <p:nvSpPr>
            <p:cNvPr id="136" name="Text Box 24"/>
            <p:cNvSpPr txBox="1">
              <a:spLocks noChangeArrowheads="1"/>
            </p:cNvSpPr>
            <p:nvPr/>
          </p:nvSpPr>
          <p:spPr bwMode="auto">
            <a:xfrm>
              <a:off x="1488" y="297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1</a:t>
              </a:r>
            </a:p>
          </p:txBody>
        </p:sp>
        <p:sp>
          <p:nvSpPr>
            <p:cNvPr id="137" name="Text Box 26"/>
            <p:cNvSpPr txBox="1">
              <a:spLocks noChangeArrowheads="1"/>
            </p:cNvSpPr>
            <p:nvPr/>
          </p:nvSpPr>
          <p:spPr bwMode="auto">
            <a:xfrm>
              <a:off x="1488" y="345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5</a:t>
              </a:r>
            </a:p>
          </p:txBody>
        </p:sp>
        <p:sp>
          <p:nvSpPr>
            <p:cNvPr id="138" name="Text Box 28"/>
            <p:cNvSpPr txBox="1">
              <a:spLocks noChangeArrowheads="1"/>
            </p:cNvSpPr>
            <p:nvPr/>
          </p:nvSpPr>
          <p:spPr bwMode="auto">
            <a:xfrm>
              <a:off x="1488" y="321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dirty="0">
                  <a:ea typeface="SimSun" panose="02010600030101010101" pitchFamily="2" charset="-122"/>
                </a:rPr>
                <a:t>3</a:t>
              </a:r>
            </a:p>
          </p:txBody>
        </p:sp>
        <p:sp>
          <p:nvSpPr>
            <p:cNvPr id="139" name="Line 38"/>
            <p:cNvSpPr>
              <a:spLocks noChangeShapeType="1"/>
            </p:cNvSpPr>
            <p:nvPr/>
          </p:nvSpPr>
          <p:spPr bwMode="auto">
            <a:xfrm>
              <a:off x="1104" y="3072"/>
              <a:ext cx="384" cy="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40" name="Line 39"/>
            <p:cNvSpPr>
              <a:spLocks noChangeShapeType="1"/>
            </p:cNvSpPr>
            <p:nvPr/>
          </p:nvSpPr>
          <p:spPr bwMode="auto">
            <a:xfrm>
              <a:off x="1104" y="3120"/>
              <a:ext cx="384" cy="192"/>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41" name="Line 40"/>
            <p:cNvSpPr>
              <a:spLocks noChangeShapeType="1"/>
            </p:cNvSpPr>
            <p:nvPr/>
          </p:nvSpPr>
          <p:spPr bwMode="auto">
            <a:xfrm>
              <a:off x="1104" y="3168"/>
              <a:ext cx="384" cy="384"/>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grpSp>
        <p:nvGrpSpPr>
          <p:cNvPr id="58" name="Group 45"/>
          <p:cNvGrpSpPr/>
          <p:nvPr/>
        </p:nvGrpSpPr>
        <p:grpSpPr bwMode="auto">
          <a:xfrm>
            <a:off x="1774826" y="4628728"/>
            <a:ext cx="960439" cy="1371600"/>
            <a:chOff x="1104" y="3120"/>
            <a:chExt cx="605" cy="864"/>
          </a:xfrm>
        </p:grpSpPr>
        <p:sp>
          <p:nvSpPr>
            <p:cNvPr id="132" name="Text Box 30"/>
            <p:cNvSpPr txBox="1">
              <a:spLocks noChangeArrowheads="1"/>
            </p:cNvSpPr>
            <p:nvPr/>
          </p:nvSpPr>
          <p:spPr bwMode="auto">
            <a:xfrm>
              <a:off x="1488" y="369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dirty="0">
                  <a:ea typeface="SimSun" panose="02010600030101010101" pitchFamily="2" charset="-122"/>
                </a:rPr>
                <a:t>7</a:t>
              </a:r>
            </a:p>
          </p:txBody>
        </p:sp>
        <p:sp>
          <p:nvSpPr>
            <p:cNvPr id="133" name="Line 42"/>
            <p:cNvSpPr>
              <a:spLocks noChangeShapeType="1"/>
            </p:cNvSpPr>
            <p:nvPr/>
          </p:nvSpPr>
          <p:spPr bwMode="auto">
            <a:xfrm flipV="1">
              <a:off x="1104" y="3120"/>
              <a:ext cx="384" cy="192"/>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34" name="Line 43"/>
            <p:cNvSpPr>
              <a:spLocks noChangeShapeType="1"/>
            </p:cNvSpPr>
            <p:nvPr/>
          </p:nvSpPr>
          <p:spPr bwMode="auto">
            <a:xfrm>
              <a:off x="1104" y="3360"/>
              <a:ext cx="384" cy="24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35" name="Line 44"/>
            <p:cNvSpPr>
              <a:spLocks noChangeShapeType="1"/>
            </p:cNvSpPr>
            <p:nvPr/>
          </p:nvSpPr>
          <p:spPr bwMode="auto">
            <a:xfrm>
              <a:off x="1104" y="3408"/>
              <a:ext cx="384" cy="384"/>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grpSp>
        <p:nvGrpSpPr>
          <p:cNvPr id="59" name="Group 47"/>
          <p:cNvGrpSpPr/>
          <p:nvPr/>
        </p:nvGrpSpPr>
        <p:grpSpPr bwMode="auto">
          <a:xfrm>
            <a:off x="2765428" y="4400128"/>
            <a:ext cx="1036639" cy="457200"/>
            <a:chOff x="1728" y="2976"/>
            <a:chExt cx="653" cy="288"/>
          </a:xfrm>
        </p:grpSpPr>
        <p:sp>
          <p:nvSpPr>
            <p:cNvPr id="130" name="Text Box 31"/>
            <p:cNvSpPr txBox="1">
              <a:spLocks noChangeArrowheads="1"/>
            </p:cNvSpPr>
            <p:nvPr/>
          </p:nvSpPr>
          <p:spPr bwMode="auto">
            <a:xfrm>
              <a:off x="2160" y="2976"/>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5</a:t>
              </a:r>
            </a:p>
          </p:txBody>
        </p:sp>
        <p:sp>
          <p:nvSpPr>
            <p:cNvPr id="131" name="Line 46"/>
            <p:cNvSpPr>
              <a:spLocks noChangeShapeType="1"/>
            </p:cNvSpPr>
            <p:nvPr/>
          </p:nvSpPr>
          <p:spPr bwMode="auto">
            <a:xfrm>
              <a:off x="1728" y="3072"/>
              <a:ext cx="384" cy="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sp>
        <p:nvSpPr>
          <p:cNvPr id="60" name="Line 48"/>
          <p:cNvSpPr>
            <a:spLocks noChangeShapeType="1"/>
          </p:cNvSpPr>
          <p:nvPr/>
        </p:nvSpPr>
        <p:spPr bwMode="auto">
          <a:xfrm flipV="1">
            <a:off x="2765425" y="4628728"/>
            <a:ext cx="609600" cy="38100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nvGrpSpPr>
          <p:cNvPr id="61" name="Group 54"/>
          <p:cNvGrpSpPr/>
          <p:nvPr/>
        </p:nvGrpSpPr>
        <p:grpSpPr bwMode="auto">
          <a:xfrm>
            <a:off x="2765428" y="4781128"/>
            <a:ext cx="1036639" cy="1600200"/>
            <a:chOff x="1728" y="3312"/>
            <a:chExt cx="653" cy="1008"/>
          </a:xfrm>
        </p:grpSpPr>
        <p:sp>
          <p:nvSpPr>
            <p:cNvPr id="122" name="Text Box 25"/>
            <p:cNvSpPr txBox="1">
              <a:spLocks noChangeArrowheads="1"/>
            </p:cNvSpPr>
            <p:nvPr/>
          </p:nvSpPr>
          <p:spPr bwMode="auto">
            <a:xfrm>
              <a:off x="2160" y="3312"/>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1</a:t>
              </a:r>
            </a:p>
          </p:txBody>
        </p:sp>
        <p:sp>
          <p:nvSpPr>
            <p:cNvPr id="123" name="Text Box 32"/>
            <p:cNvSpPr txBox="1">
              <a:spLocks noChangeArrowheads="1"/>
            </p:cNvSpPr>
            <p:nvPr/>
          </p:nvSpPr>
          <p:spPr bwMode="auto">
            <a:xfrm>
              <a:off x="2160" y="3552"/>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3</a:t>
              </a:r>
            </a:p>
          </p:txBody>
        </p:sp>
        <p:sp>
          <p:nvSpPr>
            <p:cNvPr id="124" name="Text Box 33"/>
            <p:cNvSpPr txBox="1">
              <a:spLocks noChangeArrowheads="1"/>
            </p:cNvSpPr>
            <p:nvPr/>
          </p:nvSpPr>
          <p:spPr bwMode="auto">
            <a:xfrm>
              <a:off x="2160" y="4032"/>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9</a:t>
              </a:r>
            </a:p>
          </p:txBody>
        </p:sp>
        <p:sp>
          <p:nvSpPr>
            <p:cNvPr id="125" name="Text Box 34"/>
            <p:cNvSpPr txBox="1">
              <a:spLocks noChangeArrowheads="1"/>
            </p:cNvSpPr>
            <p:nvPr/>
          </p:nvSpPr>
          <p:spPr bwMode="auto">
            <a:xfrm>
              <a:off x="2160" y="3792"/>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7</a:t>
              </a:r>
            </a:p>
          </p:txBody>
        </p:sp>
        <p:sp>
          <p:nvSpPr>
            <p:cNvPr id="126" name="Line 50"/>
            <p:cNvSpPr>
              <a:spLocks noChangeShapeType="1"/>
            </p:cNvSpPr>
            <p:nvPr/>
          </p:nvSpPr>
          <p:spPr bwMode="auto">
            <a:xfrm flipV="1">
              <a:off x="1728" y="3456"/>
              <a:ext cx="384" cy="192"/>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27" name="Line 51"/>
            <p:cNvSpPr>
              <a:spLocks noChangeShapeType="1"/>
            </p:cNvSpPr>
            <p:nvPr/>
          </p:nvSpPr>
          <p:spPr bwMode="auto">
            <a:xfrm flipV="1">
              <a:off x="1728" y="3696"/>
              <a:ext cx="384" cy="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28" name="Line 52"/>
            <p:cNvSpPr>
              <a:spLocks noChangeShapeType="1"/>
            </p:cNvSpPr>
            <p:nvPr/>
          </p:nvSpPr>
          <p:spPr bwMode="auto">
            <a:xfrm>
              <a:off x="1728" y="3744"/>
              <a:ext cx="384" cy="192"/>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29" name="Line 53"/>
            <p:cNvSpPr>
              <a:spLocks noChangeShapeType="1"/>
            </p:cNvSpPr>
            <p:nvPr/>
          </p:nvSpPr>
          <p:spPr bwMode="auto">
            <a:xfrm>
              <a:off x="1728" y="3792"/>
              <a:ext cx="384" cy="336"/>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sp>
        <p:nvSpPr>
          <p:cNvPr id="62" name="Line 55"/>
          <p:cNvSpPr>
            <a:spLocks noChangeShapeType="1"/>
          </p:cNvSpPr>
          <p:nvPr/>
        </p:nvSpPr>
        <p:spPr bwMode="auto">
          <a:xfrm flipV="1">
            <a:off x="2765425" y="4704928"/>
            <a:ext cx="609600" cy="106680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nvGrpSpPr>
          <p:cNvPr id="63" name="Group 62"/>
          <p:cNvGrpSpPr/>
          <p:nvPr/>
        </p:nvGrpSpPr>
        <p:grpSpPr bwMode="auto">
          <a:xfrm>
            <a:off x="4594225" y="1352128"/>
            <a:ext cx="3200400" cy="3843338"/>
            <a:chOff x="2880" y="1035"/>
            <a:chExt cx="2016" cy="2421"/>
          </a:xfrm>
        </p:grpSpPr>
        <p:sp>
          <p:nvSpPr>
            <p:cNvPr id="115" name="Text Box 15"/>
            <p:cNvSpPr txBox="1">
              <a:spLocks noChangeArrowheads="1"/>
            </p:cNvSpPr>
            <p:nvPr/>
          </p:nvSpPr>
          <p:spPr bwMode="auto">
            <a:xfrm>
              <a:off x="3168" y="1056"/>
              <a:ext cx="1704" cy="2385"/>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dirty="0">
                  <a:latin typeface="Tahoma" panose="020B0604030504040204" pitchFamily="34" charset="0"/>
                  <a:ea typeface="SimSun" panose="02010600030101010101" pitchFamily="2" charset="-122"/>
                </a:rPr>
                <a:t>       r         b</a:t>
              </a:r>
            </a:p>
            <a:p>
              <a:pPr>
                <a:buFontTx/>
                <a:buAutoNum type="arabicPlain"/>
              </a:pPr>
              <a:r>
                <a:rPr lang="en-US" altLang="zh-CN" dirty="0">
                  <a:latin typeface="Tahoma" panose="020B0604030504040204" pitchFamily="34" charset="0"/>
                  <a:ea typeface="SimSun" panose="02010600030101010101" pitchFamily="2" charset="-122"/>
                </a:rPr>
                <a:t>   2,4       5</a:t>
              </a:r>
            </a:p>
            <a:p>
              <a:pPr>
                <a:buFontTx/>
                <a:buAutoNum type="arabicPlain"/>
              </a:pPr>
              <a:r>
                <a:rPr lang="en-US" altLang="zh-CN" dirty="0">
                  <a:latin typeface="Tahoma" panose="020B0604030504040204" pitchFamily="34" charset="0"/>
                  <a:ea typeface="SimSun" panose="02010600030101010101" pitchFamily="2" charset="-122"/>
                </a:rPr>
                <a:t>   4,6       1,3,5</a:t>
              </a:r>
            </a:p>
            <a:p>
              <a:pPr>
                <a:buFontTx/>
                <a:buAutoNum type="arabicPlain"/>
              </a:pPr>
              <a:r>
                <a:rPr lang="en-US" altLang="zh-CN" dirty="0">
                  <a:latin typeface="Tahoma" panose="020B0604030504040204" pitchFamily="34" charset="0"/>
                  <a:ea typeface="SimSun" panose="02010600030101010101" pitchFamily="2" charset="-122"/>
                </a:rPr>
                <a:t>   2,6       5</a:t>
              </a:r>
            </a:p>
            <a:p>
              <a:pPr>
                <a:buFontTx/>
                <a:buAutoNum type="arabicPlain"/>
              </a:pPr>
              <a:r>
                <a:rPr lang="en-US" altLang="zh-CN" dirty="0">
                  <a:latin typeface="Tahoma" panose="020B0604030504040204" pitchFamily="34" charset="0"/>
                  <a:ea typeface="SimSun" panose="02010600030101010101" pitchFamily="2" charset="-122"/>
                </a:rPr>
                <a:t>   2,8       1,5,7</a:t>
              </a:r>
            </a:p>
            <a:p>
              <a:pPr>
                <a:buFontTx/>
                <a:buAutoNum type="arabicPlain"/>
              </a:pPr>
              <a:r>
                <a:rPr lang="en-US" altLang="zh-CN" dirty="0">
                  <a:latin typeface="Tahoma" panose="020B0604030504040204" pitchFamily="34" charset="0"/>
                  <a:ea typeface="SimSun" panose="02010600030101010101" pitchFamily="2" charset="-122"/>
                </a:rPr>
                <a:t>   2,4,6,8  1,3,7,9</a:t>
              </a:r>
            </a:p>
            <a:p>
              <a:pPr>
                <a:buFontTx/>
                <a:buAutoNum type="arabicPlain"/>
              </a:pPr>
              <a:r>
                <a:rPr lang="en-US" altLang="zh-CN" dirty="0">
                  <a:latin typeface="Tahoma" panose="020B0604030504040204" pitchFamily="34" charset="0"/>
                  <a:ea typeface="SimSun" panose="02010600030101010101" pitchFamily="2" charset="-122"/>
                </a:rPr>
                <a:t>   2,8       3,5,9</a:t>
              </a:r>
            </a:p>
            <a:p>
              <a:pPr>
                <a:buFontTx/>
                <a:buAutoNum type="arabicPlain"/>
              </a:pPr>
              <a:r>
                <a:rPr lang="en-US" altLang="zh-CN" dirty="0">
                  <a:latin typeface="Tahoma" panose="020B0604030504040204" pitchFamily="34" charset="0"/>
                  <a:ea typeface="SimSun" panose="02010600030101010101" pitchFamily="2" charset="-122"/>
                </a:rPr>
                <a:t>   4,8       5</a:t>
              </a:r>
            </a:p>
            <a:p>
              <a:pPr>
                <a:buFontTx/>
                <a:buAutoNum type="arabicPlain"/>
              </a:pPr>
              <a:r>
                <a:rPr lang="en-US" altLang="zh-CN" dirty="0">
                  <a:latin typeface="Tahoma" panose="020B0604030504040204" pitchFamily="34" charset="0"/>
                  <a:ea typeface="SimSun" panose="02010600030101010101" pitchFamily="2" charset="-122"/>
                </a:rPr>
                <a:t>   4,6       5,7,9</a:t>
              </a:r>
            </a:p>
            <a:p>
              <a:pPr>
                <a:buFontTx/>
                <a:buAutoNum type="arabicPlain"/>
              </a:pPr>
              <a:r>
                <a:rPr lang="en-US" altLang="zh-CN" dirty="0">
                  <a:latin typeface="Tahoma" panose="020B0604030504040204" pitchFamily="34" charset="0"/>
                  <a:ea typeface="SimSun" panose="02010600030101010101" pitchFamily="2" charset="-122"/>
                </a:rPr>
                <a:t>   6,8       5</a:t>
              </a:r>
            </a:p>
          </p:txBody>
        </p:sp>
        <p:sp>
          <p:nvSpPr>
            <p:cNvPr id="116" name="Rectangle 16"/>
            <p:cNvSpPr>
              <a:spLocks noChangeArrowheads="1"/>
            </p:cNvSpPr>
            <p:nvPr/>
          </p:nvSpPr>
          <p:spPr bwMode="auto">
            <a:xfrm>
              <a:off x="3120" y="1035"/>
              <a:ext cx="1776" cy="2400"/>
            </a:xfrm>
            <a:prstGeom prst="rect">
              <a:avLst/>
            </a:prstGeom>
            <a:noFill/>
            <a:ln w="9525">
              <a:solidFill>
                <a:schemeClr val="tx1"/>
              </a:solidFill>
              <a:miter lim="800000"/>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17" name="Line 17"/>
            <p:cNvSpPr>
              <a:spLocks noChangeShapeType="1"/>
            </p:cNvSpPr>
            <p:nvPr/>
          </p:nvSpPr>
          <p:spPr bwMode="auto">
            <a:xfrm>
              <a:off x="3408" y="1035"/>
              <a:ext cx="0" cy="240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18" name="Line 18"/>
            <p:cNvSpPr>
              <a:spLocks noChangeShapeType="1"/>
            </p:cNvSpPr>
            <p:nvPr/>
          </p:nvSpPr>
          <p:spPr bwMode="auto">
            <a:xfrm>
              <a:off x="4128" y="1035"/>
              <a:ext cx="0" cy="240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19" name="Line 19"/>
            <p:cNvSpPr>
              <a:spLocks noChangeShapeType="1"/>
            </p:cNvSpPr>
            <p:nvPr/>
          </p:nvSpPr>
          <p:spPr bwMode="auto">
            <a:xfrm>
              <a:off x="3120" y="1323"/>
              <a:ext cx="1776" cy="0"/>
            </a:xfrm>
            <a:prstGeom prst="line">
              <a:avLst/>
            </a:prstGeom>
            <a:noFill/>
            <a:ln w="9525">
              <a:solidFill>
                <a:schemeClr val="tx1"/>
              </a:solidFill>
              <a:roun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20" name="Line 57"/>
            <p:cNvSpPr>
              <a:spLocks noChangeShapeType="1"/>
            </p:cNvSpPr>
            <p:nvPr/>
          </p:nvSpPr>
          <p:spPr bwMode="auto">
            <a:xfrm>
              <a:off x="2880" y="1440"/>
              <a:ext cx="192" cy="0"/>
            </a:xfrm>
            <a:prstGeom prst="line">
              <a:avLst/>
            </a:prstGeom>
            <a:noFill/>
            <a:ln w="9525">
              <a:solidFill>
                <a:schemeClr val="tx1"/>
              </a:solidFill>
              <a:round/>
              <a:tailEnd type="triangl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sp>
          <p:nvSpPr>
            <p:cNvPr id="121" name="Text Box 58"/>
            <p:cNvSpPr txBox="1">
              <a:spLocks noChangeArrowheads="1"/>
            </p:cNvSpPr>
            <p:nvPr/>
          </p:nvSpPr>
          <p:spPr bwMode="auto">
            <a:xfrm>
              <a:off x="2880" y="3168"/>
              <a:ext cx="221"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a:ea typeface="SimSun" panose="02010600030101010101" pitchFamily="2" charset="-122"/>
                </a:rPr>
                <a:t>*</a:t>
              </a:r>
            </a:p>
          </p:txBody>
        </p:sp>
      </p:grpSp>
      <p:grpSp>
        <p:nvGrpSpPr>
          <p:cNvPr id="64" name="Group 61"/>
          <p:cNvGrpSpPr/>
          <p:nvPr/>
        </p:nvGrpSpPr>
        <p:grpSpPr bwMode="auto">
          <a:xfrm>
            <a:off x="3908425" y="5847928"/>
            <a:ext cx="4756150" cy="457200"/>
            <a:chOff x="2448" y="3888"/>
            <a:chExt cx="2996" cy="288"/>
          </a:xfrm>
        </p:grpSpPr>
        <p:sp>
          <p:nvSpPr>
            <p:cNvPr id="65" name="Text Box 59"/>
            <p:cNvSpPr txBox="1">
              <a:spLocks noChangeArrowheads="1"/>
            </p:cNvSpPr>
            <p:nvPr/>
          </p:nvSpPr>
          <p:spPr bwMode="auto">
            <a:xfrm>
              <a:off x="2592" y="3888"/>
              <a:ext cx="2852" cy="288"/>
            </a:xfrm>
            <a:prstGeom prst="rect">
              <a:avLst/>
            </a:prstGeom>
            <a:noFill/>
            <a:ln>
              <a:noFill/>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zh-CN" dirty="0">
                  <a:ea typeface="SimSun" panose="02010600030101010101" pitchFamily="2" charset="-122"/>
                </a:rPr>
                <a:t>Accept, since final state reached</a:t>
              </a:r>
            </a:p>
          </p:txBody>
        </p:sp>
        <p:sp>
          <p:nvSpPr>
            <p:cNvPr id="114" name="Line 60"/>
            <p:cNvSpPr>
              <a:spLocks noChangeShapeType="1"/>
            </p:cNvSpPr>
            <p:nvPr/>
          </p:nvSpPr>
          <p:spPr bwMode="auto">
            <a:xfrm flipH="1">
              <a:off x="2448" y="4032"/>
              <a:ext cx="144" cy="0"/>
            </a:xfrm>
            <a:prstGeom prst="line">
              <a:avLst/>
            </a:prstGeom>
            <a:noFill/>
            <a:ln w="9525">
              <a:solidFill>
                <a:schemeClr val="tx1"/>
              </a:solidFill>
              <a:round/>
              <a:tailEnd type="triangl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510571" y="404664"/>
            <a:ext cx="3017734"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Example: Tennis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Match</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 3~5 sets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Set</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 6 or more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games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One person serves throughout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To win, you must score at least 4 points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You also must win by at least 2 points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Inputs are s = “server wins point” and o = “opponent wins point”</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a:t>
            </a:fld>
            <a:r>
              <a:rPr lang="en-US" altLang="zh-CN"/>
              <a:t>/100</a:t>
            </a:r>
            <a:endParaRPr lang="en-US" altLang="zh-CN" dirty="0"/>
          </a:p>
        </p:txBody>
      </p:sp>
    </p:spTree>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finite set of states, typically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An input alphabet, typically </a:t>
            </a:r>
            <a:r>
              <a:rPr lang="en-US" altLang="zh-CN" sz="2800" kern="0" dirty="0" err="1">
                <a:solidFill>
                  <a:srgbClr val="0000FF"/>
                </a:solidFill>
                <a:latin typeface="Lucida Sans Unicode" panose="020B0602030504020204" pitchFamily="34" charset="0"/>
                <a:ea typeface="SimSun" panose="02010600030101010101" pitchFamily="2" charset="-122"/>
              </a:rPr>
              <a:t>Σ</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transition function, typically </a:t>
            </a:r>
            <a:r>
              <a:rPr lang="en-US" altLang="zh-CN" sz="2800" dirty="0" err="1">
                <a:solidFill>
                  <a:srgbClr val="0000FF"/>
                </a:solidFill>
                <a:latin typeface="Lucida Sans Unicode" panose="020B0602030504020204" pitchFamily="34" charset="0"/>
              </a:rPr>
              <a:t>δ</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start state in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90"/>
                </a:solidFill>
                <a:latin typeface="Tahoma" panose="020B0604030504040204"/>
                <a:ea typeface="SimSun" panose="02010600030101010101" pitchFamily="2" charset="-122"/>
              </a:rPr>
              <a:t>, typically </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9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set of final states </a:t>
            </a:r>
            <a:r>
              <a:rPr lang="en-US" altLang="zh-CN" sz="2800" kern="0" dirty="0">
                <a:solidFill>
                  <a:srgbClr val="0000FF"/>
                </a:solidFill>
                <a:latin typeface="Tahoma" panose="020B0604030504040204"/>
                <a:ea typeface="SimSun" panose="02010600030101010101" pitchFamily="2" charset="-122"/>
              </a:rPr>
              <a:t>F ⊆ Q</a:t>
            </a:r>
            <a:r>
              <a:rPr lang="en-US" altLang="zh-CN" sz="2800" kern="0" dirty="0">
                <a:solidFill>
                  <a:srgbClr val="000090"/>
                </a:solidFill>
                <a:latin typeface="Tahoma" panose="020B0604030504040204"/>
                <a:ea typeface="SimSun" panose="02010600030101010101" pitchFamily="2" charset="-122"/>
              </a:rPr>
              <a:t>.</a:t>
            </a:r>
          </a:p>
        </p:txBody>
      </p:sp>
      <p:sp>
        <p:nvSpPr>
          <p:cNvPr id="7" name="Rectangle 6"/>
          <p:cNvSpPr>
            <a:spLocks noChangeArrowheads="1"/>
          </p:cNvSpPr>
          <p:nvPr/>
        </p:nvSpPr>
        <p:spPr bwMode="auto">
          <a:xfrm>
            <a:off x="2267744" y="444664"/>
            <a:ext cx="230580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Formal 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70</a:t>
            </a:fld>
            <a:r>
              <a:rPr lang="en-US" altLang="zh-CN"/>
              <a:t>/100</a:t>
            </a:r>
            <a:endParaRPr lang="en-US" altLang="zh-CN" dirty="0"/>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3"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(q, a) </a:t>
            </a:r>
            <a:r>
              <a:rPr lang="en-US" altLang="zh-CN" sz="2800" kern="0" dirty="0">
                <a:solidFill>
                  <a:srgbClr val="000000"/>
                </a:solidFill>
                <a:latin typeface="Tahoma" panose="020B0604030504040204"/>
                <a:ea typeface="SimSun" panose="02010600030101010101" pitchFamily="2" charset="-122"/>
              </a:rPr>
              <a:t>is a set of states.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Extend to strings as follows:</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DA0058"/>
                </a:solidFill>
                <a:latin typeface="Tahoma" panose="020B0604030504040204"/>
                <a:ea typeface="SimSun" panose="02010600030101010101" pitchFamily="2" charset="-122"/>
              </a:rPr>
              <a:t>Basis</a:t>
            </a:r>
            <a:r>
              <a:rPr lang="en-US" altLang="zh-CN" sz="2400" kern="0" dirty="0">
                <a:solidFill>
                  <a:srgbClr val="000000"/>
                </a:solidFill>
                <a:latin typeface="Tahoma" panose="020B0604030504040204"/>
                <a:ea typeface="SimSun" panose="02010600030101010101" pitchFamily="2" charset="-122"/>
              </a:rPr>
              <a:t>: </a:t>
            </a:r>
            <a:r>
              <a:rPr lang="en-US" altLang="zh-CN" sz="2400" kern="0" dirty="0" err="1">
                <a:solidFill>
                  <a:srgbClr val="0000FF"/>
                </a:solidFill>
                <a:latin typeface="Lucida Sans Unicode" panose="020B0602030504020204" pitchFamily="34" charset="0"/>
                <a:ea typeface="SimSun" panose="02010600030101010101" pitchFamily="2" charset="-122"/>
              </a:rPr>
              <a:t>δ</a:t>
            </a:r>
            <a:r>
              <a:rPr lang="en-US" altLang="zh-CN" sz="2400" kern="0" dirty="0">
                <a:solidFill>
                  <a:srgbClr val="0000FF"/>
                </a:solidFill>
                <a:latin typeface="Tahoma" panose="020B0604030504040204"/>
                <a:ea typeface="SimSun" panose="02010600030101010101" pitchFamily="2" charset="-122"/>
              </a:rPr>
              <a:t>(q, </a:t>
            </a:r>
            <a:r>
              <a:rPr lang="en-US" altLang="zh-CN" sz="2400" kern="0" dirty="0">
                <a:solidFill>
                  <a:srgbClr val="0000FF"/>
                </a:solidFill>
                <a:latin typeface="Lucida Sans Unicode" panose="020B0602030504020204" pitchFamily="34" charset="0"/>
                <a:ea typeface="SimSun" panose="02010600030101010101" pitchFamily="2" charset="-122"/>
              </a:rPr>
              <a:t>ε</a:t>
            </a:r>
            <a:r>
              <a:rPr lang="en-US" altLang="zh-CN" sz="2400" kern="0" dirty="0">
                <a:solidFill>
                  <a:srgbClr val="0000FF"/>
                </a:solidFill>
                <a:latin typeface="Tahoma" panose="020B0604030504040204"/>
                <a:ea typeface="SimSun" panose="02010600030101010101" pitchFamily="2" charset="-122"/>
              </a:rPr>
              <a:t>) = {q}</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DA0058"/>
                </a:solidFill>
                <a:latin typeface="Tahoma" panose="020B0604030504040204"/>
                <a:ea typeface="SimSun" panose="02010600030101010101" pitchFamily="2" charset="-122"/>
              </a:rPr>
              <a:t>Induction</a:t>
            </a:r>
            <a:r>
              <a:rPr lang="en-US" altLang="zh-CN" sz="2400" kern="0" dirty="0">
                <a:solidFill>
                  <a:srgbClr val="000000"/>
                </a:solidFill>
                <a:latin typeface="Tahoma" panose="020B0604030504040204"/>
                <a:ea typeface="SimSun" panose="02010600030101010101" pitchFamily="2" charset="-122"/>
              </a:rPr>
              <a:t>: </a:t>
            </a:r>
            <a:r>
              <a:rPr lang="en-US" altLang="zh-CN" sz="2400" kern="0" dirty="0" err="1">
                <a:solidFill>
                  <a:srgbClr val="0000FF"/>
                </a:solidFill>
                <a:latin typeface="Lucida Sans Unicode" panose="020B0602030504020204" pitchFamily="34" charset="0"/>
                <a:ea typeface="SimSun" panose="02010600030101010101" pitchFamily="2" charset="-122"/>
              </a:rPr>
              <a:t>δ</a:t>
            </a:r>
            <a:r>
              <a:rPr lang="en-US" altLang="zh-CN" sz="2400" kern="0" dirty="0">
                <a:solidFill>
                  <a:srgbClr val="0000FF"/>
                </a:solidFill>
                <a:latin typeface="Tahoma" panose="020B0604030504040204"/>
                <a:ea typeface="SimSun" panose="02010600030101010101" pitchFamily="2" charset="-122"/>
              </a:rPr>
              <a:t>(q, </a:t>
            </a:r>
            <a:r>
              <a:rPr lang="en-US" altLang="zh-CN" sz="2400" kern="0" dirty="0" err="1">
                <a:solidFill>
                  <a:srgbClr val="0000FF"/>
                </a:solidFill>
                <a:latin typeface="Tahoma" panose="020B0604030504040204"/>
                <a:ea typeface="SimSun" panose="02010600030101010101" pitchFamily="2" charset="-122"/>
              </a:rPr>
              <a:t>wa</a:t>
            </a:r>
            <a:r>
              <a:rPr lang="en-US" altLang="zh-CN" sz="2400" kern="0" dirty="0">
                <a:solidFill>
                  <a:srgbClr val="0000FF"/>
                </a:solidFill>
                <a:latin typeface="Tahoma" panose="020B0604030504040204"/>
                <a:ea typeface="SimSun" panose="02010600030101010101" pitchFamily="2" charset="-122"/>
              </a:rPr>
              <a:t>) = </a:t>
            </a:r>
            <a:r>
              <a:rPr lang="en-US" altLang="zh-CN" sz="2400" kern="0" dirty="0">
                <a:solidFill>
                  <a:srgbClr val="000000"/>
                </a:solidFill>
                <a:latin typeface="Tahoma" panose="020B0604030504040204"/>
                <a:ea typeface="SimSun" panose="02010600030101010101" pitchFamily="2" charset="-122"/>
              </a:rPr>
              <a:t>the union over (all states </a:t>
            </a:r>
            <a:r>
              <a:rPr lang="en-US" altLang="zh-CN" sz="2400" kern="0" dirty="0">
                <a:solidFill>
                  <a:srgbClr val="0000FF"/>
                </a:solidFill>
                <a:latin typeface="Tahoma" panose="020B0604030504040204"/>
                <a:ea typeface="SimSun" panose="02010600030101010101" pitchFamily="2" charset="-122"/>
              </a:rPr>
              <a:t>p</a:t>
            </a:r>
            <a:r>
              <a:rPr lang="en-US" altLang="zh-CN" sz="2400" kern="0" dirty="0">
                <a:solidFill>
                  <a:srgbClr val="000000"/>
                </a:solidFill>
                <a:latin typeface="Tahoma" panose="020B0604030504040204"/>
                <a:ea typeface="SimSun" panose="02010600030101010101" pitchFamily="2" charset="-122"/>
              </a:rPr>
              <a:t> in </a:t>
            </a:r>
            <a:r>
              <a:rPr lang="en-US" altLang="zh-CN" sz="2400" kern="0" dirty="0" err="1">
                <a:solidFill>
                  <a:srgbClr val="0000FF"/>
                </a:solidFill>
                <a:latin typeface="Lucida Sans Unicode" panose="020B0602030504020204" pitchFamily="34" charset="0"/>
                <a:ea typeface="SimSun" panose="02010600030101010101" pitchFamily="2" charset="-122"/>
              </a:rPr>
              <a:t>δ</a:t>
            </a:r>
            <a:r>
              <a:rPr lang="en-US" altLang="zh-CN" sz="2400" kern="0" dirty="0">
                <a:solidFill>
                  <a:srgbClr val="0000FF"/>
                </a:solidFill>
                <a:latin typeface="Tahoma" panose="020B0604030504040204"/>
                <a:ea typeface="SimSun" panose="02010600030101010101" pitchFamily="2" charset="-122"/>
              </a:rPr>
              <a:t>(q, w)</a:t>
            </a:r>
            <a:r>
              <a:rPr lang="en-US" altLang="zh-CN" sz="2400" kern="0" dirty="0">
                <a:solidFill>
                  <a:srgbClr val="000000"/>
                </a:solidFill>
                <a:latin typeface="Tahoma" panose="020B0604030504040204"/>
                <a:ea typeface="SimSun" panose="02010600030101010101" pitchFamily="2" charset="-122"/>
              </a:rPr>
              <a:t> ) of </a:t>
            </a:r>
            <a:r>
              <a:rPr lang="en-US" altLang="zh-CN" sz="2400" kern="0" dirty="0" err="1">
                <a:solidFill>
                  <a:srgbClr val="0000FF"/>
                </a:solidFill>
                <a:latin typeface="Lucida Sans Unicode" panose="020B0602030504020204" pitchFamily="34" charset="0"/>
                <a:ea typeface="SimSun" panose="02010600030101010101" pitchFamily="2" charset="-122"/>
              </a:rPr>
              <a:t>δ</a:t>
            </a:r>
            <a:r>
              <a:rPr lang="en-US" altLang="zh-CN" sz="2400" kern="0" dirty="0">
                <a:solidFill>
                  <a:srgbClr val="0000FF"/>
                </a:solidFill>
                <a:latin typeface="Tahoma" panose="020B0604030504040204"/>
                <a:ea typeface="SimSun" panose="02010600030101010101" pitchFamily="2" charset="-122"/>
              </a:rPr>
              <a:t>(p, a)</a:t>
            </a:r>
            <a:endParaRPr lang="en-US" altLang="zh-CN" sz="2000" dirty="0">
              <a:solidFill>
                <a:srgbClr val="0000FF"/>
              </a:solidFill>
            </a:endParaRPr>
          </a:p>
        </p:txBody>
      </p:sp>
      <p:sp>
        <p:nvSpPr>
          <p:cNvPr id="7" name="Rectangle 6"/>
          <p:cNvSpPr>
            <a:spLocks noChangeArrowheads="1"/>
          </p:cNvSpPr>
          <p:nvPr/>
        </p:nvSpPr>
        <p:spPr bwMode="auto">
          <a:xfrm>
            <a:off x="2267744" y="444664"/>
            <a:ext cx="230580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Formal 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71</a:t>
            </a:fld>
            <a:r>
              <a:rPr lang="en-US" altLang="zh-CN"/>
              <a:t>/100</a:t>
            </a:r>
            <a:endParaRPr lang="en-US" altLang="zh-CN" dirty="0"/>
          </a:p>
        </p:txBody>
      </p:sp>
      <p:sp>
        <p:nvSpPr>
          <p:cNvPr id="3" name="椭圆 2"/>
          <p:cNvSpPr/>
          <p:nvPr/>
        </p:nvSpPr>
        <p:spPr>
          <a:xfrm>
            <a:off x="1143000" y="4365104"/>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q</a:t>
            </a:r>
            <a:endParaRPr lang="zh-CN" altLang="en-US" sz="2000" dirty="0">
              <a:solidFill>
                <a:srgbClr val="000090"/>
              </a:solidFill>
              <a:latin typeface="Tahoma" panose="020B0604030504040204" pitchFamily="34" charset="0"/>
              <a:cs typeface="Tahoma" panose="020B0604030504040204" pitchFamily="34" charset="0"/>
            </a:endParaRPr>
          </a:p>
        </p:txBody>
      </p:sp>
      <p:cxnSp>
        <p:nvCxnSpPr>
          <p:cNvPr id="5" name="直接箭头连接符 4"/>
          <p:cNvCxnSpPr>
            <a:stCxn id="3" idx="6"/>
            <a:endCxn id="13" idx="2"/>
          </p:cNvCxnSpPr>
          <p:nvPr/>
        </p:nvCxnSpPr>
        <p:spPr>
          <a:xfrm flipV="1">
            <a:off x="1755000" y="4133277"/>
            <a:ext cx="1808888" cy="537827"/>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 idx="6"/>
            <a:endCxn id="14" idx="2"/>
          </p:cNvCxnSpPr>
          <p:nvPr/>
        </p:nvCxnSpPr>
        <p:spPr>
          <a:xfrm>
            <a:off x="1755000" y="4671104"/>
            <a:ext cx="1829991" cy="923693"/>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563888" y="3827277"/>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p</a:t>
            </a:r>
            <a:r>
              <a:rPr lang="en-US" altLang="zh-CN" sz="2000" baseline="-25000" dirty="0">
                <a:solidFill>
                  <a:srgbClr val="000090"/>
                </a:solidFill>
                <a:latin typeface="Tahoma" panose="020B0604030504040204" pitchFamily="34" charset="0"/>
                <a:ea typeface="Tahoma" panose="020B0604030504040204" pitchFamily="34" charset="0"/>
                <a:cs typeface="Tahoma" panose="020B0604030504040204" pitchFamily="34" charset="0"/>
              </a:rPr>
              <a:t>1</a:t>
            </a: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14" name="椭圆 13"/>
          <p:cNvSpPr/>
          <p:nvPr/>
        </p:nvSpPr>
        <p:spPr>
          <a:xfrm>
            <a:off x="3584991" y="5288797"/>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p</a:t>
            </a:r>
            <a:r>
              <a:rPr lang="en-US" altLang="zh-CN" sz="2000" baseline="-25000" dirty="0">
                <a:solidFill>
                  <a:srgbClr val="000090"/>
                </a:solidFill>
                <a:latin typeface="Tahoma" panose="020B0604030504040204" pitchFamily="34" charset="0"/>
                <a:ea typeface="Tahoma" panose="020B0604030504040204" pitchFamily="34" charset="0"/>
                <a:cs typeface="Tahoma" panose="020B0604030504040204" pitchFamily="34" charset="0"/>
              </a:rPr>
              <a:t>2</a:t>
            </a: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9" name="文本框 8"/>
          <p:cNvSpPr txBox="1"/>
          <p:nvPr/>
        </p:nvSpPr>
        <p:spPr>
          <a:xfrm rot="20527893">
            <a:off x="2433110" y="4066723"/>
            <a:ext cx="375424"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w</a:t>
            </a:r>
            <a:endParaRPr lang="zh-CN" altLang="en-US" sz="2000" dirty="0">
              <a:solidFill>
                <a:srgbClr val="000090"/>
              </a:solidFill>
              <a:latin typeface="Tahoma" panose="020B0604030504040204" pitchFamily="34" charset="0"/>
              <a:cs typeface="Tahoma" panose="020B0604030504040204" pitchFamily="34" charset="0"/>
            </a:endParaRPr>
          </a:p>
        </p:txBody>
      </p:sp>
      <p:sp>
        <p:nvSpPr>
          <p:cNvPr id="16" name="文本框 15"/>
          <p:cNvSpPr txBox="1"/>
          <p:nvPr/>
        </p:nvSpPr>
        <p:spPr>
          <a:xfrm rot="1188392">
            <a:off x="2555230" y="4757050"/>
            <a:ext cx="375424"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w</a:t>
            </a:r>
            <a:endParaRPr lang="zh-CN" altLang="en-US" sz="2000" dirty="0">
              <a:solidFill>
                <a:srgbClr val="000090"/>
              </a:solidFill>
              <a:latin typeface="Tahoma" panose="020B0604030504040204" pitchFamily="34" charset="0"/>
              <a:cs typeface="Tahoma" panose="020B0604030504040204" pitchFamily="34" charset="0"/>
            </a:endParaRPr>
          </a:p>
        </p:txBody>
      </p:sp>
      <p:cxnSp>
        <p:nvCxnSpPr>
          <p:cNvPr id="20" name="直接箭头连接符 19"/>
          <p:cNvCxnSpPr>
            <a:stCxn id="13" idx="6"/>
            <a:endCxn id="22" idx="2"/>
          </p:cNvCxnSpPr>
          <p:nvPr/>
        </p:nvCxnSpPr>
        <p:spPr>
          <a:xfrm flipV="1">
            <a:off x="4175888" y="3746794"/>
            <a:ext cx="1795241" cy="386483"/>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3" idx="6"/>
            <a:endCxn id="23" idx="2"/>
          </p:cNvCxnSpPr>
          <p:nvPr/>
        </p:nvCxnSpPr>
        <p:spPr>
          <a:xfrm>
            <a:off x="4175888" y="4133277"/>
            <a:ext cx="1800601" cy="396044"/>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971129" y="3440794"/>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23" name="椭圆 22"/>
          <p:cNvSpPr/>
          <p:nvPr/>
        </p:nvSpPr>
        <p:spPr>
          <a:xfrm>
            <a:off x="5976489" y="4223321"/>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24" name="文本框 23"/>
          <p:cNvSpPr txBox="1"/>
          <p:nvPr/>
        </p:nvSpPr>
        <p:spPr>
          <a:xfrm rot="20527893">
            <a:off x="4883637" y="3485810"/>
            <a:ext cx="319318"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a</a:t>
            </a:r>
            <a:endParaRPr lang="zh-CN" altLang="en-US" sz="2000" dirty="0">
              <a:solidFill>
                <a:srgbClr val="000090"/>
              </a:solidFill>
              <a:latin typeface="Tahoma" panose="020B0604030504040204" pitchFamily="34" charset="0"/>
              <a:cs typeface="Tahoma" panose="020B0604030504040204" pitchFamily="34" charset="0"/>
            </a:endParaRPr>
          </a:p>
        </p:txBody>
      </p:sp>
      <p:sp>
        <p:nvSpPr>
          <p:cNvPr id="25" name="文本框 24"/>
          <p:cNvSpPr txBox="1"/>
          <p:nvPr/>
        </p:nvSpPr>
        <p:spPr>
          <a:xfrm rot="1188392">
            <a:off x="5002386" y="4003651"/>
            <a:ext cx="319318"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a</a:t>
            </a:r>
            <a:endParaRPr lang="zh-CN" altLang="en-US" sz="2000" dirty="0">
              <a:solidFill>
                <a:srgbClr val="000090"/>
              </a:solidFill>
              <a:latin typeface="Tahoma" panose="020B0604030504040204" pitchFamily="34" charset="0"/>
              <a:cs typeface="Tahoma" panose="020B0604030504040204" pitchFamily="34" charset="0"/>
            </a:endParaRPr>
          </a:p>
        </p:txBody>
      </p:sp>
      <p:cxnSp>
        <p:nvCxnSpPr>
          <p:cNvPr id="26" name="直接箭头连接符 25"/>
          <p:cNvCxnSpPr>
            <a:stCxn id="14" idx="6"/>
            <a:endCxn id="28" idx="2"/>
          </p:cNvCxnSpPr>
          <p:nvPr/>
        </p:nvCxnSpPr>
        <p:spPr>
          <a:xfrm flipV="1">
            <a:off x="4196991" y="5362970"/>
            <a:ext cx="1817154" cy="231827"/>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4" idx="6"/>
            <a:endCxn id="29" idx="2"/>
          </p:cNvCxnSpPr>
          <p:nvPr/>
        </p:nvCxnSpPr>
        <p:spPr>
          <a:xfrm>
            <a:off x="4196991" y="5594797"/>
            <a:ext cx="1774138" cy="570673"/>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014145" y="5056970"/>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29" name="椭圆 28"/>
          <p:cNvSpPr/>
          <p:nvPr/>
        </p:nvSpPr>
        <p:spPr>
          <a:xfrm>
            <a:off x="5971129" y="5859470"/>
            <a:ext cx="612000" cy="612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aseline="-25000" dirty="0">
              <a:solidFill>
                <a:srgbClr val="000090"/>
              </a:solidFill>
              <a:latin typeface="Tahoma" panose="020B0604030504040204" pitchFamily="34" charset="0"/>
              <a:cs typeface="Tahoma" panose="020B0604030504040204" pitchFamily="34" charset="0"/>
            </a:endParaRPr>
          </a:p>
        </p:txBody>
      </p:sp>
      <p:sp>
        <p:nvSpPr>
          <p:cNvPr id="30" name="文本框 29"/>
          <p:cNvSpPr txBox="1"/>
          <p:nvPr/>
        </p:nvSpPr>
        <p:spPr>
          <a:xfrm rot="20527893">
            <a:off x="4863202" y="5112469"/>
            <a:ext cx="319318"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a</a:t>
            </a:r>
            <a:endParaRPr lang="zh-CN" altLang="en-US" sz="2000" dirty="0">
              <a:solidFill>
                <a:srgbClr val="000090"/>
              </a:solidFill>
              <a:latin typeface="Tahoma" panose="020B0604030504040204" pitchFamily="34" charset="0"/>
              <a:cs typeface="Tahoma" panose="020B0604030504040204" pitchFamily="34" charset="0"/>
            </a:endParaRPr>
          </a:p>
        </p:txBody>
      </p:sp>
      <p:sp>
        <p:nvSpPr>
          <p:cNvPr id="31" name="文本框 30"/>
          <p:cNvSpPr txBox="1"/>
          <p:nvPr/>
        </p:nvSpPr>
        <p:spPr>
          <a:xfrm rot="1188392">
            <a:off x="4945908" y="5526178"/>
            <a:ext cx="319318" cy="400110"/>
          </a:xfrm>
          <a:prstGeom prst="rect">
            <a:avLst/>
          </a:prstGeom>
          <a:noFill/>
        </p:spPr>
        <p:txBody>
          <a:bodyPr wrap="none" rtlCol="0">
            <a:spAutoFit/>
          </a:bodyPr>
          <a:lstStyle/>
          <a:p>
            <a:r>
              <a:rPr lang="en-US" altLang="zh-CN" sz="2000" dirty="0">
                <a:solidFill>
                  <a:srgbClr val="000090"/>
                </a:solidFill>
                <a:latin typeface="Tahoma" panose="020B0604030504040204" pitchFamily="34" charset="0"/>
                <a:ea typeface="Tahoma" panose="020B0604030504040204" pitchFamily="34" charset="0"/>
                <a:cs typeface="Tahoma" panose="020B0604030504040204" pitchFamily="34" charset="0"/>
              </a:rPr>
              <a:t>a</a:t>
            </a:r>
            <a:endParaRPr lang="zh-CN" altLang="en-US" sz="2000" dirty="0">
              <a:solidFill>
                <a:srgbClr val="000090"/>
              </a:solidFill>
              <a:latin typeface="Tahoma" panose="020B0604030504040204" pitchFamily="34" charset="0"/>
              <a:cs typeface="Tahoma" panose="020B0604030504040204" pitchFamily="34" charset="0"/>
            </a:endParaRPr>
          </a:p>
        </p:txBody>
      </p:sp>
      <p:sp>
        <p:nvSpPr>
          <p:cNvPr id="47" name="椭圆 46"/>
          <p:cNvSpPr/>
          <p:nvPr/>
        </p:nvSpPr>
        <p:spPr>
          <a:xfrm>
            <a:off x="3260585" y="3431609"/>
            <a:ext cx="1309631" cy="2724676"/>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355428" y="5956230"/>
            <a:ext cx="2706959" cy="400110"/>
          </a:xfrm>
          <a:prstGeom prst="rect">
            <a:avLst/>
          </a:prstGeom>
          <a:noFill/>
        </p:spPr>
        <p:txBody>
          <a:bodyPr wrap="non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All states </a:t>
            </a:r>
            <a:r>
              <a:rPr lang="en-US" altLang="zh-CN" sz="2000" dirty="0">
                <a:solidFill>
                  <a:srgbClr val="0000FF"/>
                </a:solidFill>
                <a:latin typeface="Tahoma" panose="020B0604030504040204" pitchFamily="34" charset="0"/>
                <a:ea typeface="Tahoma" panose="020B0604030504040204" pitchFamily="34" charset="0"/>
                <a:cs typeface="Tahoma" panose="020B0604030504040204" pitchFamily="34" charset="0"/>
              </a:rPr>
              <a:t>p</a:t>
            </a:r>
            <a:r>
              <a:rPr lang="en-US" altLang="zh-CN" sz="2000" dirty="0">
                <a:latin typeface="Tahoma" panose="020B0604030504040204" pitchFamily="34" charset="0"/>
                <a:ea typeface="Tahoma" panose="020B0604030504040204" pitchFamily="34" charset="0"/>
                <a:cs typeface="Tahoma" panose="020B0604030504040204" pitchFamily="34" charset="0"/>
              </a:rPr>
              <a:t> in </a:t>
            </a:r>
            <a:r>
              <a:rPr lang="en-US" altLang="zh-CN" sz="2000" kern="0" dirty="0">
                <a:solidFill>
                  <a:srgbClr val="0000FF"/>
                </a:solidFill>
                <a:latin typeface="Lucida Sans Unicode" panose="020B0602030504020204" pitchFamily="34" charset="0"/>
                <a:ea typeface="SimSun" panose="02010600030101010101" pitchFamily="2" charset="-122"/>
              </a:rPr>
              <a:t>δ</a:t>
            </a:r>
            <a:r>
              <a:rPr lang="en-US" altLang="zh-CN" sz="2000" kern="0" dirty="0">
                <a:solidFill>
                  <a:srgbClr val="0000FF"/>
                </a:solidFill>
                <a:latin typeface="Tahoma" panose="020B0604030504040204"/>
                <a:ea typeface="SimSun" panose="02010600030101010101" pitchFamily="2" charset="-122"/>
              </a:rPr>
              <a:t>(q, w)</a:t>
            </a:r>
            <a:r>
              <a:rPr lang="en-US" altLang="zh-CN" sz="2000" dirty="0">
                <a:solidFill>
                  <a:srgbClr val="0000FF"/>
                </a:solidFill>
                <a:latin typeface="Tahoma" panose="020B0604030504040204" pitchFamily="34" charset="0"/>
                <a:ea typeface="Tahoma" panose="020B0604030504040204" pitchFamily="34" charset="0"/>
                <a:cs typeface="Tahoma" panose="020B0604030504040204" pitchFamily="34" charset="0"/>
              </a:rPr>
              <a:t> </a:t>
            </a:r>
            <a:endParaRPr lang="zh-CN" altLang="en-US" sz="2000" dirty="0">
              <a:solidFill>
                <a:srgbClr val="0000FF"/>
              </a:solidFill>
              <a:latin typeface="Tahoma" panose="020B0604030504040204" pitchFamily="34" charset="0"/>
              <a:cs typeface="Tahoma" panose="020B0604030504040204" pitchFamily="34" charset="0"/>
            </a:endParaRPr>
          </a:p>
        </p:txBody>
      </p:sp>
      <p:cxnSp>
        <p:nvCxnSpPr>
          <p:cNvPr id="52" name="直接箭头连接符 51"/>
          <p:cNvCxnSpPr>
            <a:stCxn id="51" idx="0"/>
          </p:cNvCxnSpPr>
          <p:nvPr/>
        </p:nvCxnSpPr>
        <p:spPr>
          <a:xfrm flipV="1">
            <a:off x="1708908" y="5705681"/>
            <a:ext cx="1663260" cy="250549"/>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5550225" y="3068960"/>
            <a:ext cx="1400326" cy="3652515"/>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2321033" y="6439130"/>
            <a:ext cx="3654077" cy="400110"/>
          </a:xfrm>
          <a:prstGeom prst="rect">
            <a:avLst/>
          </a:prstGeom>
          <a:noFill/>
        </p:spPr>
        <p:txBody>
          <a:bodyPr wrap="none" rtlCol="0">
            <a:spAutoFit/>
          </a:bodyPr>
          <a:lstStyle/>
          <a:p>
            <a:pPr marL="0" lvl="1"/>
            <a:r>
              <a:rPr lang="en-US" altLang="zh-CN" sz="2000" dirty="0">
                <a:latin typeface="Tahoma" panose="020B0604030504040204" pitchFamily="34" charset="0"/>
                <a:ea typeface="Tahoma" panose="020B0604030504040204" pitchFamily="34" charset="0"/>
                <a:cs typeface="Tahoma" panose="020B0604030504040204" pitchFamily="34" charset="0"/>
              </a:rPr>
              <a:t>Union over all states </a:t>
            </a:r>
            <a:r>
              <a:rPr lang="en-US" altLang="zh-CN" sz="2000" kern="0" dirty="0">
                <a:solidFill>
                  <a:srgbClr val="000000"/>
                </a:solidFill>
                <a:latin typeface="Tahoma" panose="020B0604030504040204"/>
                <a:ea typeface="SimSun" panose="02010600030101010101" pitchFamily="2" charset="-122"/>
              </a:rPr>
              <a:t>of </a:t>
            </a:r>
            <a:r>
              <a:rPr lang="en-US" altLang="zh-CN" sz="2000" kern="0" dirty="0">
                <a:solidFill>
                  <a:srgbClr val="0000FF"/>
                </a:solidFill>
                <a:latin typeface="Lucida Sans Unicode" panose="020B0602030504020204" pitchFamily="34" charset="0"/>
                <a:ea typeface="SimSun" panose="02010600030101010101" pitchFamily="2" charset="-122"/>
              </a:rPr>
              <a:t>δ</a:t>
            </a:r>
            <a:r>
              <a:rPr lang="en-US" altLang="zh-CN" sz="2000" kern="0" dirty="0">
                <a:solidFill>
                  <a:srgbClr val="0000FF"/>
                </a:solidFill>
                <a:latin typeface="Tahoma" panose="020B0604030504040204"/>
                <a:ea typeface="SimSun" panose="02010600030101010101" pitchFamily="2" charset="-122"/>
              </a:rPr>
              <a:t>(p, a)</a:t>
            </a:r>
            <a:endParaRPr lang="en-US" altLang="zh-CN" sz="2000" dirty="0">
              <a:solidFill>
                <a:srgbClr val="0000FF"/>
              </a:solidFill>
            </a:endParaRPr>
          </a:p>
        </p:txBody>
      </p:sp>
      <p:cxnSp>
        <p:nvCxnSpPr>
          <p:cNvPr id="57" name="直接箭头连接符 56"/>
          <p:cNvCxnSpPr>
            <a:stCxn id="56" idx="0"/>
          </p:cNvCxnSpPr>
          <p:nvPr/>
        </p:nvCxnSpPr>
        <p:spPr>
          <a:xfrm flipV="1">
            <a:off x="4148072" y="6267169"/>
            <a:ext cx="1519242" cy="171961"/>
          </a:xfrm>
          <a:prstGeom prst="straightConnector1">
            <a:avLst/>
          </a:prstGeom>
          <a:ln w="12700">
            <a:solidFill>
              <a:srgbClr val="00009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9" grpId="0"/>
      <p:bldP spid="16" grpId="0"/>
      <p:bldP spid="22" grpId="0" animBg="1"/>
      <p:bldP spid="23" grpId="0" animBg="1"/>
      <p:bldP spid="24" grpId="0"/>
      <p:bldP spid="25" grpId="0"/>
      <p:bldP spid="28" grpId="0" animBg="1"/>
      <p:bldP spid="29" grpId="0" animBg="1"/>
      <p:bldP spid="30" grpId="0"/>
      <p:bldP spid="31" grpId="0"/>
      <p:bldP spid="47" grpId="0" animBg="1"/>
      <p:bldP spid="51" grpId="0"/>
      <p:bldP spid="55" grpId="0" animBg="1"/>
      <p:bldP spid="5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3"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A string </a:t>
            </a:r>
            <a:r>
              <a:rPr lang="en-US" altLang="zh-CN" sz="2800" kern="0" dirty="0">
                <a:solidFill>
                  <a:srgbClr val="0000FF"/>
                </a:solidFill>
                <a:latin typeface="Tahoma" panose="020B0604030504040204"/>
                <a:ea typeface="SimSun" panose="02010600030101010101" pitchFamily="2" charset="-122"/>
              </a:rPr>
              <a:t>w</a:t>
            </a:r>
            <a:r>
              <a:rPr lang="en-US" altLang="zh-CN" sz="2800" kern="0" dirty="0">
                <a:solidFill>
                  <a:srgbClr val="000090"/>
                </a:solidFill>
                <a:latin typeface="Tahoma" panose="020B0604030504040204"/>
                <a:ea typeface="SimSun" panose="02010600030101010101" pitchFamily="2" charset="-122"/>
              </a:rPr>
              <a:t> is accepted by an NFA if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rPr>
              <a:t>, w) </a:t>
            </a:r>
            <a:r>
              <a:rPr lang="en-US" altLang="zh-CN" sz="2800" kern="0" dirty="0">
                <a:solidFill>
                  <a:srgbClr val="000090"/>
                </a:solidFill>
                <a:latin typeface="Tahoma" panose="020B0604030504040204"/>
                <a:ea typeface="SimSun" panose="02010600030101010101" pitchFamily="2" charset="-122"/>
              </a:rPr>
              <a:t>contains at least one final state.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90"/>
                </a:solidFill>
                <a:latin typeface="Tahoma" panose="020B0604030504040204"/>
                <a:ea typeface="SimSun" panose="02010600030101010101" pitchFamily="2" charset="-122"/>
              </a:rPr>
              <a:t>The language of the NFA is the set of strings it accepts.</a:t>
            </a:r>
            <a:endParaRPr lang="en-US" altLang="zh-CN" sz="1800" dirty="0">
              <a:solidFill>
                <a:srgbClr val="000090"/>
              </a:solidFill>
            </a:endParaRPr>
          </a:p>
        </p:txBody>
      </p:sp>
      <p:sp>
        <p:nvSpPr>
          <p:cNvPr id="7" name="Rectangle 6"/>
          <p:cNvSpPr>
            <a:spLocks noChangeArrowheads="1"/>
          </p:cNvSpPr>
          <p:nvPr/>
        </p:nvSpPr>
        <p:spPr bwMode="auto">
          <a:xfrm>
            <a:off x="1562426" y="444664"/>
            <a:ext cx="3716442"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Language of an 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72</a:t>
            </a:fld>
            <a:r>
              <a:rPr lang="en-US" altLang="zh-CN"/>
              <a:t>/100</a:t>
            </a:r>
            <a:endParaRPr lang="en-US" altLang="zh-CN" dirty="0"/>
          </a:p>
        </p:txBody>
      </p:sp>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3"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For our chessboard NFA we saw that </a:t>
            </a:r>
            <a:r>
              <a:rPr lang="en-US" altLang="zh-CN" sz="2800" kern="0" dirty="0" err="1">
                <a:solidFill>
                  <a:srgbClr val="0000FF"/>
                </a:solidFill>
                <a:latin typeface="Tahoma" panose="020B0604030504040204"/>
                <a:ea typeface="SimSun" panose="02010600030101010101" pitchFamily="2" charset="-122"/>
              </a:rPr>
              <a:t>rbb</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is accepted.</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If the input consists of only </a:t>
            </a:r>
            <a:r>
              <a:rPr lang="en-US" altLang="zh-CN" sz="2800" kern="0" dirty="0">
                <a:solidFill>
                  <a:srgbClr val="0000FF"/>
                </a:solidFill>
                <a:latin typeface="Tahoma" panose="020B0604030504040204"/>
                <a:ea typeface="SimSun" panose="02010600030101010101" pitchFamily="2" charset="-122"/>
              </a:rPr>
              <a:t>b</a:t>
            </a:r>
            <a:r>
              <a:rPr lang="en-US" altLang="zh-CN" sz="2800" kern="0" dirty="0">
                <a:solidFill>
                  <a:srgbClr val="000000"/>
                </a:solidFill>
                <a:latin typeface="Arial" panose="020B060402020209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the set of accessible states alternates between </a:t>
            </a:r>
            <a:r>
              <a:rPr lang="en-US" altLang="zh-CN" sz="2800" kern="0" dirty="0">
                <a:solidFill>
                  <a:srgbClr val="0000FF"/>
                </a:solidFill>
                <a:latin typeface="Tahoma" panose="020B0604030504040204"/>
                <a:ea typeface="SimSun" panose="02010600030101010101" pitchFamily="2" charset="-122"/>
              </a:rPr>
              <a:t>{5}</a:t>
            </a:r>
            <a:r>
              <a:rPr lang="en-US" altLang="zh-CN" sz="2800" kern="0" dirty="0">
                <a:solidFill>
                  <a:srgbClr val="000000"/>
                </a:solidFill>
                <a:latin typeface="Tahoma" panose="020B0604030504040204"/>
                <a:ea typeface="SimSun" panose="02010600030101010101" pitchFamily="2" charset="-122"/>
              </a:rPr>
              <a:t> and </a:t>
            </a:r>
            <a:r>
              <a:rPr lang="en-US" altLang="zh-CN" sz="2800" kern="0" dirty="0">
                <a:solidFill>
                  <a:srgbClr val="0000FF"/>
                </a:solidFill>
                <a:latin typeface="Tahoma" panose="020B0604030504040204"/>
                <a:ea typeface="SimSun" panose="02010600030101010101" pitchFamily="2" charset="-122"/>
              </a:rPr>
              <a:t>{1,3,7,9}</a:t>
            </a:r>
            <a:r>
              <a:rPr lang="en-US" altLang="zh-CN" sz="2800" kern="0" dirty="0">
                <a:solidFill>
                  <a:srgbClr val="000000"/>
                </a:solidFill>
                <a:latin typeface="Tahoma" panose="020B0604030504040204"/>
                <a:ea typeface="SimSun" panose="02010600030101010101" pitchFamily="2" charset="-122"/>
              </a:rPr>
              <a:t>, so only even-length, nonempty strings of </a:t>
            </a:r>
            <a:r>
              <a:rPr lang="en-US" altLang="zh-CN" sz="2800" kern="0" dirty="0">
                <a:solidFill>
                  <a:srgbClr val="0000FF"/>
                </a:solidFill>
                <a:latin typeface="Tahoma" panose="020B0604030504040204"/>
                <a:ea typeface="SimSun" panose="02010600030101010101" pitchFamily="2" charset="-122"/>
              </a:rPr>
              <a:t>b</a:t>
            </a:r>
            <a:r>
              <a:rPr lang="en-US" altLang="zh-CN" sz="2800" kern="0" dirty="0">
                <a:solidFill>
                  <a:srgbClr val="000000"/>
                </a:solidFill>
                <a:latin typeface="Arial" panose="020B060402020209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are accepted.</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What about strings with at least one </a:t>
            </a:r>
            <a:r>
              <a:rPr lang="en-US" altLang="zh-CN" sz="2800" kern="0" dirty="0">
                <a:solidFill>
                  <a:srgbClr val="0000FF"/>
                </a:solidFill>
                <a:latin typeface="Tahoma" panose="020B0604030504040204"/>
                <a:ea typeface="SimSun" panose="02010600030101010101" pitchFamily="2" charset="-122"/>
              </a:rPr>
              <a:t>r</a:t>
            </a:r>
            <a:r>
              <a:rPr lang="en-US" altLang="zh-CN" sz="2800" kern="0" dirty="0">
                <a:solidFill>
                  <a:srgbClr val="000000"/>
                </a:solidFill>
                <a:latin typeface="Tahoma" panose="020B0604030504040204"/>
                <a:ea typeface="SimSun" panose="02010600030101010101" pitchFamily="2" charset="-122"/>
              </a:rPr>
              <a:t>?</a:t>
            </a:r>
            <a:endParaRPr lang="en-US" altLang="zh-CN" sz="1600" dirty="0">
              <a:solidFill>
                <a:srgbClr val="000090"/>
              </a:solidFill>
            </a:endParaRPr>
          </a:p>
        </p:txBody>
      </p:sp>
      <p:sp>
        <p:nvSpPr>
          <p:cNvPr id="7" name="Rectangle 6"/>
          <p:cNvSpPr>
            <a:spLocks noChangeArrowheads="1"/>
          </p:cNvSpPr>
          <p:nvPr/>
        </p:nvSpPr>
        <p:spPr bwMode="auto">
          <a:xfrm>
            <a:off x="1226445" y="444664"/>
            <a:ext cx="550579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Language of an 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18" name="Group 4"/>
          <p:cNvGrpSpPr/>
          <p:nvPr/>
        </p:nvGrpSpPr>
        <p:grpSpPr bwMode="auto">
          <a:xfrm>
            <a:off x="7368480" y="116632"/>
            <a:ext cx="1451992" cy="1368152"/>
            <a:chOff x="912" y="1344"/>
            <a:chExt cx="1440" cy="1440"/>
          </a:xfrm>
        </p:grpSpPr>
        <p:sp>
          <p:nvSpPr>
            <p:cNvPr id="19" name="Rectangle 5"/>
            <p:cNvSpPr>
              <a:spLocks noChangeArrowheads="1"/>
            </p:cNvSpPr>
            <p:nvPr/>
          </p:nvSpPr>
          <p:spPr bwMode="auto">
            <a:xfrm>
              <a:off x="912" y="1344"/>
              <a:ext cx="480" cy="480"/>
            </a:xfrm>
            <a:prstGeom prst="rect">
              <a:avLst/>
            </a:prstGeom>
            <a:solidFill>
              <a:srgbClr val="00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sp>
          <p:nvSpPr>
            <p:cNvPr id="20" name="Rectangle 6"/>
            <p:cNvSpPr>
              <a:spLocks noChangeArrowheads="1"/>
            </p:cNvSpPr>
            <p:nvPr/>
          </p:nvSpPr>
          <p:spPr bwMode="auto">
            <a:xfrm>
              <a:off x="1392" y="1344"/>
              <a:ext cx="480" cy="480"/>
            </a:xfrm>
            <a:prstGeom prst="rect">
              <a:avLst/>
            </a:prstGeom>
            <a:solidFill>
              <a:srgbClr val="FF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2</a:t>
              </a:r>
            </a:p>
          </p:txBody>
        </p:sp>
        <p:sp>
          <p:nvSpPr>
            <p:cNvPr id="21" name="Rectangle 7"/>
            <p:cNvSpPr>
              <a:spLocks noChangeArrowheads="1"/>
            </p:cNvSpPr>
            <p:nvPr/>
          </p:nvSpPr>
          <p:spPr bwMode="auto">
            <a:xfrm>
              <a:off x="1392" y="1824"/>
              <a:ext cx="480" cy="480"/>
            </a:xfrm>
            <a:prstGeom prst="rect">
              <a:avLst/>
            </a:prstGeom>
            <a:solidFill>
              <a:srgbClr val="00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5</a:t>
              </a:r>
            </a:p>
          </p:txBody>
        </p:sp>
        <p:sp>
          <p:nvSpPr>
            <p:cNvPr id="22" name="Rectangle 8"/>
            <p:cNvSpPr>
              <a:spLocks noChangeArrowheads="1"/>
            </p:cNvSpPr>
            <p:nvPr/>
          </p:nvSpPr>
          <p:spPr bwMode="auto">
            <a:xfrm>
              <a:off x="912" y="2304"/>
              <a:ext cx="480" cy="480"/>
            </a:xfrm>
            <a:prstGeom prst="rect">
              <a:avLst/>
            </a:prstGeom>
            <a:solidFill>
              <a:srgbClr val="00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7</a:t>
              </a:r>
            </a:p>
          </p:txBody>
        </p:sp>
        <p:sp>
          <p:nvSpPr>
            <p:cNvPr id="23" name="Rectangle 9"/>
            <p:cNvSpPr>
              <a:spLocks noChangeArrowheads="1"/>
            </p:cNvSpPr>
            <p:nvPr/>
          </p:nvSpPr>
          <p:spPr bwMode="auto">
            <a:xfrm>
              <a:off x="1872" y="2304"/>
              <a:ext cx="480" cy="480"/>
            </a:xfrm>
            <a:prstGeom prst="rect">
              <a:avLst/>
            </a:prstGeom>
            <a:solidFill>
              <a:srgbClr val="00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9</a:t>
              </a:r>
            </a:p>
          </p:txBody>
        </p:sp>
        <p:sp>
          <p:nvSpPr>
            <p:cNvPr id="24" name="Rectangle 10"/>
            <p:cNvSpPr>
              <a:spLocks noChangeArrowheads="1"/>
            </p:cNvSpPr>
            <p:nvPr/>
          </p:nvSpPr>
          <p:spPr bwMode="auto">
            <a:xfrm>
              <a:off x="1872" y="1344"/>
              <a:ext cx="480" cy="480"/>
            </a:xfrm>
            <a:prstGeom prst="rect">
              <a:avLst/>
            </a:prstGeom>
            <a:solidFill>
              <a:srgbClr val="00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3</a:t>
              </a:r>
            </a:p>
          </p:txBody>
        </p:sp>
        <p:sp>
          <p:nvSpPr>
            <p:cNvPr id="25" name="Rectangle 11"/>
            <p:cNvSpPr>
              <a:spLocks noChangeArrowheads="1"/>
            </p:cNvSpPr>
            <p:nvPr/>
          </p:nvSpPr>
          <p:spPr bwMode="auto">
            <a:xfrm>
              <a:off x="912" y="1824"/>
              <a:ext cx="480" cy="480"/>
            </a:xfrm>
            <a:prstGeom prst="rect">
              <a:avLst/>
            </a:prstGeom>
            <a:solidFill>
              <a:srgbClr val="FF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4</a:t>
              </a:r>
            </a:p>
          </p:txBody>
        </p:sp>
        <p:sp>
          <p:nvSpPr>
            <p:cNvPr id="26" name="Rectangle 12"/>
            <p:cNvSpPr>
              <a:spLocks noChangeArrowheads="1"/>
            </p:cNvSpPr>
            <p:nvPr/>
          </p:nvSpPr>
          <p:spPr bwMode="auto">
            <a:xfrm>
              <a:off x="1392" y="2304"/>
              <a:ext cx="480" cy="480"/>
            </a:xfrm>
            <a:prstGeom prst="rect">
              <a:avLst/>
            </a:prstGeom>
            <a:solidFill>
              <a:srgbClr val="FF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8</a:t>
              </a:r>
            </a:p>
          </p:txBody>
        </p:sp>
        <p:sp>
          <p:nvSpPr>
            <p:cNvPr id="27" name="Rectangle 13"/>
            <p:cNvSpPr>
              <a:spLocks noChangeArrowheads="1"/>
            </p:cNvSpPr>
            <p:nvPr/>
          </p:nvSpPr>
          <p:spPr bwMode="auto">
            <a:xfrm>
              <a:off x="1872" y="1824"/>
              <a:ext cx="480" cy="480"/>
            </a:xfrm>
            <a:prstGeom prst="rect">
              <a:avLst/>
            </a:prstGeom>
            <a:solidFill>
              <a:srgbClr val="FF0000">
                <a:alpha val="50000"/>
              </a:srgbClr>
            </a:solidFill>
            <a:ln w="9525">
              <a:solidFill>
                <a:srgbClr val="000000"/>
              </a:solidFill>
              <a:miter lim="800000"/>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6</a:t>
              </a: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73</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A DFA can be turned into an NFA that accepts the same language.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If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D</a:t>
            </a:r>
            <a:r>
              <a:rPr lang="en-US" altLang="zh-CN" sz="2800" kern="0" dirty="0">
                <a:solidFill>
                  <a:srgbClr val="0000FF"/>
                </a:solidFill>
                <a:latin typeface="Tahoma" panose="020B0604030504040204"/>
                <a:ea typeface="SimSun" panose="02010600030101010101" pitchFamily="2" charset="-122"/>
              </a:rPr>
              <a:t>(q, a) = p</a:t>
            </a:r>
            <a:r>
              <a:rPr lang="en-US" altLang="zh-CN" sz="2800" kern="0" dirty="0">
                <a:solidFill>
                  <a:srgbClr val="000000"/>
                </a:solidFill>
                <a:latin typeface="Tahoma" panose="020B0604030504040204"/>
                <a:ea typeface="SimSun" panose="02010600030101010101" pitchFamily="2" charset="-122"/>
              </a:rPr>
              <a:t>, let the NFA have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FF"/>
                </a:solidFill>
                <a:latin typeface="Tahoma" panose="020B0604030504040204"/>
                <a:ea typeface="SimSun" panose="02010600030101010101" pitchFamily="2" charset="-122"/>
              </a:rPr>
              <a:t>(q, a) = {p}</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Then the NFA is always in a set containing exactly one state – the state the DFA is in after reading the same input.</a:t>
            </a:r>
            <a:endParaRPr lang="en-US" altLang="zh-CN" sz="1400" dirty="0">
              <a:solidFill>
                <a:srgbClr val="000090"/>
              </a:solidFill>
            </a:endParaRPr>
          </a:p>
        </p:txBody>
      </p:sp>
      <p:sp>
        <p:nvSpPr>
          <p:cNvPr id="7" name="Rectangle 6"/>
          <p:cNvSpPr>
            <a:spLocks noChangeArrowheads="1"/>
          </p:cNvSpPr>
          <p:nvPr/>
        </p:nvSpPr>
        <p:spPr bwMode="auto">
          <a:xfrm>
            <a:off x="1355591" y="444664"/>
            <a:ext cx="524751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Equivalence of DFA and 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74</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Surprisingly, for any NFA there is a DFA that accepts the same language.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Proof is the </a:t>
            </a:r>
            <a:r>
              <a:rPr lang="en-US" altLang="zh-CN" sz="2800" i="1" kern="0" dirty="0">
                <a:solidFill>
                  <a:srgbClr val="FF0066"/>
                </a:solidFill>
                <a:latin typeface="Tahoma" panose="020B0604030504040204"/>
                <a:ea typeface="SimSun" panose="02010600030101010101" pitchFamily="2" charset="-122"/>
              </a:rPr>
              <a:t>subset construction</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The number of states of the DFA can be exponential in the number of states of the NFA.</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Thus, NFA</a:t>
            </a:r>
            <a:r>
              <a:rPr lang="en-US" altLang="zh-CN" sz="2800" kern="0" dirty="0">
                <a:solidFill>
                  <a:srgbClr val="000000"/>
                </a:solidFill>
                <a:latin typeface="Arial" panose="020B060402020209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s accept exactly the regular languages.</a:t>
            </a:r>
            <a:endParaRPr lang="en-US" altLang="zh-CN" dirty="0">
              <a:solidFill>
                <a:srgbClr val="000090"/>
              </a:solidFill>
            </a:endParaRPr>
          </a:p>
        </p:txBody>
      </p:sp>
      <p:sp>
        <p:nvSpPr>
          <p:cNvPr id="7" name="Rectangle 6"/>
          <p:cNvSpPr>
            <a:spLocks noChangeArrowheads="1"/>
          </p:cNvSpPr>
          <p:nvPr/>
        </p:nvSpPr>
        <p:spPr bwMode="auto">
          <a:xfrm>
            <a:off x="2367587" y="444664"/>
            <a:ext cx="322351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Equivalence </a:t>
            </a:r>
            <a:r>
              <a:rPr lang="en-US" altLang="zh-CN" sz="3200" kern="0" dirty="0">
                <a:solidFill>
                  <a:srgbClr val="FF0000"/>
                </a:solidFill>
                <a:latin typeface="Tahoma" panose="020B0604030504040204"/>
                <a:ea typeface="SimSun" panose="02010600030101010101" pitchFamily="2" charset="-122"/>
              </a:rPr>
              <a:t>– (2)</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75</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Given an NFA with states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00"/>
                </a:solidFill>
                <a:latin typeface="Tahoma" panose="020B0604030504040204"/>
                <a:ea typeface="SimSun" panose="02010600030101010101" pitchFamily="2" charset="-122"/>
              </a:rPr>
              <a:t>, inputs </a:t>
            </a:r>
            <a:r>
              <a:rPr lang="en-US" altLang="zh-CN" sz="2800" kern="0" dirty="0" err="1">
                <a:solidFill>
                  <a:srgbClr val="0000FF"/>
                </a:solidFill>
                <a:latin typeface="Lucida Sans Unicode" panose="020B0602030504020204" pitchFamily="34" charset="0"/>
                <a:ea typeface="SimSun" panose="02010600030101010101" pitchFamily="2" charset="-122"/>
              </a:rPr>
              <a:t>Σ</a:t>
            </a:r>
            <a:r>
              <a:rPr lang="en-US" altLang="zh-CN" sz="2800" kern="0" dirty="0">
                <a:solidFill>
                  <a:srgbClr val="000000"/>
                </a:solidFill>
                <a:latin typeface="Tahoma" panose="020B0604030504040204"/>
                <a:ea typeface="SimSun" panose="02010600030101010101" pitchFamily="2" charset="-122"/>
              </a:rPr>
              <a:t>, transition function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00"/>
                </a:solidFill>
                <a:latin typeface="Tahoma" panose="020B0604030504040204"/>
                <a:ea typeface="SimSun" panose="02010600030101010101" pitchFamily="2" charset="-122"/>
              </a:rPr>
              <a:t>, state state </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00"/>
                </a:solidFill>
                <a:latin typeface="Tahoma" panose="020B0604030504040204"/>
                <a:ea typeface="SimSun" panose="02010600030101010101" pitchFamily="2" charset="-122"/>
              </a:rPr>
              <a:t>, and final states </a:t>
            </a:r>
            <a:r>
              <a:rPr lang="en-US" altLang="zh-CN" sz="2800" kern="0" dirty="0">
                <a:solidFill>
                  <a:srgbClr val="0000FF"/>
                </a:solidFill>
                <a:latin typeface="Tahoma" panose="020B0604030504040204"/>
                <a:ea typeface="SimSun" panose="02010600030101010101" pitchFamily="2" charset="-122"/>
              </a:rPr>
              <a:t>F</a:t>
            </a:r>
            <a:r>
              <a:rPr lang="en-US" altLang="zh-CN" sz="2800" kern="0" dirty="0">
                <a:solidFill>
                  <a:srgbClr val="000000"/>
                </a:solidFill>
                <a:latin typeface="Tahoma" panose="020B0604030504040204"/>
                <a:ea typeface="SimSun" panose="02010600030101010101" pitchFamily="2" charset="-122"/>
              </a:rPr>
              <a:t>, construct equivalent DFA with:</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00"/>
                </a:solidFill>
                <a:latin typeface="Tahoma" panose="020B0604030504040204"/>
                <a:ea typeface="SimSun" panose="02010600030101010101" pitchFamily="2" charset="-122"/>
              </a:rPr>
              <a:t>States </a:t>
            </a:r>
            <a:r>
              <a:rPr lang="en-US" altLang="zh-CN" sz="2400" kern="0" dirty="0">
                <a:solidFill>
                  <a:srgbClr val="0000FF"/>
                </a:solidFill>
                <a:latin typeface="Tahoma" panose="020B0604030504040204"/>
                <a:ea typeface="SimSun" panose="02010600030101010101" pitchFamily="2" charset="-122"/>
              </a:rPr>
              <a:t>2</a:t>
            </a:r>
            <a:r>
              <a:rPr lang="en-US" altLang="zh-CN" sz="2400" kern="0" baseline="30000" dirty="0">
                <a:solidFill>
                  <a:srgbClr val="0000FF"/>
                </a:solidFill>
                <a:latin typeface="Tahoma" panose="020B0604030504040204"/>
                <a:ea typeface="SimSun" panose="02010600030101010101" pitchFamily="2" charset="-122"/>
              </a:rPr>
              <a:t>Q</a:t>
            </a:r>
            <a:r>
              <a:rPr lang="en-US" altLang="zh-CN" sz="2400" kern="0" dirty="0">
                <a:solidFill>
                  <a:srgbClr val="0000FF"/>
                </a:solidFill>
                <a:latin typeface="Tahoma" panose="020B0604030504040204"/>
                <a:ea typeface="SimSun" panose="02010600030101010101" pitchFamily="2" charset="-122"/>
              </a:rPr>
              <a:t> </a:t>
            </a:r>
            <a:r>
              <a:rPr lang="en-US" altLang="zh-CN" sz="2400" kern="0" dirty="0">
                <a:solidFill>
                  <a:srgbClr val="000000"/>
                </a:solidFill>
                <a:latin typeface="Tahoma" panose="020B0604030504040204"/>
                <a:ea typeface="SimSun" panose="02010600030101010101" pitchFamily="2" charset="-122"/>
              </a:rPr>
              <a:t>(Set of subsets of </a:t>
            </a:r>
            <a:r>
              <a:rPr lang="en-US" altLang="zh-CN" sz="2400" kern="0" dirty="0">
                <a:solidFill>
                  <a:srgbClr val="0000FF"/>
                </a:solidFill>
                <a:latin typeface="Tahoma" panose="020B0604030504040204"/>
                <a:ea typeface="SimSun" panose="02010600030101010101" pitchFamily="2" charset="-122"/>
              </a:rPr>
              <a:t>Q</a:t>
            </a:r>
            <a:r>
              <a:rPr lang="en-US" altLang="zh-CN" sz="2400" kern="0" dirty="0">
                <a:solidFill>
                  <a:srgbClr val="000000"/>
                </a:solidFill>
                <a:latin typeface="Tahoma" panose="020B0604030504040204"/>
                <a:ea typeface="SimSun" panose="02010600030101010101" pitchFamily="2" charset="-122"/>
              </a:rPr>
              <a:t>).</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00"/>
                </a:solidFill>
                <a:latin typeface="Tahoma" panose="020B0604030504040204"/>
                <a:ea typeface="SimSun" panose="02010600030101010101" pitchFamily="2" charset="-122"/>
              </a:rPr>
              <a:t>Inputs </a:t>
            </a:r>
            <a:r>
              <a:rPr lang="en-US" altLang="zh-CN" sz="2400" kern="0" dirty="0" err="1">
                <a:solidFill>
                  <a:srgbClr val="0000FF"/>
                </a:solidFill>
                <a:latin typeface="Lucida Sans Unicode" panose="020B0602030504020204" pitchFamily="34" charset="0"/>
                <a:ea typeface="SimSun" panose="02010600030101010101" pitchFamily="2" charset="-122"/>
              </a:rPr>
              <a:t>Σ</a:t>
            </a:r>
            <a:r>
              <a:rPr lang="en-US" altLang="zh-CN" sz="2400" kern="0" dirty="0">
                <a:solidFill>
                  <a:srgbClr val="000000"/>
                </a:solidFill>
                <a:latin typeface="Tahoma" panose="020B0604030504040204"/>
                <a:ea typeface="SimSun" panose="02010600030101010101" pitchFamily="2" charset="-122"/>
              </a:rPr>
              <a:t>.</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00"/>
                </a:solidFill>
                <a:latin typeface="Tahoma" panose="020B0604030504040204"/>
                <a:ea typeface="SimSun" panose="02010600030101010101" pitchFamily="2" charset="-122"/>
              </a:rPr>
              <a:t>Start state {</a:t>
            </a:r>
            <a:r>
              <a:rPr lang="en-US" altLang="zh-CN" sz="2400" kern="0" dirty="0">
                <a:solidFill>
                  <a:srgbClr val="0000FF"/>
                </a:solidFill>
                <a:latin typeface="Tahoma" panose="020B0604030504040204"/>
                <a:ea typeface="SimSun" panose="02010600030101010101" pitchFamily="2" charset="-122"/>
              </a:rPr>
              <a:t>q</a:t>
            </a:r>
            <a:r>
              <a:rPr lang="en-US" altLang="zh-CN" sz="2400" kern="0" baseline="-25000" dirty="0">
                <a:solidFill>
                  <a:srgbClr val="0000FF"/>
                </a:solidFill>
                <a:latin typeface="Tahoma" panose="020B0604030504040204"/>
                <a:ea typeface="SimSun" panose="02010600030101010101" pitchFamily="2" charset="-122"/>
              </a:rPr>
              <a:t>0</a:t>
            </a:r>
            <a:r>
              <a:rPr lang="en-US" altLang="zh-CN" sz="2400" kern="0" dirty="0">
                <a:solidFill>
                  <a:srgbClr val="000000"/>
                </a:solidFill>
                <a:latin typeface="Tahoma" panose="020B0604030504040204"/>
                <a:ea typeface="SimSun" panose="02010600030101010101" pitchFamily="2" charset="-122"/>
              </a:rPr>
              <a:t>}.</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400" kern="0" dirty="0">
                <a:solidFill>
                  <a:srgbClr val="000000"/>
                </a:solidFill>
                <a:latin typeface="Tahoma" panose="020B0604030504040204"/>
                <a:ea typeface="SimSun" panose="02010600030101010101" pitchFamily="2" charset="-122"/>
              </a:rPr>
              <a:t>Final states = all those with a member of </a:t>
            </a:r>
            <a:r>
              <a:rPr lang="en-US" altLang="zh-CN" sz="2400" kern="0" dirty="0">
                <a:solidFill>
                  <a:srgbClr val="0000FF"/>
                </a:solidFill>
                <a:latin typeface="Tahoma" panose="020B0604030504040204"/>
                <a:ea typeface="SimSun" panose="02010600030101010101" pitchFamily="2" charset="-122"/>
              </a:rPr>
              <a:t>F</a:t>
            </a:r>
            <a:r>
              <a:rPr lang="en-US" altLang="zh-CN" sz="2400" kern="0" dirty="0">
                <a:solidFill>
                  <a:srgbClr val="000000"/>
                </a:solidFill>
                <a:latin typeface="Tahoma" panose="020B0604030504040204"/>
                <a:ea typeface="SimSun" panose="02010600030101010101" pitchFamily="2" charset="-122"/>
              </a:rPr>
              <a:t>.</a:t>
            </a:r>
            <a:endParaRPr lang="en-US" altLang="zh-CN" sz="1100" dirty="0">
              <a:solidFill>
                <a:srgbClr val="000090"/>
              </a:solidFill>
            </a:endParaRPr>
          </a:p>
        </p:txBody>
      </p:sp>
      <p:sp>
        <p:nvSpPr>
          <p:cNvPr id="7" name="Rectangle 6"/>
          <p:cNvSpPr>
            <a:spLocks noChangeArrowheads="1"/>
          </p:cNvSpPr>
          <p:nvPr/>
        </p:nvSpPr>
        <p:spPr bwMode="auto">
          <a:xfrm>
            <a:off x="2151485" y="444664"/>
            <a:ext cx="365572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76</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The DFA states have </a:t>
            </a:r>
            <a:r>
              <a:rPr lang="en-US" altLang="zh-CN" sz="2800" i="1" kern="0" dirty="0">
                <a:solidFill>
                  <a:srgbClr val="DA0058"/>
                </a:solidFill>
                <a:latin typeface="Tahoma" panose="020B0604030504040204"/>
                <a:ea typeface="SimSun" panose="02010600030101010101" pitchFamily="2" charset="-122"/>
              </a:rPr>
              <a:t>names</a:t>
            </a:r>
            <a:r>
              <a:rPr lang="en-US" altLang="zh-CN" sz="2800" kern="0" dirty="0">
                <a:solidFill>
                  <a:srgbClr val="000000"/>
                </a:solidFill>
                <a:latin typeface="Tahoma" panose="020B0604030504040204"/>
                <a:ea typeface="SimSun" panose="02010600030101010101" pitchFamily="2" charset="-122"/>
              </a:rPr>
              <a:t>  that are sets of NFA states.</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But as a DFA state, an expression like </a:t>
            </a:r>
            <a:r>
              <a:rPr lang="en-US" altLang="zh-CN" sz="2800" kern="0" dirty="0">
                <a:solidFill>
                  <a:srgbClr val="0000FF"/>
                </a:solidFill>
                <a:latin typeface="Tahoma" panose="020B0604030504040204"/>
                <a:ea typeface="SimSun" panose="02010600030101010101" pitchFamily="2" charset="-122"/>
              </a:rPr>
              <a:t>{</a:t>
            </a:r>
            <a:r>
              <a:rPr lang="en-US" altLang="zh-CN" sz="2800" kern="0" dirty="0" err="1">
                <a:solidFill>
                  <a:srgbClr val="0000FF"/>
                </a:solidFill>
                <a:latin typeface="Tahoma" panose="020B0604030504040204"/>
                <a:ea typeface="SimSun" panose="02010600030101010101" pitchFamily="2" charset="-122"/>
              </a:rPr>
              <a:t>p,q</a:t>
            </a:r>
            <a:r>
              <a:rPr lang="en-US" altLang="zh-CN" sz="2800" kern="0" dirty="0">
                <a:solidFill>
                  <a:srgbClr val="0000FF"/>
                </a:solidFill>
                <a:latin typeface="Tahoma" panose="020B060403050404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 must be understood to be a single symbol, not as a set.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Analogy</a:t>
            </a:r>
            <a:r>
              <a:rPr lang="en-US" altLang="zh-CN" sz="2800" kern="0" dirty="0">
                <a:solidFill>
                  <a:srgbClr val="000000"/>
                </a:solidFill>
                <a:latin typeface="Tahoma" panose="020B0604030504040204"/>
                <a:ea typeface="SimSun" panose="02010600030101010101" pitchFamily="2" charset="-122"/>
              </a:rPr>
              <a:t>: a class of objects whose values are sets of objects of another class.</a:t>
            </a:r>
            <a:endParaRPr lang="en-US" altLang="zh-CN" sz="1050" dirty="0">
              <a:solidFill>
                <a:srgbClr val="000090"/>
              </a:solidFill>
            </a:endParaRPr>
          </a:p>
        </p:txBody>
      </p:sp>
      <p:sp>
        <p:nvSpPr>
          <p:cNvPr id="7" name="Rectangle 6"/>
          <p:cNvSpPr>
            <a:spLocks noChangeArrowheads="1"/>
          </p:cNvSpPr>
          <p:nvPr/>
        </p:nvSpPr>
        <p:spPr bwMode="auto">
          <a:xfrm>
            <a:off x="2744799" y="444664"/>
            <a:ext cx="246910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Critical Point</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77</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The transition function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D</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is defined by: </a:t>
            </a:r>
          </a:p>
          <a:p>
            <a:pPr eaLnBrk="0" hangingPunct="0">
              <a:spcBef>
                <a:spcPct val="20000"/>
              </a:spcBef>
              <a:buClr>
                <a:srgbClr val="1073E0"/>
              </a:buClr>
              <a:buSzPct val="70000"/>
              <a:defRPr/>
            </a:pPr>
            <a:r>
              <a:rPr lang="en-US" altLang="zh-CN" sz="2800" kern="0" dirty="0">
                <a:solidFill>
                  <a:srgbClr val="000000"/>
                </a:solidFill>
                <a:latin typeface="Tahoma" panose="020B0604030504040204"/>
                <a:ea typeface="SimSun" panose="02010600030101010101" pitchFamily="2" charset="-122"/>
              </a:rPr>
              <a:t>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D</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1</a:t>
            </a:r>
            <a:r>
              <a:rPr lang="en-US" altLang="zh-CN" sz="2800" kern="0" dirty="0">
                <a:solidFill>
                  <a:srgbClr val="0000FF"/>
                </a:solidFill>
                <a:latin typeface="Tahoma" panose="020B0604030504040204"/>
                <a:ea typeface="SimSun" panose="02010600030101010101" pitchFamily="2" charset="-122"/>
              </a:rPr>
              <a:t>,…,</a:t>
            </a:r>
            <a:r>
              <a:rPr lang="en-US" altLang="zh-CN" sz="2800" kern="0" dirty="0" err="1">
                <a:solidFill>
                  <a:srgbClr val="0000FF"/>
                </a:solidFill>
                <a:latin typeface="Tahoma" panose="020B0604030504040204"/>
                <a:ea typeface="SimSun" panose="02010600030101010101" pitchFamily="2" charset="-122"/>
              </a:rPr>
              <a:t>q</a:t>
            </a:r>
            <a:r>
              <a:rPr lang="en-US" altLang="zh-CN" sz="2800" kern="0" baseline="-25000" dirty="0" err="1">
                <a:solidFill>
                  <a:srgbClr val="0000FF"/>
                </a:solidFill>
                <a:latin typeface="Tahoma" panose="020B0604030504040204"/>
                <a:ea typeface="SimSun" panose="02010600030101010101" pitchFamily="2" charset="-122"/>
              </a:rPr>
              <a:t>k</a:t>
            </a:r>
            <a:r>
              <a:rPr lang="en-US" altLang="zh-CN" sz="2800" kern="0" dirty="0">
                <a:solidFill>
                  <a:srgbClr val="0000FF"/>
                </a:solidFill>
                <a:latin typeface="Tahoma" panose="020B0604030504040204"/>
                <a:ea typeface="SimSun" panose="02010600030101010101" pitchFamily="2" charset="-122"/>
              </a:rPr>
              <a:t>}, a) </a:t>
            </a:r>
            <a:r>
              <a:rPr lang="en-US" altLang="zh-CN" sz="2800" kern="0" dirty="0">
                <a:solidFill>
                  <a:srgbClr val="000000"/>
                </a:solidFill>
                <a:latin typeface="Tahoma" panose="020B0604030504040204"/>
                <a:ea typeface="SimSun" panose="02010600030101010101" pitchFamily="2" charset="-122"/>
              </a:rPr>
              <a:t>is the union over all </a:t>
            </a:r>
            <a:r>
              <a:rPr lang="en-US" altLang="zh-CN" sz="2800" kern="0" dirty="0" err="1">
                <a:solidFill>
                  <a:srgbClr val="0000FF"/>
                </a:solidFill>
                <a:latin typeface="Tahoma" panose="020B0604030504040204"/>
                <a:ea typeface="SimSun" panose="02010600030101010101" pitchFamily="2" charset="-122"/>
              </a:rPr>
              <a:t>i</a:t>
            </a:r>
            <a:r>
              <a:rPr lang="en-US" altLang="zh-CN" sz="2800" kern="0" dirty="0">
                <a:solidFill>
                  <a:srgbClr val="0000FF"/>
                </a:solidFill>
                <a:latin typeface="Tahoma" panose="020B0604030504040204"/>
                <a:ea typeface="SimSun" panose="02010600030101010101" pitchFamily="2" charset="-122"/>
              </a:rPr>
              <a:t> = 1,…,k</a:t>
            </a:r>
            <a:r>
              <a:rPr lang="en-US" altLang="zh-CN" sz="2800" kern="0" dirty="0">
                <a:solidFill>
                  <a:srgbClr val="000000"/>
                </a:solidFill>
                <a:latin typeface="Tahoma" panose="020B0604030504040204"/>
                <a:ea typeface="SimSun" panose="02010600030101010101" pitchFamily="2" charset="-122"/>
              </a:rPr>
              <a:t> of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i</a:t>
            </a:r>
            <a:r>
              <a:rPr lang="en-US" altLang="zh-CN" sz="2800" kern="0" dirty="0">
                <a:solidFill>
                  <a:srgbClr val="0000FF"/>
                </a:solidFill>
                <a:latin typeface="Tahoma" panose="020B0604030504040204"/>
                <a:ea typeface="SimSun" panose="02010600030101010101" pitchFamily="2" charset="-122"/>
              </a:rPr>
              <a:t>, a)</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FF"/>
                </a:solidFill>
                <a:latin typeface="Tahoma" panose="020B0604030504040204"/>
                <a:ea typeface="SimSun" panose="02010600030101010101" pitchFamily="2" charset="-122"/>
              </a:rPr>
              <a:t>Example</a:t>
            </a:r>
            <a:r>
              <a:rPr lang="en-US" altLang="zh-CN" sz="2800" kern="0" dirty="0">
                <a:solidFill>
                  <a:srgbClr val="000000"/>
                </a:solidFill>
                <a:latin typeface="Tahoma" panose="020B0604030504040204"/>
                <a:ea typeface="SimSun" panose="02010600030101010101" pitchFamily="2" charset="-122"/>
              </a:rPr>
              <a:t>: We</a:t>
            </a:r>
            <a:r>
              <a:rPr lang="en-US" altLang="zh-CN" sz="2800" kern="0" dirty="0">
                <a:solidFill>
                  <a:srgbClr val="000000"/>
                </a:solidFill>
                <a:latin typeface="Arial" panose="020B060402020209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ll construct the DFA equivalent of our</a:t>
            </a:r>
            <a:r>
              <a:rPr lang="zh-CN" altLang="en-US" sz="2800" kern="0" dirty="0">
                <a:solidFill>
                  <a:srgbClr val="000000"/>
                </a:solidFill>
                <a:latin typeface="Arial" panose="020B060402020209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chessboard</a:t>
            </a:r>
            <a:r>
              <a:rPr lang="zh-CN" altLang="en-US" sz="2800" kern="0" dirty="0">
                <a:solidFill>
                  <a:srgbClr val="000000"/>
                </a:solidFill>
                <a:latin typeface="Arial" panose="020B0604020202090204"/>
                <a:ea typeface="SimSun" panose="02010600030101010101" pitchFamily="2" charset="-122"/>
              </a:rPr>
              <a:t>”</a:t>
            </a:r>
            <a:r>
              <a:rPr lang="en-US" altLang="zh-CN" sz="2800" kern="0" dirty="0">
                <a:solidFill>
                  <a:srgbClr val="000000"/>
                </a:solidFill>
                <a:latin typeface="Tahoma" panose="020B0604030504040204"/>
                <a:ea typeface="SimSun" panose="02010600030101010101" pitchFamily="2" charset="-122"/>
              </a:rPr>
              <a:t>NFA.</a:t>
            </a:r>
            <a:endParaRPr lang="en-US" altLang="zh-CN" sz="1000" dirty="0">
              <a:solidFill>
                <a:srgbClr val="000090"/>
              </a:solidFill>
            </a:endParaRPr>
          </a:p>
        </p:txBody>
      </p:sp>
      <p:sp>
        <p:nvSpPr>
          <p:cNvPr id="7" name="Rectangle 6"/>
          <p:cNvSpPr>
            <a:spLocks noChangeArrowheads="1"/>
          </p:cNvSpPr>
          <p:nvPr/>
        </p:nvSpPr>
        <p:spPr bwMode="auto">
          <a:xfrm>
            <a:off x="1654964" y="444664"/>
            <a:ext cx="4648789"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Subset Construction </a:t>
            </a:r>
            <a:r>
              <a:rPr lang="en-US" altLang="zh-CN" sz="3200" kern="0" dirty="0">
                <a:solidFill>
                  <a:srgbClr val="FF0000"/>
                </a:solidFill>
                <a:latin typeface="Tahoma" panose="020B0604030504040204"/>
                <a:ea typeface="SimSun" panose="02010600030101010101" pitchFamily="2" charset="-122"/>
              </a:rPr>
              <a:t>– (2)</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78</a:t>
            </a:fld>
            <a:r>
              <a:rPr lang="en-US" altLang="zh-CN"/>
              <a:t>/100</a:t>
            </a:r>
            <a:endParaRPr lang="en-US" altLang="zh-CN" dirty="0"/>
          </a:p>
        </p:txBody>
      </p:sp>
      <p:pic>
        <p:nvPicPr>
          <p:cNvPr id="3" name="Picture 2">
            <a:extLst>
              <a:ext uri="{FF2B5EF4-FFF2-40B4-BE49-F238E27FC236}">
                <a16:creationId xmlns:a16="http://schemas.microsoft.com/office/drawing/2014/main" id="{4FACA48B-3152-E648-A502-87F560969AF5}"/>
              </a:ext>
            </a:extLst>
          </p:cNvPr>
          <p:cNvPicPr>
            <a:picLocks noChangeAspect="1"/>
          </p:cNvPicPr>
          <p:nvPr/>
        </p:nvPicPr>
        <p:blipFill>
          <a:blip r:embed="rId3"/>
          <a:stretch>
            <a:fillRect/>
          </a:stretch>
        </p:blipFill>
        <p:spPr>
          <a:xfrm>
            <a:off x="1630701" y="4077072"/>
            <a:ext cx="6303753" cy="1649976"/>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8" name="Text Box 4"/>
          <p:cNvSpPr txBox="1">
            <a:spLocks noChangeArrowheads="1"/>
          </p:cNvSpPr>
          <p:nvPr/>
        </p:nvSpPr>
        <p:spPr bwMode="auto">
          <a:xfrm>
            <a:off x="762000" y="1518122"/>
            <a:ext cx="2698175" cy="3785652"/>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r>
              <a:rPr lang="en-US" altLang="zh-CN">
                <a:latin typeface="Tahoma" panose="020B0604030504040204" pitchFamily="34" charset="0"/>
              </a:rPr>
              <a:t>       r         b</a:t>
            </a:r>
          </a:p>
          <a:p>
            <a:pPr>
              <a:buFontTx/>
              <a:buAutoNum type="arabicPlain"/>
            </a:pPr>
            <a:r>
              <a:rPr lang="en-US" altLang="zh-CN">
                <a:solidFill>
                  <a:srgbClr val="FF0066"/>
                </a:solidFill>
                <a:latin typeface="Tahoma" panose="020B0604030504040204" pitchFamily="34" charset="0"/>
              </a:rPr>
              <a:t>2,4       5</a:t>
            </a:r>
          </a:p>
          <a:p>
            <a:pPr>
              <a:buFontTx/>
              <a:buAutoNum type="arabicPlain"/>
            </a:pPr>
            <a:r>
              <a:rPr lang="en-US" altLang="zh-CN">
                <a:latin typeface="Tahoma" panose="020B0604030504040204" pitchFamily="34" charset="0"/>
              </a:rPr>
              <a:t>4,6       1,3,5</a:t>
            </a:r>
          </a:p>
          <a:p>
            <a:pPr>
              <a:buFontTx/>
              <a:buAutoNum type="arabicPlain"/>
            </a:pPr>
            <a:r>
              <a:rPr lang="en-US" altLang="zh-CN">
                <a:latin typeface="Tahoma" panose="020B0604030504040204" pitchFamily="34" charset="0"/>
              </a:rPr>
              <a:t>2,6       5</a:t>
            </a:r>
          </a:p>
          <a:p>
            <a:pPr>
              <a:buFontTx/>
              <a:buAutoNum type="arabicPlain"/>
            </a:pPr>
            <a:r>
              <a:rPr lang="en-US" altLang="zh-CN">
                <a:latin typeface="Tahoma" panose="020B0604030504040204" pitchFamily="34" charset="0"/>
              </a:rPr>
              <a:t>2,8       1,5,7</a:t>
            </a:r>
          </a:p>
          <a:p>
            <a:pPr>
              <a:buFontTx/>
              <a:buAutoNum type="arabicPlain"/>
            </a:pPr>
            <a:r>
              <a:rPr lang="en-US" altLang="zh-CN">
                <a:latin typeface="Tahoma" panose="020B0604030504040204" pitchFamily="34" charset="0"/>
              </a:rPr>
              <a:t>2,4,6,8  1,3,7,9</a:t>
            </a:r>
          </a:p>
          <a:p>
            <a:pPr>
              <a:buFontTx/>
              <a:buAutoNum type="arabicPlain"/>
            </a:pPr>
            <a:r>
              <a:rPr lang="en-US" altLang="zh-CN">
                <a:latin typeface="Tahoma" panose="020B0604030504040204" pitchFamily="34" charset="0"/>
              </a:rPr>
              <a:t>2,8        3,5,9</a:t>
            </a:r>
          </a:p>
          <a:p>
            <a:pPr>
              <a:buFontTx/>
              <a:buAutoNum type="arabicPlain"/>
            </a:pPr>
            <a:r>
              <a:rPr lang="en-US" altLang="zh-CN">
                <a:latin typeface="Tahoma" panose="020B0604030504040204" pitchFamily="34" charset="0"/>
              </a:rPr>
              <a:t>4,8        5</a:t>
            </a:r>
          </a:p>
          <a:p>
            <a:pPr>
              <a:buFontTx/>
              <a:buAutoNum type="arabicPlain"/>
            </a:pPr>
            <a:r>
              <a:rPr lang="en-US" altLang="zh-CN">
                <a:latin typeface="Tahoma" panose="020B0604030504040204" pitchFamily="34" charset="0"/>
              </a:rPr>
              <a:t>4,6        5,7,9</a:t>
            </a:r>
          </a:p>
          <a:p>
            <a:pPr>
              <a:buFontTx/>
              <a:buAutoNum type="arabicPlain"/>
            </a:pPr>
            <a:r>
              <a:rPr lang="en-US" altLang="zh-CN">
                <a:latin typeface="Tahoma" panose="020B0604030504040204" pitchFamily="34" charset="0"/>
              </a:rPr>
              <a:t>6,8        5</a:t>
            </a:r>
          </a:p>
        </p:txBody>
      </p:sp>
      <p:sp>
        <p:nvSpPr>
          <p:cNvPr id="9" name="Rectangle 5"/>
          <p:cNvSpPr>
            <a:spLocks noChangeArrowheads="1"/>
          </p:cNvSpPr>
          <p:nvPr/>
        </p:nvSpPr>
        <p:spPr bwMode="auto">
          <a:xfrm>
            <a:off x="685800" y="1484784"/>
            <a:ext cx="2819400" cy="3810000"/>
          </a:xfrm>
          <a:prstGeom prst="rect">
            <a:avLst/>
          </a:prstGeom>
          <a:noFill/>
          <a:ln w="9525">
            <a:solidFill>
              <a:schemeClr val="tx1"/>
            </a:solidFill>
            <a:miter lim="800000"/>
          </a:ln>
          <a:effectLst/>
        </p:spPr>
        <p:txBody>
          <a:bodyPr wrap="none" anchor="ctr"/>
          <a:lstStyle/>
          <a:p>
            <a:endParaRPr lang="zh-CN" altLang="en-US" sz="2400"/>
          </a:p>
        </p:txBody>
      </p:sp>
      <p:sp>
        <p:nvSpPr>
          <p:cNvPr id="10" name="Line 6"/>
          <p:cNvSpPr>
            <a:spLocks noChangeShapeType="1"/>
          </p:cNvSpPr>
          <p:nvPr/>
        </p:nvSpPr>
        <p:spPr bwMode="auto">
          <a:xfrm>
            <a:off x="1143000" y="1484784"/>
            <a:ext cx="0" cy="3810000"/>
          </a:xfrm>
          <a:prstGeom prst="line">
            <a:avLst/>
          </a:prstGeom>
          <a:noFill/>
          <a:ln w="9525">
            <a:solidFill>
              <a:schemeClr val="tx1"/>
            </a:solidFill>
            <a:round/>
          </a:ln>
          <a:effectLst/>
        </p:spPr>
        <p:txBody>
          <a:bodyPr/>
          <a:lstStyle/>
          <a:p>
            <a:endParaRPr lang="zh-CN" altLang="en-US" sz="2400"/>
          </a:p>
        </p:txBody>
      </p:sp>
      <p:sp>
        <p:nvSpPr>
          <p:cNvPr id="11" name="Line 7"/>
          <p:cNvSpPr>
            <a:spLocks noChangeShapeType="1"/>
          </p:cNvSpPr>
          <p:nvPr/>
        </p:nvSpPr>
        <p:spPr bwMode="auto">
          <a:xfrm>
            <a:off x="2286000" y="1484784"/>
            <a:ext cx="0" cy="3810000"/>
          </a:xfrm>
          <a:prstGeom prst="line">
            <a:avLst/>
          </a:prstGeom>
          <a:noFill/>
          <a:ln w="9525">
            <a:solidFill>
              <a:schemeClr val="tx1"/>
            </a:solidFill>
            <a:round/>
          </a:ln>
          <a:effectLst/>
        </p:spPr>
        <p:txBody>
          <a:bodyPr/>
          <a:lstStyle/>
          <a:p>
            <a:endParaRPr lang="zh-CN" altLang="en-US" sz="2400"/>
          </a:p>
        </p:txBody>
      </p:sp>
      <p:sp>
        <p:nvSpPr>
          <p:cNvPr id="12" name="Line 8"/>
          <p:cNvSpPr>
            <a:spLocks noChangeShapeType="1"/>
          </p:cNvSpPr>
          <p:nvPr/>
        </p:nvSpPr>
        <p:spPr bwMode="auto">
          <a:xfrm>
            <a:off x="685800" y="1941984"/>
            <a:ext cx="2819400" cy="0"/>
          </a:xfrm>
          <a:prstGeom prst="line">
            <a:avLst/>
          </a:prstGeom>
          <a:noFill/>
          <a:ln w="9525">
            <a:solidFill>
              <a:schemeClr val="tx1"/>
            </a:solidFill>
            <a:round/>
          </a:ln>
          <a:effectLst/>
        </p:spPr>
        <p:txBody>
          <a:bodyPr/>
          <a:lstStyle/>
          <a:p>
            <a:endParaRPr lang="zh-CN" altLang="en-US" sz="2400"/>
          </a:p>
        </p:txBody>
      </p:sp>
      <p:sp>
        <p:nvSpPr>
          <p:cNvPr id="13" name="Line 9"/>
          <p:cNvSpPr>
            <a:spLocks noChangeShapeType="1"/>
          </p:cNvSpPr>
          <p:nvPr/>
        </p:nvSpPr>
        <p:spPr bwMode="auto">
          <a:xfrm>
            <a:off x="304800" y="2127722"/>
            <a:ext cx="304800" cy="0"/>
          </a:xfrm>
          <a:prstGeom prst="line">
            <a:avLst/>
          </a:prstGeom>
          <a:noFill/>
          <a:ln w="9525">
            <a:solidFill>
              <a:schemeClr val="tx1"/>
            </a:solidFill>
            <a:round/>
            <a:tailEnd type="triangle" w="med" len="med"/>
          </a:ln>
          <a:effectLst/>
        </p:spPr>
        <p:txBody>
          <a:bodyPr/>
          <a:lstStyle/>
          <a:p>
            <a:endParaRPr lang="zh-CN" altLang="en-US" sz="2400"/>
          </a:p>
        </p:txBody>
      </p:sp>
      <p:sp>
        <p:nvSpPr>
          <p:cNvPr id="14" name="Text Box 10"/>
          <p:cNvSpPr txBox="1">
            <a:spLocks noChangeArrowheads="1"/>
          </p:cNvSpPr>
          <p:nvPr/>
        </p:nvSpPr>
        <p:spPr bwMode="auto">
          <a:xfrm>
            <a:off x="304800" y="4870922"/>
            <a:ext cx="304440" cy="461665"/>
          </a:xfrm>
          <a:prstGeom prst="rect">
            <a:avLst/>
          </a:prstGeom>
          <a:noFill/>
          <a:ln>
            <a:noFill/>
          </a:ln>
          <a:effectLst/>
        </p:spPr>
        <p:txBody>
          <a:bodyPr wrap="none">
            <a:spAutoFit/>
          </a:bodyPr>
          <a:lstStyle/>
          <a:p>
            <a:r>
              <a:rPr lang="en-US" altLang="zh-CN" sz="2400"/>
              <a:t>*</a:t>
            </a:r>
          </a:p>
        </p:txBody>
      </p:sp>
      <p:sp>
        <p:nvSpPr>
          <p:cNvPr id="15" name="Text Box 11"/>
          <p:cNvSpPr txBox="1">
            <a:spLocks noChangeArrowheads="1"/>
          </p:cNvSpPr>
          <p:nvPr/>
        </p:nvSpPr>
        <p:spPr bwMode="auto">
          <a:xfrm>
            <a:off x="5943600" y="1484784"/>
            <a:ext cx="1552575" cy="457200"/>
          </a:xfrm>
          <a:prstGeom prst="rect">
            <a:avLst/>
          </a:prstGeom>
          <a:noFill/>
          <a:ln>
            <a:noFill/>
          </a:ln>
          <a:effectLst/>
        </p:spPr>
        <p:txBody>
          <a:bodyPr wrap="none">
            <a:spAutoFit/>
          </a:bodyPr>
          <a:lstStyle/>
          <a:p>
            <a:r>
              <a:rPr lang="en-US" altLang="zh-CN" sz="2400"/>
              <a:t>r	   b</a:t>
            </a:r>
          </a:p>
        </p:txBody>
      </p:sp>
      <p:sp>
        <p:nvSpPr>
          <p:cNvPr id="16" name="Line 12"/>
          <p:cNvSpPr>
            <a:spLocks noChangeShapeType="1"/>
          </p:cNvSpPr>
          <p:nvPr/>
        </p:nvSpPr>
        <p:spPr bwMode="auto">
          <a:xfrm>
            <a:off x="4419600" y="1941984"/>
            <a:ext cx="3581400" cy="0"/>
          </a:xfrm>
          <a:prstGeom prst="line">
            <a:avLst/>
          </a:prstGeom>
          <a:noFill/>
          <a:ln w="9525">
            <a:solidFill>
              <a:schemeClr val="tx1"/>
            </a:solidFill>
            <a:round/>
          </a:ln>
          <a:effectLst/>
        </p:spPr>
        <p:txBody>
          <a:bodyPr/>
          <a:lstStyle/>
          <a:p>
            <a:endParaRPr lang="zh-CN" altLang="en-US" sz="2400"/>
          </a:p>
        </p:txBody>
      </p:sp>
      <p:sp>
        <p:nvSpPr>
          <p:cNvPr id="17" name="Line 13"/>
          <p:cNvSpPr>
            <a:spLocks noChangeShapeType="1"/>
          </p:cNvSpPr>
          <p:nvPr/>
        </p:nvSpPr>
        <p:spPr bwMode="auto">
          <a:xfrm>
            <a:off x="5486400" y="1637184"/>
            <a:ext cx="0" cy="3048000"/>
          </a:xfrm>
          <a:prstGeom prst="line">
            <a:avLst/>
          </a:prstGeom>
          <a:noFill/>
          <a:ln w="9525">
            <a:solidFill>
              <a:schemeClr val="tx1"/>
            </a:solidFill>
            <a:round/>
          </a:ln>
          <a:effectLst/>
        </p:spPr>
        <p:txBody>
          <a:bodyPr/>
          <a:lstStyle/>
          <a:p>
            <a:endParaRPr lang="zh-CN" altLang="en-US" sz="2400"/>
          </a:p>
        </p:txBody>
      </p:sp>
      <p:sp>
        <p:nvSpPr>
          <p:cNvPr id="18" name="Line 14"/>
          <p:cNvSpPr>
            <a:spLocks noChangeShapeType="1"/>
          </p:cNvSpPr>
          <p:nvPr/>
        </p:nvSpPr>
        <p:spPr bwMode="auto">
          <a:xfrm>
            <a:off x="6858000" y="1637184"/>
            <a:ext cx="0" cy="3048000"/>
          </a:xfrm>
          <a:prstGeom prst="line">
            <a:avLst/>
          </a:prstGeom>
          <a:noFill/>
          <a:ln w="9525">
            <a:solidFill>
              <a:schemeClr val="tx1"/>
            </a:solidFill>
            <a:round/>
          </a:ln>
          <a:effectLst/>
        </p:spPr>
        <p:txBody>
          <a:bodyPr/>
          <a:lstStyle/>
          <a:p>
            <a:endParaRPr lang="zh-CN" altLang="en-US" sz="2400"/>
          </a:p>
        </p:txBody>
      </p:sp>
      <p:sp>
        <p:nvSpPr>
          <p:cNvPr id="19" name="Text Box 15"/>
          <p:cNvSpPr txBox="1">
            <a:spLocks noChangeArrowheads="1"/>
          </p:cNvSpPr>
          <p:nvPr/>
        </p:nvSpPr>
        <p:spPr bwMode="auto">
          <a:xfrm>
            <a:off x="4419600" y="1941984"/>
            <a:ext cx="561422" cy="461665"/>
          </a:xfrm>
          <a:prstGeom prst="rect">
            <a:avLst/>
          </a:prstGeom>
          <a:noFill/>
          <a:ln>
            <a:noFill/>
          </a:ln>
          <a:effectLst/>
        </p:spPr>
        <p:txBody>
          <a:bodyPr wrap="none">
            <a:spAutoFit/>
          </a:bodyPr>
          <a:lstStyle/>
          <a:p>
            <a:r>
              <a:rPr lang="en-US" altLang="zh-CN" sz="2400"/>
              <a:t>{1}</a:t>
            </a:r>
          </a:p>
        </p:txBody>
      </p:sp>
      <p:sp>
        <p:nvSpPr>
          <p:cNvPr id="20" name="Text Box 27"/>
          <p:cNvSpPr txBox="1">
            <a:spLocks noChangeArrowheads="1"/>
          </p:cNvSpPr>
          <p:nvPr/>
        </p:nvSpPr>
        <p:spPr bwMode="auto">
          <a:xfrm>
            <a:off x="5791200" y="1941984"/>
            <a:ext cx="1793430" cy="461665"/>
          </a:xfrm>
          <a:prstGeom prst="rect">
            <a:avLst/>
          </a:prstGeom>
          <a:noFill/>
          <a:ln>
            <a:noFill/>
          </a:ln>
          <a:effectLst/>
        </p:spPr>
        <p:txBody>
          <a:bodyPr wrap="none">
            <a:spAutoFit/>
          </a:bodyPr>
          <a:lstStyle/>
          <a:p>
            <a:r>
              <a:rPr lang="en-US" altLang="zh-CN" sz="2400"/>
              <a:t>{2,4}       {5}</a:t>
            </a:r>
          </a:p>
        </p:txBody>
      </p:sp>
      <p:sp>
        <p:nvSpPr>
          <p:cNvPr id="21" name="Line 28"/>
          <p:cNvSpPr>
            <a:spLocks noChangeShapeType="1"/>
          </p:cNvSpPr>
          <p:nvPr/>
        </p:nvSpPr>
        <p:spPr bwMode="auto">
          <a:xfrm>
            <a:off x="4038600" y="2170584"/>
            <a:ext cx="381000" cy="0"/>
          </a:xfrm>
          <a:prstGeom prst="line">
            <a:avLst/>
          </a:prstGeom>
          <a:noFill/>
          <a:ln w="9525">
            <a:solidFill>
              <a:schemeClr val="tx1"/>
            </a:solidFill>
            <a:round/>
            <a:tailEnd type="triangle" w="med" len="med"/>
          </a:ln>
          <a:effectLst/>
        </p:spPr>
        <p:txBody>
          <a:bodyPr/>
          <a:lstStyle/>
          <a:p>
            <a:endParaRPr lang="zh-CN" altLang="en-US" sz="2400"/>
          </a:p>
        </p:txBody>
      </p:sp>
      <p:sp>
        <p:nvSpPr>
          <p:cNvPr id="22" name="Text Box 31"/>
          <p:cNvSpPr txBox="1">
            <a:spLocks noChangeArrowheads="1"/>
          </p:cNvSpPr>
          <p:nvPr/>
        </p:nvSpPr>
        <p:spPr bwMode="auto">
          <a:xfrm>
            <a:off x="4267200" y="2322984"/>
            <a:ext cx="818103" cy="461665"/>
          </a:xfrm>
          <a:prstGeom prst="rect">
            <a:avLst/>
          </a:prstGeom>
          <a:noFill/>
          <a:ln>
            <a:noFill/>
          </a:ln>
          <a:effectLst/>
        </p:spPr>
        <p:txBody>
          <a:bodyPr wrap="none">
            <a:spAutoFit/>
          </a:bodyPr>
          <a:lstStyle/>
          <a:p>
            <a:r>
              <a:rPr lang="en-US" altLang="zh-CN" sz="2400"/>
              <a:t>{2,4}</a:t>
            </a:r>
          </a:p>
        </p:txBody>
      </p:sp>
      <p:sp>
        <p:nvSpPr>
          <p:cNvPr id="23" name="Text Box 32"/>
          <p:cNvSpPr txBox="1">
            <a:spLocks noChangeArrowheads="1"/>
          </p:cNvSpPr>
          <p:nvPr/>
        </p:nvSpPr>
        <p:spPr bwMode="auto">
          <a:xfrm>
            <a:off x="4419600" y="2703984"/>
            <a:ext cx="561422" cy="461665"/>
          </a:xfrm>
          <a:prstGeom prst="rect">
            <a:avLst/>
          </a:prstGeom>
          <a:noFill/>
          <a:ln>
            <a:noFill/>
          </a:ln>
          <a:effectLst/>
        </p:spPr>
        <p:txBody>
          <a:bodyPr wrap="none">
            <a:spAutoFit/>
          </a:bodyPr>
          <a:lstStyle/>
          <a:p>
            <a:r>
              <a:rPr lang="en-US" altLang="zh-CN" sz="2400"/>
              <a:t>{5}</a:t>
            </a:r>
          </a:p>
        </p:txBody>
      </p:sp>
      <p:sp>
        <p:nvSpPr>
          <p:cNvPr id="24" name="Text Box 33"/>
          <p:cNvSpPr txBox="1">
            <a:spLocks noChangeArrowheads="1"/>
          </p:cNvSpPr>
          <p:nvPr/>
        </p:nvSpPr>
        <p:spPr bwMode="auto">
          <a:xfrm>
            <a:off x="4022725" y="4794722"/>
            <a:ext cx="4884470" cy="1569660"/>
          </a:xfrm>
          <a:prstGeom prst="rect">
            <a:avLst/>
          </a:prstGeom>
          <a:noFill/>
          <a:ln>
            <a:noFill/>
          </a:ln>
          <a:effectLst/>
        </p:spPr>
        <p:txBody>
          <a:bodyPr wrap="none">
            <a:spAutoFit/>
          </a:bodyPr>
          <a:lstStyle/>
          <a:p>
            <a:r>
              <a:rPr lang="en-US" altLang="zh-CN" sz="2400">
                <a:solidFill>
                  <a:srgbClr val="993300"/>
                </a:solidFill>
              </a:rPr>
              <a:t>Alert</a:t>
            </a:r>
            <a:r>
              <a:rPr lang="en-US" altLang="zh-CN" sz="2400"/>
              <a:t>: What we</a:t>
            </a:r>
            <a:r>
              <a:rPr lang="zh-CN" altLang="en-US" sz="2400">
                <a:latin typeface="Arial" panose="020B0604020202090204"/>
              </a:rPr>
              <a:t>’</a:t>
            </a:r>
            <a:r>
              <a:rPr lang="en-US" altLang="zh-CN" sz="2400"/>
              <a:t>re doing here is</a:t>
            </a:r>
          </a:p>
          <a:p>
            <a:r>
              <a:rPr lang="en-US" altLang="zh-CN" sz="2400"/>
              <a:t>the </a:t>
            </a:r>
            <a:r>
              <a:rPr lang="en-US" altLang="zh-CN" sz="2400" i="1">
                <a:solidFill>
                  <a:srgbClr val="FF0066"/>
                </a:solidFill>
              </a:rPr>
              <a:t>lazy</a:t>
            </a:r>
            <a:r>
              <a:rPr lang="en-US" altLang="zh-CN" sz="2400"/>
              <a:t>  form of DFA construction,</a:t>
            </a:r>
          </a:p>
          <a:p>
            <a:r>
              <a:rPr lang="en-US" altLang="zh-CN" sz="2400"/>
              <a:t>where we only construct a state</a:t>
            </a:r>
          </a:p>
          <a:p>
            <a:r>
              <a:rPr lang="en-US" altLang="zh-CN" sz="2400"/>
              <a:t>if we are forced to.</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79</a:t>
            </a:fld>
            <a:r>
              <a:rPr lang="en-US" altLang="zh-CN"/>
              <a:t>/100</a:t>
            </a:r>
            <a:endParaRPr lang="en-US" altLang="zh-CN" dirty="0"/>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val 2"/>
          <p:cNvSpPr>
            <a:spLocks noChangeArrowheads="1"/>
          </p:cNvSpPr>
          <p:nvPr/>
        </p:nvSpPr>
        <p:spPr bwMode="auto">
          <a:xfrm>
            <a:off x="457200" y="2971800"/>
            <a:ext cx="609600" cy="457200"/>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Love</a:t>
            </a:r>
          </a:p>
        </p:txBody>
      </p:sp>
      <p:grpSp>
        <p:nvGrpSpPr>
          <p:cNvPr id="12293" name="Group 5"/>
          <p:cNvGrpSpPr/>
          <p:nvPr/>
        </p:nvGrpSpPr>
        <p:grpSpPr bwMode="auto">
          <a:xfrm>
            <a:off x="0" y="2209800"/>
            <a:ext cx="666750" cy="838200"/>
            <a:chOff x="0" y="1392"/>
            <a:chExt cx="420" cy="528"/>
          </a:xfrm>
        </p:grpSpPr>
        <p:sp>
          <p:nvSpPr>
            <p:cNvPr id="12291" name="Text Box 3"/>
            <p:cNvSpPr txBox="1">
              <a:spLocks noChangeArrowheads="1"/>
            </p:cNvSpPr>
            <p:nvPr/>
          </p:nvSpPr>
          <p:spPr bwMode="auto">
            <a:xfrm>
              <a:off x="0" y="1392"/>
              <a:ext cx="420" cy="231"/>
            </a:xfrm>
            <a:prstGeom prst="rect">
              <a:avLst/>
            </a:prstGeom>
            <a:noFill/>
            <a:ln>
              <a:noFill/>
            </a:ln>
            <a:effectLst/>
          </p:spPr>
          <p:txBody>
            <a:bodyPr wrap="none">
              <a:spAutoFit/>
            </a:bodyPr>
            <a:lstStyle/>
            <a:p>
              <a:r>
                <a:rPr lang="en-US" altLang="zh-CN" sz="1800" dirty="0"/>
                <a:t>Start</a:t>
              </a:r>
            </a:p>
          </p:txBody>
        </p:sp>
        <p:sp>
          <p:nvSpPr>
            <p:cNvPr id="12292" name="Line 4"/>
            <p:cNvSpPr>
              <a:spLocks noChangeShapeType="1"/>
            </p:cNvSpPr>
            <p:nvPr/>
          </p:nvSpPr>
          <p:spPr bwMode="auto">
            <a:xfrm>
              <a:off x="202" y="1680"/>
              <a:ext cx="96" cy="240"/>
            </a:xfrm>
            <a:prstGeom prst="line">
              <a:avLst/>
            </a:prstGeom>
            <a:noFill/>
            <a:ln w="9525">
              <a:solidFill>
                <a:schemeClr val="tx1"/>
              </a:solidFill>
              <a:round/>
              <a:tailEnd type="triangle" w="med" len="med"/>
            </a:ln>
            <a:effectLst/>
          </p:spPr>
          <p:txBody>
            <a:bodyPr/>
            <a:lstStyle/>
            <a:p>
              <a:endParaRPr lang="zh-CN" altLang="en-US"/>
            </a:p>
          </p:txBody>
        </p:sp>
      </p:grpSp>
      <p:grpSp>
        <p:nvGrpSpPr>
          <p:cNvPr id="12300" name="Group 12"/>
          <p:cNvGrpSpPr/>
          <p:nvPr/>
        </p:nvGrpSpPr>
        <p:grpSpPr bwMode="auto">
          <a:xfrm>
            <a:off x="838200" y="2209800"/>
            <a:ext cx="1371600" cy="1981200"/>
            <a:chOff x="528" y="1392"/>
            <a:chExt cx="864" cy="1248"/>
          </a:xfrm>
        </p:grpSpPr>
        <p:sp>
          <p:nvSpPr>
            <p:cNvPr id="12294" name="Oval 6"/>
            <p:cNvSpPr>
              <a:spLocks noChangeArrowheads="1"/>
            </p:cNvSpPr>
            <p:nvPr/>
          </p:nvSpPr>
          <p:spPr bwMode="auto">
            <a:xfrm>
              <a:off x="720" y="2352"/>
              <a:ext cx="672"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Love-15</a:t>
              </a:r>
            </a:p>
          </p:txBody>
        </p:sp>
        <p:sp>
          <p:nvSpPr>
            <p:cNvPr id="12295" name="Oval 7"/>
            <p:cNvSpPr>
              <a:spLocks noChangeArrowheads="1"/>
            </p:cNvSpPr>
            <p:nvPr/>
          </p:nvSpPr>
          <p:spPr bwMode="auto">
            <a:xfrm>
              <a:off x="768" y="139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15-Love</a:t>
              </a:r>
            </a:p>
          </p:txBody>
        </p:sp>
        <p:sp>
          <p:nvSpPr>
            <p:cNvPr id="12296" name="Line 8"/>
            <p:cNvSpPr>
              <a:spLocks noChangeShapeType="1"/>
            </p:cNvSpPr>
            <p:nvPr/>
          </p:nvSpPr>
          <p:spPr bwMode="auto">
            <a:xfrm flipV="1">
              <a:off x="576" y="1632"/>
              <a:ext cx="288" cy="240"/>
            </a:xfrm>
            <a:prstGeom prst="line">
              <a:avLst/>
            </a:prstGeom>
            <a:noFill/>
            <a:ln w="9525">
              <a:solidFill>
                <a:schemeClr val="tx1"/>
              </a:solidFill>
              <a:round/>
              <a:tailEnd type="triangle" w="med" len="med"/>
            </a:ln>
            <a:effectLst/>
          </p:spPr>
          <p:txBody>
            <a:bodyPr/>
            <a:lstStyle/>
            <a:p>
              <a:endParaRPr lang="zh-CN" altLang="en-US"/>
            </a:p>
          </p:txBody>
        </p:sp>
        <p:sp>
          <p:nvSpPr>
            <p:cNvPr id="12297" name="Line 9"/>
            <p:cNvSpPr>
              <a:spLocks noChangeShapeType="1"/>
            </p:cNvSpPr>
            <p:nvPr/>
          </p:nvSpPr>
          <p:spPr bwMode="auto">
            <a:xfrm>
              <a:off x="576" y="2160"/>
              <a:ext cx="288" cy="240"/>
            </a:xfrm>
            <a:prstGeom prst="line">
              <a:avLst/>
            </a:prstGeom>
            <a:noFill/>
            <a:ln w="9525">
              <a:solidFill>
                <a:schemeClr val="tx1"/>
              </a:solidFill>
              <a:round/>
              <a:tailEnd type="triangle" w="med" len="med"/>
            </a:ln>
            <a:effectLst/>
          </p:spPr>
          <p:txBody>
            <a:bodyPr/>
            <a:lstStyle/>
            <a:p>
              <a:endParaRPr lang="zh-CN" altLang="en-US"/>
            </a:p>
          </p:txBody>
        </p:sp>
        <p:sp>
          <p:nvSpPr>
            <p:cNvPr id="12298" name="Text Box 10"/>
            <p:cNvSpPr txBox="1">
              <a:spLocks noChangeArrowheads="1"/>
            </p:cNvSpPr>
            <p:nvPr/>
          </p:nvSpPr>
          <p:spPr bwMode="auto">
            <a:xfrm>
              <a:off x="528" y="1584"/>
              <a:ext cx="180" cy="231"/>
            </a:xfrm>
            <a:prstGeom prst="rect">
              <a:avLst/>
            </a:prstGeom>
            <a:noFill/>
            <a:ln>
              <a:noFill/>
            </a:ln>
            <a:effectLst/>
          </p:spPr>
          <p:txBody>
            <a:bodyPr wrap="none">
              <a:spAutoFit/>
            </a:bodyPr>
            <a:lstStyle/>
            <a:p>
              <a:r>
                <a:rPr lang="en-US" altLang="zh-CN" sz="1800" dirty="0"/>
                <a:t>s</a:t>
              </a:r>
            </a:p>
          </p:txBody>
        </p:sp>
        <p:sp>
          <p:nvSpPr>
            <p:cNvPr id="12299" name="Text Box 11"/>
            <p:cNvSpPr txBox="1">
              <a:spLocks noChangeArrowheads="1"/>
            </p:cNvSpPr>
            <p:nvPr/>
          </p:nvSpPr>
          <p:spPr bwMode="auto">
            <a:xfrm>
              <a:off x="528" y="2208"/>
              <a:ext cx="194" cy="231"/>
            </a:xfrm>
            <a:prstGeom prst="rect">
              <a:avLst/>
            </a:prstGeom>
            <a:noFill/>
            <a:ln>
              <a:noFill/>
            </a:ln>
            <a:effectLst/>
          </p:spPr>
          <p:txBody>
            <a:bodyPr wrap="none">
              <a:spAutoFit/>
            </a:bodyPr>
            <a:lstStyle/>
            <a:p>
              <a:r>
                <a:rPr lang="en-US" altLang="zh-CN" sz="1800" dirty="0"/>
                <a:t>o</a:t>
              </a:r>
            </a:p>
          </p:txBody>
        </p:sp>
      </p:grpSp>
      <p:grpSp>
        <p:nvGrpSpPr>
          <p:cNvPr id="12315" name="Group 27"/>
          <p:cNvGrpSpPr/>
          <p:nvPr/>
        </p:nvGrpSpPr>
        <p:grpSpPr bwMode="auto">
          <a:xfrm>
            <a:off x="2133600" y="1524000"/>
            <a:ext cx="1600200" cy="3200400"/>
            <a:chOff x="1344" y="960"/>
            <a:chExt cx="1008" cy="2016"/>
          </a:xfrm>
        </p:grpSpPr>
        <p:sp>
          <p:nvSpPr>
            <p:cNvPr id="12301" name="Oval 13"/>
            <p:cNvSpPr>
              <a:spLocks noChangeArrowheads="1"/>
            </p:cNvSpPr>
            <p:nvPr/>
          </p:nvSpPr>
          <p:spPr bwMode="auto">
            <a:xfrm>
              <a:off x="1728" y="2688"/>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Love-30</a:t>
              </a:r>
            </a:p>
          </p:txBody>
        </p:sp>
        <p:sp>
          <p:nvSpPr>
            <p:cNvPr id="12302" name="Oval 14"/>
            <p:cNvSpPr>
              <a:spLocks noChangeArrowheads="1"/>
            </p:cNvSpPr>
            <p:nvPr/>
          </p:nvSpPr>
          <p:spPr bwMode="auto">
            <a:xfrm>
              <a:off x="1776"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15-all</a:t>
              </a:r>
            </a:p>
          </p:txBody>
        </p:sp>
        <p:sp>
          <p:nvSpPr>
            <p:cNvPr id="12303" name="Oval 15"/>
            <p:cNvSpPr>
              <a:spLocks noChangeArrowheads="1"/>
            </p:cNvSpPr>
            <p:nvPr/>
          </p:nvSpPr>
          <p:spPr bwMode="auto">
            <a:xfrm>
              <a:off x="1680" y="960"/>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30-Love</a:t>
              </a:r>
            </a:p>
          </p:txBody>
        </p:sp>
        <p:sp>
          <p:nvSpPr>
            <p:cNvPr id="12305" name="Line 17"/>
            <p:cNvSpPr>
              <a:spLocks noChangeShapeType="1"/>
            </p:cNvSpPr>
            <p:nvPr/>
          </p:nvSpPr>
          <p:spPr bwMode="auto">
            <a:xfrm flipV="1">
              <a:off x="1344" y="120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2306" name="Line 18"/>
            <p:cNvSpPr>
              <a:spLocks noChangeShapeType="1"/>
            </p:cNvSpPr>
            <p:nvPr/>
          </p:nvSpPr>
          <p:spPr bwMode="auto">
            <a:xfrm>
              <a:off x="1344" y="1632"/>
              <a:ext cx="528" cy="288"/>
            </a:xfrm>
            <a:prstGeom prst="line">
              <a:avLst/>
            </a:prstGeom>
            <a:noFill/>
            <a:ln w="9525">
              <a:solidFill>
                <a:schemeClr val="tx1"/>
              </a:solidFill>
              <a:round/>
              <a:tailEnd type="triangle" w="med" len="med"/>
            </a:ln>
            <a:effectLst/>
          </p:spPr>
          <p:txBody>
            <a:bodyPr/>
            <a:lstStyle/>
            <a:p>
              <a:endParaRPr lang="zh-CN" altLang="en-US"/>
            </a:p>
          </p:txBody>
        </p:sp>
        <p:sp>
          <p:nvSpPr>
            <p:cNvPr id="12307" name="Line 19"/>
            <p:cNvSpPr>
              <a:spLocks noChangeShapeType="1"/>
            </p:cNvSpPr>
            <p:nvPr/>
          </p:nvSpPr>
          <p:spPr bwMode="auto">
            <a:xfrm flipV="1">
              <a:off x="1344" y="2112"/>
              <a:ext cx="528" cy="336"/>
            </a:xfrm>
            <a:prstGeom prst="line">
              <a:avLst/>
            </a:prstGeom>
            <a:noFill/>
            <a:ln w="9525">
              <a:solidFill>
                <a:schemeClr val="tx1"/>
              </a:solidFill>
              <a:round/>
              <a:tailEnd type="triangle" w="med" len="med"/>
            </a:ln>
            <a:effectLst/>
          </p:spPr>
          <p:txBody>
            <a:bodyPr/>
            <a:lstStyle/>
            <a:p>
              <a:endParaRPr lang="zh-CN" altLang="en-US"/>
            </a:p>
          </p:txBody>
        </p:sp>
        <p:sp>
          <p:nvSpPr>
            <p:cNvPr id="12308" name="Line 20"/>
            <p:cNvSpPr>
              <a:spLocks noChangeShapeType="1"/>
            </p:cNvSpPr>
            <p:nvPr/>
          </p:nvSpPr>
          <p:spPr bwMode="auto">
            <a:xfrm>
              <a:off x="1344" y="2592"/>
              <a:ext cx="480" cy="144"/>
            </a:xfrm>
            <a:prstGeom prst="line">
              <a:avLst/>
            </a:prstGeom>
            <a:noFill/>
            <a:ln w="9525">
              <a:solidFill>
                <a:schemeClr val="tx1"/>
              </a:solidFill>
              <a:round/>
              <a:tailEnd type="triangle" w="med" len="med"/>
            </a:ln>
            <a:effectLst/>
          </p:spPr>
          <p:txBody>
            <a:bodyPr/>
            <a:lstStyle/>
            <a:p>
              <a:endParaRPr lang="zh-CN" altLang="en-US"/>
            </a:p>
          </p:txBody>
        </p:sp>
        <p:sp>
          <p:nvSpPr>
            <p:cNvPr id="12311" name="Text Box 23"/>
            <p:cNvSpPr txBox="1">
              <a:spLocks noChangeArrowheads="1"/>
            </p:cNvSpPr>
            <p:nvPr/>
          </p:nvSpPr>
          <p:spPr bwMode="auto">
            <a:xfrm>
              <a:off x="1488" y="2064"/>
              <a:ext cx="180" cy="231"/>
            </a:xfrm>
            <a:prstGeom prst="rect">
              <a:avLst/>
            </a:prstGeom>
            <a:noFill/>
            <a:ln>
              <a:noFill/>
            </a:ln>
            <a:effectLst/>
          </p:spPr>
          <p:txBody>
            <a:bodyPr wrap="none">
              <a:spAutoFit/>
            </a:bodyPr>
            <a:lstStyle/>
            <a:p>
              <a:r>
                <a:rPr lang="en-US" altLang="zh-CN" sz="1800" dirty="0"/>
                <a:t>s</a:t>
              </a:r>
            </a:p>
          </p:txBody>
        </p:sp>
        <p:sp>
          <p:nvSpPr>
            <p:cNvPr id="12312" name="Text Box 24"/>
            <p:cNvSpPr txBox="1">
              <a:spLocks noChangeArrowheads="1"/>
            </p:cNvSpPr>
            <p:nvPr/>
          </p:nvSpPr>
          <p:spPr bwMode="auto">
            <a:xfrm>
              <a:off x="1392" y="1152"/>
              <a:ext cx="180" cy="231"/>
            </a:xfrm>
            <a:prstGeom prst="rect">
              <a:avLst/>
            </a:prstGeom>
            <a:noFill/>
            <a:ln>
              <a:noFill/>
            </a:ln>
            <a:effectLst/>
          </p:spPr>
          <p:txBody>
            <a:bodyPr wrap="none">
              <a:spAutoFit/>
            </a:bodyPr>
            <a:lstStyle/>
            <a:p>
              <a:r>
                <a:rPr lang="en-US" altLang="zh-CN" sz="1800" dirty="0"/>
                <a:t>s</a:t>
              </a:r>
            </a:p>
          </p:txBody>
        </p:sp>
        <p:sp>
          <p:nvSpPr>
            <p:cNvPr id="12313" name="Text Box 25"/>
            <p:cNvSpPr txBox="1">
              <a:spLocks noChangeArrowheads="1"/>
            </p:cNvSpPr>
            <p:nvPr/>
          </p:nvSpPr>
          <p:spPr bwMode="auto">
            <a:xfrm>
              <a:off x="1488" y="1728"/>
              <a:ext cx="194" cy="231"/>
            </a:xfrm>
            <a:prstGeom prst="rect">
              <a:avLst/>
            </a:prstGeom>
            <a:noFill/>
            <a:ln>
              <a:noFill/>
            </a:ln>
            <a:effectLst/>
          </p:spPr>
          <p:txBody>
            <a:bodyPr wrap="none">
              <a:spAutoFit/>
            </a:bodyPr>
            <a:lstStyle/>
            <a:p>
              <a:r>
                <a:rPr lang="en-US" altLang="zh-CN" sz="1800" dirty="0"/>
                <a:t>o</a:t>
              </a:r>
            </a:p>
          </p:txBody>
        </p:sp>
        <p:sp>
          <p:nvSpPr>
            <p:cNvPr id="12314" name="Text Box 26"/>
            <p:cNvSpPr txBox="1">
              <a:spLocks noChangeArrowheads="1"/>
            </p:cNvSpPr>
            <p:nvPr/>
          </p:nvSpPr>
          <p:spPr bwMode="auto">
            <a:xfrm>
              <a:off x="1392" y="2592"/>
              <a:ext cx="194" cy="231"/>
            </a:xfrm>
            <a:prstGeom prst="rect">
              <a:avLst/>
            </a:prstGeom>
            <a:noFill/>
            <a:ln>
              <a:noFill/>
            </a:ln>
            <a:effectLst/>
          </p:spPr>
          <p:txBody>
            <a:bodyPr wrap="none">
              <a:spAutoFit/>
            </a:bodyPr>
            <a:lstStyle/>
            <a:p>
              <a:r>
                <a:rPr lang="en-US" altLang="zh-CN" sz="1800" dirty="0"/>
                <a:t>o</a:t>
              </a:r>
            </a:p>
          </p:txBody>
        </p:sp>
      </p:grpSp>
      <p:grpSp>
        <p:nvGrpSpPr>
          <p:cNvPr id="12332" name="Group 44"/>
          <p:cNvGrpSpPr/>
          <p:nvPr/>
        </p:nvGrpSpPr>
        <p:grpSpPr bwMode="auto">
          <a:xfrm>
            <a:off x="3505200" y="914400"/>
            <a:ext cx="1600200" cy="4419600"/>
            <a:chOff x="2208" y="576"/>
            <a:chExt cx="1008" cy="2784"/>
          </a:xfrm>
        </p:grpSpPr>
        <p:sp>
          <p:nvSpPr>
            <p:cNvPr id="12316" name="Oval 28"/>
            <p:cNvSpPr>
              <a:spLocks noChangeArrowheads="1"/>
            </p:cNvSpPr>
            <p:nvPr/>
          </p:nvSpPr>
          <p:spPr bwMode="auto">
            <a:xfrm>
              <a:off x="2592" y="3072"/>
              <a:ext cx="624"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Love-40</a:t>
              </a:r>
            </a:p>
          </p:txBody>
        </p:sp>
        <p:sp>
          <p:nvSpPr>
            <p:cNvPr id="12317" name="Oval 29"/>
            <p:cNvSpPr>
              <a:spLocks noChangeArrowheads="1"/>
            </p:cNvSpPr>
            <p:nvPr/>
          </p:nvSpPr>
          <p:spPr bwMode="auto">
            <a:xfrm>
              <a:off x="2640" y="23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15-30</a:t>
              </a:r>
            </a:p>
          </p:txBody>
        </p:sp>
        <p:sp>
          <p:nvSpPr>
            <p:cNvPr id="12318" name="Oval 30"/>
            <p:cNvSpPr>
              <a:spLocks noChangeArrowheads="1"/>
            </p:cNvSpPr>
            <p:nvPr/>
          </p:nvSpPr>
          <p:spPr bwMode="auto">
            <a:xfrm>
              <a:off x="2640"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30-15</a:t>
              </a:r>
            </a:p>
          </p:txBody>
        </p:sp>
        <p:sp>
          <p:nvSpPr>
            <p:cNvPr id="12319" name="Oval 31"/>
            <p:cNvSpPr>
              <a:spLocks noChangeArrowheads="1"/>
            </p:cNvSpPr>
            <p:nvPr/>
          </p:nvSpPr>
          <p:spPr bwMode="auto">
            <a:xfrm>
              <a:off x="2592" y="576"/>
              <a:ext cx="576"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40-Love</a:t>
              </a:r>
            </a:p>
          </p:txBody>
        </p:sp>
        <p:sp>
          <p:nvSpPr>
            <p:cNvPr id="12320" name="Line 32"/>
            <p:cNvSpPr>
              <a:spLocks noChangeShapeType="1"/>
            </p:cNvSpPr>
            <p:nvPr/>
          </p:nvSpPr>
          <p:spPr bwMode="auto">
            <a:xfrm flipV="1">
              <a:off x="2256" y="816"/>
              <a:ext cx="432" cy="192"/>
            </a:xfrm>
            <a:prstGeom prst="line">
              <a:avLst/>
            </a:prstGeom>
            <a:noFill/>
            <a:ln w="9525">
              <a:solidFill>
                <a:schemeClr val="tx1"/>
              </a:solidFill>
              <a:round/>
              <a:tailEnd type="triangle" w="med" len="med"/>
            </a:ln>
            <a:effectLst/>
          </p:spPr>
          <p:txBody>
            <a:bodyPr/>
            <a:lstStyle/>
            <a:p>
              <a:endParaRPr lang="zh-CN" altLang="en-US"/>
            </a:p>
          </p:txBody>
        </p:sp>
        <p:sp>
          <p:nvSpPr>
            <p:cNvPr id="12321" name="Line 33"/>
            <p:cNvSpPr>
              <a:spLocks noChangeShapeType="1"/>
            </p:cNvSpPr>
            <p:nvPr/>
          </p:nvSpPr>
          <p:spPr bwMode="auto">
            <a:xfrm>
              <a:off x="2256" y="1200"/>
              <a:ext cx="432" cy="288"/>
            </a:xfrm>
            <a:prstGeom prst="line">
              <a:avLst/>
            </a:prstGeom>
            <a:noFill/>
            <a:ln w="9525">
              <a:solidFill>
                <a:schemeClr val="tx1"/>
              </a:solidFill>
              <a:round/>
              <a:tailEnd type="triangle" w="med" len="med"/>
            </a:ln>
            <a:effectLst/>
          </p:spPr>
          <p:txBody>
            <a:bodyPr/>
            <a:lstStyle/>
            <a:p>
              <a:endParaRPr lang="zh-CN" altLang="en-US"/>
            </a:p>
          </p:txBody>
        </p:sp>
        <p:sp>
          <p:nvSpPr>
            <p:cNvPr id="12322" name="Line 34"/>
            <p:cNvSpPr>
              <a:spLocks noChangeShapeType="1"/>
            </p:cNvSpPr>
            <p:nvPr/>
          </p:nvSpPr>
          <p:spPr bwMode="auto">
            <a:xfrm flipV="1">
              <a:off x="2208" y="1680"/>
              <a:ext cx="480" cy="240"/>
            </a:xfrm>
            <a:prstGeom prst="line">
              <a:avLst/>
            </a:prstGeom>
            <a:noFill/>
            <a:ln w="9525">
              <a:solidFill>
                <a:schemeClr val="tx1"/>
              </a:solidFill>
              <a:round/>
              <a:tailEnd type="triangle" w="med" len="med"/>
            </a:ln>
            <a:effectLst/>
          </p:spPr>
          <p:txBody>
            <a:bodyPr/>
            <a:lstStyle/>
            <a:p>
              <a:endParaRPr lang="zh-CN" altLang="en-US"/>
            </a:p>
          </p:txBody>
        </p:sp>
        <p:sp>
          <p:nvSpPr>
            <p:cNvPr id="12323" name="Line 35"/>
            <p:cNvSpPr>
              <a:spLocks noChangeShapeType="1"/>
            </p:cNvSpPr>
            <p:nvPr/>
          </p:nvSpPr>
          <p:spPr bwMode="auto">
            <a:xfrm>
              <a:off x="2208" y="2112"/>
              <a:ext cx="480" cy="240"/>
            </a:xfrm>
            <a:prstGeom prst="line">
              <a:avLst/>
            </a:prstGeom>
            <a:noFill/>
            <a:ln w="9525">
              <a:solidFill>
                <a:schemeClr val="tx1"/>
              </a:solidFill>
              <a:round/>
              <a:tailEnd type="triangle" w="med" len="med"/>
            </a:ln>
            <a:effectLst/>
          </p:spPr>
          <p:txBody>
            <a:bodyPr/>
            <a:lstStyle/>
            <a:p>
              <a:endParaRPr lang="zh-CN" altLang="en-US"/>
            </a:p>
          </p:txBody>
        </p:sp>
        <p:sp>
          <p:nvSpPr>
            <p:cNvPr id="12324" name="Line 36"/>
            <p:cNvSpPr>
              <a:spLocks noChangeShapeType="1"/>
            </p:cNvSpPr>
            <p:nvPr/>
          </p:nvSpPr>
          <p:spPr bwMode="auto">
            <a:xfrm flipV="1">
              <a:off x="2304" y="2544"/>
              <a:ext cx="384" cy="192"/>
            </a:xfrm>
            <a:prstGeom prst="line">
              <a:avLst/>
            </a:prstGeom>
            <a:noFill/>
            <a:ln w="9525">
              <a:solidFill>
                <a:schemeClr val="tx1"/>
              </a:solidFill>
              <a:round/>
              <a:tailEnd type="triangle" w="med" len="med"/>
            </a:ln>
            <a:effectLst/>
          </p:spPr>
          <p:txBody>
            <a:bodyPr/>
            <a:lstStyle/>
            <a:p>
              <a:endParaRPr lang="zh-CN" altLang="en-US"/>
            </a:p>
          </p:txBody>
        </p:sp>
        <p:sp>
          <p:nvSpPr>
            <p:cNvPr id="12325" name="Line 37"/>
            <p:cNvSpPr>
              <a:spLocks noChangeShapeType="1"/>
            </p:cNvSpPr>
            <p:nvPr/>
          </p:nvSpPr>
          <p:spPr bwMode="auto">
            <a:xfrm>
              <a:off x="2304" y="2928"/>
              <a:ext cx="432" cy="192"/>
            </a:xfrm>
            <a:prstGeom prst="line">
              <a:avLst/>
            </a:prstGeom>
            <a:noFill/>
            <a:ln w="9525">
              <a:solidFill>
                <a:schemeClr val="tx1"/>
              </a:solidFill>
              <a:round/>
              <a:tailEnd type="triangle" w="med" len="med"/>
            </a:ln>
            <a:effectLst/>
          </p:spPr>
          <p:txBody>
            <a:bodyPr/>
            <a:lstStyle/>
            <a:p>
              <a:endParaRPr lang="zh-CN" altLang="en-US"/>
            </a:p>
          </p:txBody>
        </p:sp>
        <p:sp>
          <p:nvSpPr>
            <p:cNvPr id="12326" name="Text Box 38"/>
            <p:cNvSpPr txBox="1">
              <a:spLocks noChangeArrowheads="1"/>
            </p:cNvSpPr>
            <p:nvPr/>
          </p:nvSpPr>
          <p:spPr bwMode="auto">
            <a:xfrm>
              <a:off x="2304" y="2496"/>
              <a:ext cx="180" cy="231"/>
            </a:xfrm>
            <a:prstGeom prst="rect">
              <a:avLst/>
            </a:prstGeom>
            <a:noFill/>
            <a:ln>
              <a:noFill/>
            </a:ln>
            <a:effectLst/>
          </p:spPr>
          <p:txBody>
            <a:bodyPr wrap="none">
              <a:spAutoFit/>
            </a:bodyPr>
            <a:lstStyle/>
            <a:p>
              <a:r>
                <a:rPr lang="en-US" altLang="zh-CN" sz="1800" dirty="0"/>
                <a:t>s</a:t>
              </a:r>
            </a:p>
          </p:txBody>
        </p:sp>
        <p:sp>
          <p:nvSpPr>
            <p:cNvPr id="12327" name="Text Box 39"/>
            <p:cNvSpPr txBox="1">
              <a:spLocks noChangeArrowheads="1"/>
            </p:cNvSpPr>
            <p:nvPr/>
          </p:nvSpPr>
          <p:spPr bwMode="auto">
            <a:xfrm>
              <a:off x="2304" y="1632"/>
              <a:ext cx="180" cy="231"/>
            </a:xfrm>
            <a:prstGeom prst="rect">
              <a:avLst/>
            </a:prstGeom>
            <a:noFill/>
            <a:ln>
              <a:noFill/>
            </a:ln>
            <a:effectLst/>
          </p:spPr>
          <p:txBody>
            <a:bodyPr wrap="none">
              <a:spAutoFit/>
            </a:bodyPr>
            <a:lstStyle/>
            <a:p>
              <a:r>
                <a:rPr lang="en-US" altLang="zh-CN" sz="1800" dirty="0"/>
                <a:t>s</a:t>
              </a:r>
            </a:p>
          </p:txBody>
        </p:sp>
        <p:sp>
          <p:nvSpPr>
            <p:cNvPr id="12328" name="Text Box 40"/>
            <p:cNvSpPr txBox="1">
              <a:spLocks noChangeArrowheads="1"/>
            </p:cNvSpPr>
            <p:nvPr/>
          </p:nvSpPr>
          <p:spPr bwMode="auto">
            <a:xfrm>
              <a:off x="2304" y="720"/>
              <a:ext cx="180" cy="231"/>
            </a:xfrm>
            <a:prstGeom prst="rect">
              <a:avLst/>
            </a:prstGeom>
            <a:noFill/>
            <a:ln>
              <a:noFill/>
            </a:ln>
            <a:effectLst/>
          </p:spPr>
          <p:txBody>
            <a:bodyPr wrap="none">
              <a:spAutoFit/>
            </a:bodyPr>
            <a:lstStyle/>
            <a:p>
              <a:r>
                <a:rPr lang="en-US" altLang="zh-CN" sz="1800" dirty="0"/>
                <a:t>s</a:t>
              </a:r>
            </a:p>
          </p:txBody>
        </p:sp>
        <p:sp>
          <p:nvSpPr>
            <p:cNvPr id="12329" name="Text Box 41"/>
            <p:cNvSpPr txBox="1">
              <a:spLocks noChangeArrowheads="1"/>
            </p:cNvSpPr>
            <p:nvPr/>
          </p:nvSpPr>
          <p:spPr bwMode="auto">
            <a:xfrm>
              <a:off x="2304" y="2928"/>
              <a:ext cx="194" cy="231"/>
            </a:xfrm>
            <a:prstGeom prst="rect">
              <a:avLst/>
            </a:prstGeom>
            <a:noFill/>
            <a:ln>
              <a:noFill/>
            </a:ln>
            <a:effectLst/>
          </p:spPr>
          <p:txBody>
            <a:bodyPr wrap="none">
              <a:spAutoFit/>
            </a:bodyPr>
            <a:lstStyle/>
            <a:p>
              <a:r>
                <a:rPr lang="en-US" altLang="zh-CN" sz="1800" dirty="0"/>
                <a:t>o</a:t>
              </a:r>
            </a:p>
          </p:txBody>
        </p:sp>
        <p:sp>
          <p:nvSpPr>
            <p:cNvPr id="12330" name="Text Box 42"/>
            <p:cNvSpPr txBox="1">
              <a:spLocks noChangeArrowheads="1"/>
            </p:cNvSpPr>
            <p:nvPr/>
          </p:nvSpPr>
          <p:spPr bwMode="auto">
            <a:xfrm>
              <a:off x="2304" y="2160"/>
              <a:ext cx="194" cy="231"/>
            </a:xfrm>
            <a:prstGeom prst="rect">
              <a:avLst/>
            </a:prstGeom>
            <a:noFill/>
            <a:ln>
              <a:noFill/>
            </a:ln>
            <a:effectLst/>
          </p:spPr>
          <p:txBody>
            <a:bodyPr wrap="none">
              <a:spAutoFit/>
            </a:bodyPr>
            <a:lstStyle/>
            <a:p>
              <a:r>
                <a:rPr lang="en-US" altLang="zh-CN" sz="1800" dirty="0"/>
                <a:t>o</a:t>
              </a:r>
            </a:p>
          </p:txBody>
        </p:sp>
        <p:sp>
          <p:nvSpPr>
            <p:cNvPr id="12331" name="Text Box 43"/>
            <p:cNvSpPr txBox="1">
              <a:spLocks noChangeArrowheads="1"/>
            </p:cNvSpPr>
            <p:nvPr/>
          </p:nvSpPr>
          <p:spPr bwMode="auto">
            <a:xfrm>
              <a:off x="2304" y="1296"/>
              <a:ext cx="194" cy="231"/>
            </a:xfrm>
            <a:prstGeom prst="rect">
              <a:avLst/>
            </a:prstGeom>
            <a:noFill/>
            <a:ln>
              <a:noFill/>
            </a:ln>
            <a:effectLst/>
          </p:spPr>
          <p:txBody>
            <a:bodyPr wrap="none">
              <a:spAutoFit/>
            </a:bodyPr>
            <a:lstStyle/>
            <a:p>
              <a:r>
                <a:rPr lang="en-US" altLang="zh-CN" sz="1800" dirty="0"/>
                <a:t>o</a:t>
              </a:r>
            </a:p>
          </p:txBody>
        </p:sp>
      </p:grpSp>
      <p:grpSp>
        <p:nvGrpSpPr>
          <p:cNvPr id="12344" name="Group 56"/>
          <p:cNvGrpSpPr/>
          <p:nvPr/>
        </p:nvGrpSpPr>
        <p:grpSpPr bwMode="auto">
          <a:xfrm>
            <a:off x="4953000" y="228600"/>
            <a:ext cx="1676400" cy="5943600"/>
            <a:chOff x="3120" y="144"/>
            <a:chExt cx="1056" cy="3744"/>
          </a:xfrm>
        </p:grpSpPr>
        <p:grpSp>
          <p:nvGrpSpPr>
            <p:cNvPr id="12342" name="Group 54"/>
            <p:cNvGrpSpPr/>
            <p:nvPr/>
          </p:nvGrpSpPr>
          <p:grpSpPr bwMode="auto">
            <a:xfrm>
              <a:off x="3504" y="144"/>
              <a:ext cx="672" cy="480"/>
              <a:chOff x="4128" y="864"/>
              <a:chExt cx="672" cy="480"/>
            </a:xfrm>
          </p:grpSpPr>
          <p:sp>
            <p:nvSpPr>
              <p:cNvPr id="12334" name="Oval 46"/>
              <p:cNvSpPr>
                <a:spLocks noChangeArrowheads="1"/>
              </p:cNvSpPr>
              <p:nvPr/>
            </p:nvSpPr>
            <p:spPr bwMode="auto">
              <a:xfrm>
                <a:off x="4176" y="912"/>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a:t>Server</a:t>
                </a:r>
              </a:p>
              <a:p>
                <a:pPr algn="ctr"/>
                <a:r>
                  <a:rPr lang="en-US" altLang="zh-CN" sz="1800" dirty="0"/>
                  <a:t>Wins</a:t>
                </a:r>
              </a:p>
            </p:txBody>
          </p:sp>
          <p:sp>
            <p:nvSpPr>
              <p:cNvPr id="12336" name="Oval 48"/>
              <p:cNvSpPr>
                <a:spLocks noChangeArrowheads="1"/>
              </p:cNvSpPr>
              <p:nvPr/>
            </p:nvSpPr>
            <p:spPr bwMode="auto">
              <a:xfrm>
                <a:off x="4128" y="864"/>
                <a:ext cx="672" cy="480"/>
              </a:xfrm>
              <a:prstGeom prst="ellipse">
                <a:avLst/>
              </a:prstGeom>
              <a:noFill/>
              <a:ln w="9525">
                <a:solidFill>
                  <a:schemeClr val="tx1"/>
                </a:solidFill>
                <a:round/>
              </a:ln>
              <a:effectLst/>
            </p:spPr>
            <p:txBody>
              <a:bodyPr wrap="none" anchor="ctr"/>
              <a:lstStyle/>
              <a:p>
                <a:endParaRPr lang="zh-CN" altLang="en-US"/>
              </a:p>
            </p:txBody>
          </p:sp>
        </p:grpSp>
        <p:grpSp>
          <p:nvGrpSpPr>
            <p:cNvPr id="12343" name="Group 55"/>
            <p:cNvGrpSpPr/>
            <p:nvPr/>
          </p:nvGrpSpPr>
          <p:grpSpPr bwMode="auto">
            <a:xfrm>
              <a:off x="3504" y="3408"/>
              <a:ext cx="672" cy="480"/>
              <a:chOff x="4032" y="2400"/>
              <a:chExt cx="672" cy="480"/>
            </a:xfrm>
          </p:grpSpPr>
          <p:sp>
            <p:nvSpPr>
              <p:cNvPr id="12335" name="Oval 47"/>
              <p:cNvSpPr>
                <a:spLocks noChangeArrowheads="1"/>
              </p:cNvSpPr>
              <p:nvPr/>
            </p:nvSpPr>
            <p:spPr bwMode="auto">
              <a:xfrm>
                <a:off x="4080" y="2448"/>
                <a:ext cx="576" cy="384"/>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dirty="0" err="1"/>
                  <a:t>Opp</a:t>
                </a:r>
                <a:r>
                  <a:rPr lang="zh-CN" altLang="en-US" sz="1800" dirty="0">
                    <a:latin typeface="Arial" panose="020B0604020202090204"/>
                  </a:rPr>
                  <a:t>’</a:t>
                </a:r>
                <a:r>
                  <a:rPr lang="en-US" altLang="zh-CN" sz="1800" dirty="0" err="1"/>
                  <a:t>nt</a:t>
                </a:r>
                <a:endParaRPr lang="en-US" altLang="zh-CN" sz="1800" dirty="0"/>
              </a:p>
              <a:p>
                <a:pPr algn="ctr"/>
                <a:r>
                  <a:rPr lang="en-US" altLang="zh-CN" sz="1800" dirty="0"/>
                  <a:t>Wins</a:t>
                </a:r>
              </a:p>
            </p:txBody>
          </p:sp>
          <p:sp>
            <p:nvSpPr>
              <p:cNvPr id="12337" name="Oval 49"/>
              <p:cNvSpPr>
                <a:spLocks noChangeArrowheads="1"/>
              </p:cNvSpPr>
              <p:nvPr/>
            </p:nvSpPr>
            <p:spPr bwMode="auto">
              <a:xfrm>
                <a:off x="4032" y="2400"/>
                <a:ext cx="672" cy="480"/>
              </a:xfrm>
              <a:prstGeom prst="ellipse">
                <a:avLst/>
              </a:prstGeom>
              <a:noFill/>
              <a:ln w="9525">
                <a:solidFill>
                  <a:schemeClr val="tx1"/>
                </a:solidFill>
                <a:round/>
              </a:ln>
              <a:effectLst/>
            </p:spPr>
            <p:txBody>
              <a:bodyPr wrap="none" anchor="ctr"/>
              <a:lstStyle/>
              <a:p>
                <a:endParaRPr lang="zh-CN" altLang="en-US"/>
              </a:p>
            </p:txBody>
          </p:sp>
        </p:grpSp>
        <p:sp>
          <p:nvSpPr>
            <p:cNvPr id="12338" name="Line 50"/>
            <p:cNvSpPr>
              <a:spLocks noChangeShapeType="1"/>
            </p:cNvSpPr>
            <p:nvPr/>
          </p:nvSpPr>
          <p:spPr bwMode="auto">
            <a:xfrm>
              <a:off x="3168" y="33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2339" name="Line 51"/>
            <p:cNvSpPr>
              <a:spLocks noChangeShapeType="1"/>
            </p:cNvSpPr>
            <p:nvPr/>
          </p:nvSpPr>
          <p:spPr bwMode="auto">
            <a:xfrm flipV="1">
              <a:off x="3120" y="480"/>
              <a:ext cx="432" cy="192"/>
            </a:xfrm>
            <a:prstGeom prst="line">
              <a:avLst/>
            </a:prstGeom>
            <a:noFill/>
            <a:ln w="9525">
              <a:solidFill>
                <a:schemeClr val="tx1"/>
              </a:solidFill>
              <a:round/>
              <a:tailEnd type="triangle" w="med" len="med"/>
            </a:ln>
            <a:effectLst/>
          </p:spPr>
          <p:txBody>
            <a:bodyPr/>
            <a:lstStyle/>
            <a:p>
              <a:endParaRPr lang="zh-CN" altLang="en-US"/>
            </a:p>
          </p:txBody>
        </p:sp>
        <p:sp>
          <p:nvSpPr>
            <p:cNvPr id="12340" name="Text Box 52"/>
            <p:cNvSpPr txBox="1">
              <a:spLocks noChangeArrowheads="1"/>
            </p:cNvSpPr>
            <p:nvPr/>
          </p:nvSpPr>
          <p:spPr bwMode="auto">
            <a:xfrm>
              <a:off x="3168" y="384"/>
              <a:ext cx="180" cy="231"/>
            </a:xfrm>
            <a:prstGeom prst="rect">
              <a:avLst/>
            </a:prstGeom>
            <a:noFill/>
            <a:ln>
              <a:noFill/>
            </a:ln>
            <a:effectLst/>
          </p:spPr>
          <p:txBody>
            <a:bodyPr wrap="none">
              <a:spAutoFit/>
            </a:bodyPr>
            <a:lstStyle/>
            <a:p>
              <a:r>
                <a:rPr lang="en-US" altLang="zh-CN" sz="1800"/>
                <a:t>s</a:t>
              </a:r>
            </a:p>
          </p:txBody>
        </p:sp>
        <p:sp>
          <p:nvSpPr>
            <p:cNvPr id="12341" name="Text Box 53"/>
            <p:cNvSpPr txBox="1">
              <a:spLocks noChangeArrowheads="1"/>
            </p:cNvSpPr>
            <p:nvPr/>
          </p:nvSpPr>
          <p:spPr bwMode="auto">
            <a:xfrm>
              <a:off x="3216" y="3360"/>
              <a:ext cx="194" cy="231"/>
            </a:xfrm>
            <a:prstGeom prst="rect">
              <a:avLst/>
            </a:prstGeom>
            <a:noFill/>
            <a:ln>
              <a:noFill/>
            </a:ln>
            <a:effectLst/>
          </p:spPr>
          <p:txBody>
            <a:bodyPr wrap="none">
              <a:spAutoFit/>
            </a:bodyPr>
            <a:lstStyle/>
            <a:p>
              <a:r>
                <a:rPr lang="en-US" altLang="zh-CN" sz="1800"/>
                <a:t>o</a:t>
              </a:r>
            </a:p>
          </p:txBody>
        </p:sp>
      </p:grpSp>
      <p:grpSp>
        <p:nvGrpSpPr>
          <p:cNvPr id="12361" name="Group 73"/>
          <p:cNvGrpSpPr/>
          <p:nvPr/>
        </p:nvGrpSpPr>
        <p:grpSpPr bwMode="auto">
          <a:xfrm>
            <a:off x="4876800" y="1295400"/>
            <a:ext cx="1447800" cy="3733800"/>
            <a:chOff x="3072" y="816"/>
            <a:chExt cx="912" cy="2352"/>
          </a:xfrm>
        </p:grpSpPr>
        <p:sp>
          <p:nvSpPr>
            <p:cNvPr id="12333" name="Oval 45"/>
            <p:cNvSpPr>
              <a:spLocks noChangeArrowheads="1"/>
            </p:cNvSpPr>
            <p:nvPr/>
          </p:nvSpPr>
          <p:spPr bwMode="auto">
            <a:xfrm>
              <a:off x="3504" y="1104"/>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40-15</a:t>
              </a:r>
            </a:p>
          </p:txBody>
        </p:sp>
        <p:sp>
          <p:nvSpPr>
            <p:cNvPr id="12345" name="Oval 57"/>
            <p:cNvSpPr>
              <a:spLocks noChangeArrowheads="1"/>
            </p:cNvSpPr>
            <p:nvPr/>
          </p:nvSpPr>
          <p:spPr bwMode="auto">
            <a:xfrm>
              <a:off x="3504" y="268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15-40</a:t>
              </a:r>
            </a:p>
          </p:txBody>
        </p:sp>
        <p:sp>
          <p:nvSpPr>
            <p:cNvPr id="12346" name="Oval 58"/>
            <p:cNvSpPr>
              <a:spLocks noChangeArrowheads="1"/>
            </p:cNvSpPr>
            <p:nvPr/>
          </p:nvSpPr>
          <p:spPr bwMode="auto">
            <a:xfrm>
              <a:off x="3504"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30-all</a:t>
              </a:r>
            </a:p>
          </p:txBody>
        </p:sp>
        <p:sp>
          <p:nvSpPr>
            <p:cNvPr id="12347" name="Line 59"/>
            <p:cNvSpPr>
              <a:spLocks noChangeShapeType="1"/>
            </p:cNvSpPr>
            <p:nvPr/>
          </p:nvSpPr>
          <p:spPr bwMode="auto">
            <a:xfrm>
              <a:off x="3120" y="816"/>
              <a:ext cx="480" cy="336"/>
            </a:xfrm>
            <a:prstGeom prst="line">
              <a:avLst/>
            </a:prstGeom>
            <a:noFill/>
            <a:ln w="9525">
              <a:solidFill>
                <a:schemeClr val="tx1"/>
              </a:solidFill>
              <a:round/>
              <a:tailEnd type="triangle" w="med" len="med"/>
            </a:ln>
            <a:effectLst/>
          </p:spPr>
          <p:txBody>
            <a:bodyPr/>
            <a:lstStyle/>
            <a:p>
              <a:endParaRPr lang="zh-CN" altLang="en-US"/>
            </a:p>
          </p:txBody>
        </p:sp>
        <p:sp>
          <p:nvSpPr>
            <p:cNvPr id="12348" name="Line 60"/>
            <p:cNvSpPr>
              <a:spLocks noChangeShapeType="1"/>
            </p:cNvSpPr>
            <p:nvPr/>
          </p:nvSpPr>
          <p:spPr bwMode="auto">
            <a:xfrm flipV="1">
              <a:off x="3072" y="1344"/>
              <a:ext cx="528" cy="144"/>
            </a:xfrm>
            <a:prstGeom prst="line">
              <a:avLst/>
            </a:prstGeom>
            <a:noFill/>
            <a:ln w="9525">
              <a:solidFill>
                <a:schemeClr val="tx1"/>
              </a:solidFill>
              <a:round/>
              <a:tailEnd type="triangle" w="med" len="med"/>
            </a:ln>
            <a:effectLst/>
          </p:spPr>
          <p:txBody>
            <a:bodyPr/>
            <a:lstStyle/>
            <a:p>
              <a:endParaRPr lang="zh-CN" altLang="en-US"/>
            </a:p>
          </p:txBody>
        </p:sp>
        <p:sp>
          <p:nvSpPr>
            <p:cNvPr id="12349" name="Line 61"/>
            <p:cNvSpPr>
              <a:spLocks noChangeShapeType="1"/>
            </p:cNvSpPr>
            <p:nvPr/>
          </p:nvSpPr>
          <p:spPr bwMode="auto">
            <a:xfrm>
              <a:off x="3072" y="1680"/>
              <a:ext cx="528" cy="240"/>
            </a:xfrm>
            <a:prstGeom prst="line">
              <a:avLst/>
            </a:prstGeom>
            <a:noFill/>
            <a:ln w="9525">
              <a:solidFill>
                <a:schemeClr val="tx1"/>
              </a:solidFill>
              <a:round/>
              <a:tailEnd type="triangle" w="med" len="med"/>
            </a:ln>
            <a:effectLst/>
          </p:spPr>
          <p:txBody>
            <a:bodyPr/>
            <a:lstStyle/>
            <a:p>
              <a:endParaRPr lang="zh-CN" altLang="en-US"/>
            </a:p>
          </p:txBody>
        </p:sp>
        <p:sp>
          <p:nvSpPr>
            <p:cNvPr id="12350" name="Line 62"/>
            <p:cNvSpPr>
              <a:spLocks noChangeShapeType="1"/>
            </p:cNvSpPr>
            <p:nvPr/>
          </p:nvSpPr>
          <p:spPr bwMode="auto">
            <a:xfrm flipV="1">
              <a:off x="3072" y="2112"/>
              <a:ext cx="528" cy="240"/>
            </a:xfrm>
            <a:prstGeom prst="line">
              <a:avLst/>
            </a:prstGeom>
            <a:noFill/>
            <a:ln w="9525">
              <a:solidFill>
                <a:schemeClr val="tx1"/>
              </a:solidFill>
              <a:round/>
              <a:tailEnd type="triangle" w="med" len="med"/>
            </a:ln>
            <a:effectLst/>
          </p:spPr>
          <p:txBody>
            <a:bodyPr/>
            <a:lstStyle/>
            <a:p>
              <a:endParaRPr lang="zh-CN" altLang="en-US"/>
            </a:p>
          </p:txBody>
        </p:sp>
        <p:sp>
          <p:nvSpPr>
            <p:cNvPr id="12351" name="Line 63"/>
            <p:cNvSpPr>
              <a:spLocks noChangeShapeType="1"/>
            </p:cNvSpPr>
            <p:nvPr/>
          </p:nvSpPr>
          <p:spPr bwMode="auto">
            <a:xfrm>
              <a:off x="3072" y="2544"/>
              <a:ext cx="528" cy="192"/>
            </a:xfrm>
            <a:prstGeom prst="line">
              <a:avLst/>
            </a:prstGeom>
            <a:noFill/>
            <a:ln w="9525">
              <a:solidFill>
                <a:schemeClr val="tx1"/>
              </a:solidFill>
              <a:round/>
              <a:tailEnd type="triangle" w="med" len="med"/>
            </a:ln>
            <a:effectLst/>
          </p:spPr>
          <p:txBody>
            <a:bodyPr/>
            <a:lstStyle/>
            <a:p>
              <a:endParaRPr lang="zh-CN" altLang="en-US"/>
            </a:p>
          </p:txBody>
        </p:sp>
        <p:sp>
          <p:nvSpPr>
            <p:cNvPr id="12352" name="Line 64"/>
            <p:cNvSpPr>
              <a:spLocks noChangeShapeType="1"/>
            </p:cNvSpPr>
            <p:nvPr/>
          </p:nvSpPr>
          <p:spPr bwMode="auto">
            <a:xfrm flipV="1">
              <a:off x="3168" y="2928"/>
              <a:ext cx="432" cy="240"/>
            </a:xfrm>
            <a:prstGeom prst="line">
              <a:avLst/>
            </a:prstGeom>
            <a:noFill/>
            <a:ln w="9525">
              <a:solidFill>
                <a:schemeClr val="tx1"/>
              </a:solidFill>
              <a:round/>
              <a:tailEnd type="triangle" w="med" len="med"/>
            </a:ln>
            <a:effectLst/>
          </p:spPr>
          <p:txBody>
            <a:bodyPr/>
            <a:lstStyle/>
            <a:p>
              <a:endParaRPr lang="zh-CN" altLang="en-US"/>
            </a:p>
          </p:txBody>
        </p:sp>
        <p:sp>
          <p:nvSpPr>
            <p:cNvPr id="12355" name="Text Box 67"/>
            <p:cNvSpPr txBox="1">
              <a:spLocks noChangeArrowheads="1"/>
            </p:cNvSpPr>
            <p:nvPr/>
          </p:nvSpPr>
          <p:spPr bwMode="auto">
            <a:xfrm>
              <a:off x="3216" y="2880"/>
              <a:ext cx="180" cy="231"/>
            </a:xfrm>
            <a:prstGeom prst="rect">
              <a:avLst/>
            </a:prstGeom>
            <a:noFill/>
            <a:ln>
              <a:noFill/>
            </a:ln>
            <a:effectLst/>
          </p:spPr>
          <p:txBody>
            <a:bodyPr wrap="none">
              <a:spAutoFit/>
            </a:bodyPr>
            <a:lstStyle/>
            <a:p>
              <a:r>
                <a:rPr lang="en-US" altLang="zh-CN" sz="1800"/>
                <a:t>s</a:t>
              </a:r>
            </a:p>
          </p:txBody>
        </p:sp>
        <p:sp>
          <p:nvSpPr>
            <p:cNvPr id="12356" name="Text Box 68"/>
            <p:cNvSpPr txBox="1">
              <a:spLocks noChangeArrowheads="1"/>
            </p:cNvSpPr>
            <p:nvPr/>
          </p:nvSpPr>
          <p:spPr bwMode="auto">
            <a:xfrm>
              <a:off x="3168" y="2064"/>
              <a:ext cx="180" cy="231"/>
            </a:xfrm>
            <a:prstGeom prst="rect">
              <a:avLst/>
            </a:prstGeom>
            <a:noFill/>
            <a:ln>
              <a:noFill/>
            </a:ln>
            <a:effectLst/>
          </p:spPr>
          <p:txBody>
            <a:bodyPr wrap="none">
              <a:spAutoFit/>
            </a:bodyPr>
            <a:lstStyle/>
            <a:p>
              <a:r>
                <a:rPr lang="en-US" altLang="zh-CN" sz="1800"/>
                <a:t>s</a:t>
              </a:r>
            </a:p>
          </p:txBody>
        </p:sp>
        <p:sp>
          <p:nvSpPr>
            <p:cNvPr id="12357" name="Text Box 69"/>
            <p:cNvSpPr txBox="1">
              <a:spLocks noChangeArrowheads="1"/>
            </p:cNvSpPr>
            <p:nvPr/>
          </p:nvSpPr>
          <p:spPr bwMode="auto">
            <a:xfrm>
              <a:off x="3168" y="1248"/>
              <a:ext cx="180" cy="231"/>
            </a:xfrm>
            <a:prstGeom prst="rect">
              <a:avLst/>
            </a:prstGeom>
            <a:noFill/>
            <a:ln>
              <a:noFill/>
            </a:ln>
            <a:effectLst/>
          </p:spPr>
          <p:txBody>
            <a:bodyPr wrap="none">
              <a:spAutoFit/>
            </a:bodyPr>
            <a:lstStyle/>
            <a:p>
              <a:r>
                <a:rPr lang="en-US" altLang="zh-CN" sz="1800"/>
                <a:t>s</a:t>
              </a:r>
            </a:p>
          </p:txBody>
        </p:sp>
        <p:sp>
          <p:nvSpPr>
            <p:cNvPr id="12358" name="Text Box 70"/>
            <p:cNvSpPr txBox="1">
              <a:spLocks noChangeArrowheads="1"/>
            </p:cNvSpPr>
            <p:nvPr/>
          </p:nvSpPr>
          <p:spPr bwMode="auto">
            <a:xfrm>
              <a:off x="3216" y="2592"/>
              <a:ext cx="194" cy="231"/>
            </a:xfrm>
            <a:prstGeom prst="rect">
              <a:avLst/>
            </a:prstGeom>
            <a:noFill/>
            <a:ln>
              <a:noFill/>
            </a:ln>
            <a:effectLst/>
          </p:spPr>
          <p:txBody>
            <a:bodyPr wrap="none">
              <a:spAutoFit/>
            </a:bodyPr>
            <a:lstStyle/>
            <a:p>
              <a:r>
                <a:rPr lang="en-US" altLang="zh-CN" sz="1800"/>
                <a:t>o</a:t>
              </a:r>
            </a:p>
          </p:txBody>
        </p:sp>
        <p:sp>
          <p:nvSpPr>
            <p:cNvPr id="12359" name="Text Box 71"/>
            <p:cNvSpPr txBox="1">
              <a:spLocks noChangeArrowheads="1"/>
            </p:cNvSpPr>
            <p:nvPr/>
          </p:nvSpPr>
          <p:spPr bwMode="auto">
            <a:xfrm>
              <a:off x="3168" y="1728"/>
              <a:ext cx="194" cy="231"/>
            </a:xfrm>
            <a:prstGeom prst="rect">
              <a:avLst/>
            </a:prstGeom>
            <a:noFill/>
            <a:ln>
              <a:noFill/>
            </a:ln>
            <a:effectLst/>
          </p:spPr>
          <p:txBody>
            <a:bodyPr wrap="none">
              <a:spAutoFit/>
            </a:bodyPr>
            <a:lstStyle/>
            <a:p>
              <a:r>
                <a:rPr lang="en-US" altLang="zh-CN" sz="1800"/>
                <a:t>o</a:t>
              </a:r>
            </a:p>
          </p:txBody>
        </p:sp>
        <p:sp>
          <p:nvSpPr>
            <p:cNvPr id="12360" name="Text Box 72"/>
            <p:cNvSpPr txBox="1">
              <a:spLocks noChangeArrowheads="1"/>
            </p:cNvSpPr>
            <p:nvPr/>
          </p:nvSpPr>
          <p:spPr bwMode="auto">
            <a:xfrm>
              <a:off x="3168" y="912"/>
              <a:ext cx="194" cy="231"/>
            </a:xfrm>
            <a:prstGeom prst="rect">
              <a:avLst/>
            </a:prstGeom>
            <a:noFill/>
            <a:ln>
              <a:noFill/>
            </a:ln>
            <a:effectLst/>
          </p:spPr>
          <p:txBody>
            <a:bodyPr wrap="none">
              <a:spAutoFit/>
            </a:bodyPr>
            <a:lstStyle/>
            <a:p>
              <a:r>
                <a:rPr lang="en-US" altLang="zh-CN" sz="1800"/>
                <a:t>o</a:t>
              </a:r>
            </a:p>
          </p:txBody>
        </p:sp>
      </p:grpSp>
      <p:grpSp>
        <p:nvGrpSpPr>
          <p:cNvPr id="12374" name="Group 86"/>
          <p:cNvGrpSpPr/>
          <p:nvPr/>
        </p:nvGrpSpPr>
        <p:grpSpPr bwMode="auto">
          <a:xfrm>
            <a:off x="5715000" y="990600"/>
            <a:ext cx="1828800" cy="4419600"/>
            <a:chOff x="3600" y="624"/>
            <a:chExt cx="1152" cy="2784"/>
          </a:xfrm>
        </p:grpSpPr>
        <p:sp>
          <p:nvSpPr>
            <p:cNvPr id="12353" name="Oval 65"/>
            <p:cNvSpPr>
              <a:spLocks noChangeArrowheads="1"/>
            </p:cNvSpPr>
            <p:nvPr/>
          </p:nvSpPr>
          <p:spPr bwMode="auto">
            <a:xfrm>
              <a:off x="4272" y="225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30-40</a:t>
              </a:r>
            </a:p>
          </p:txBody>
        </p:sp>
        <p:sp>
          <p:nvSpPr>
            <p:cNvPr id="12354" name="Oval 66"/>
            <p:cNvSpPr>
              <a:spLocks noChangeArrowheads="1"/>
            </p:cNvSpPr>
            <p:nvPr/>
          </p:nvSpPr>
          <p:spPr bwMode="auto">
            <a:xfrm>
              <a:off x="4272" y="1440"/>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40-30</a:t>
              </a:r>
            </a:p>
          </p:txBody>
        </p:sp>
        <p:sp>
          <p:nvSpPr>
            <p:cNvPr id="12362" name="Line 74"/>
            <p:cNvSpPr>
              <a:spLocks noChangeShapeType="1"/>
            </p:cNvSpPr>
            <p:nvPr/>
          </p:nvSpPr>
          <p:spPr bwMode="auto">
            <a:xfrm flipV="1">
              <a:off x="3744" y="624"/>
              <a:ext cx="96" cy="480"/>
            </a:xfrm>
            <a:prstGeom prst="line">
              <a:avLst/>
            </a:prstGeom>
            <a:noFill/>
            <a:ln w="9525">
              <a:solidFill>
                <a:schemeClr val="tx1"/>
              </a:solidFill>
              <a:round/>
              <a:tailEnd type="triangle" w="med" len="med"/>
            </a:ln>
            <a:effectLst/>
          </p:spPr>
          <p:txBody>
            <a:bodyPr/>
            <a:lstStyle/>
            <a:p>
              <a:endParaRPr lang="zh-CN" altLang="en-US"/>
            </a:p>
          </p:txBody>
        </p:sp>
        <p:sp>
          <p:nvSpPr>
            <p:cNvPr id="12363" name="Line 75"/>
            <p:cNvSpPr>
              <a:spLocks noChangeShapeType="1"/>
            </p:cNvSpPr>
            <p:nvPr/>
          </p:nvSpPr>
          <p:spPr bwMode="auto">
            <a:xfrm>
              <a:off x="3744" y="2976"/>
              <a:ext cx="96" cy="432"/>
            </a:xfrm>
            <a:prstGeom prst="line">
              <a:avLst/>
            </a:prstGeom>
            <a:noFill/>
            <a:ln w="9525">
              <a:solidFill>
                <a:schemeClr val="tx1"/>
              </a:solidFill>
              <a:round/>
              <a:tailEnd type="triangle" w="med" len="med"/>
            </a:ln>
            <a:effectLst/>
          </p:spPr>
          <p:txBody>
            <a:bodyPr/>
            <a:lstStyle/>
            <a:p>
              <a:endParaRPr lang="zh-CN" altLang="en-US"/>
            </a:p>
          </p:txBody>
        </p:sp>
        <p:sp>
          <p:nvSpPr>
            <p:cNvPr id="12364" name="Line 76"/>
            <p:cNvSpPr>
              <a:spLocks noChangeShapeType="1"/>
            </p:cNvSpPr>
            <p:nvPr/>
          </p:nvSpPr>
          <p:spPr bwMode="auto">
            <a:xfrm>
              <a:off x="3936" y="1344"/>
              <a:ext cx="432" cy="144"/>
            </a:xfrm>
            <a:prstGeom prst="line">
              <a:avLst/>
            </a:prstGeom>
            <a:noFill/>
            <a:ln w="9525">
              <a:solidFill>
                <a:schemeClr val="tx1"/>
              </a:solidFill>
              <a:round/>
              <a:tailEnd type="triangle" w="med" len="med"/>
            </a:ln>
            <a:effectLst/>
          </p:spPr>
          <p:txBody>
            <a:bodyPr/>
            <a:lstStyle/>
            <a:p>
              <a:endParaRPr lang="zh-CN" altLang="en-US"/>
            </a:p>
          </p:txBody>
        </p:sp>
        <p:sp>
          <p:nvSpPr>
            <p:cNvPr id="12365" name="Line 77"/>
            <p:cNvSpPr>
              <a:spLocks noChangeShapeType="1"/>
            </p:cNvSpPr>
            <p:nvPr/>
          </p:nvSpPr>
          <p:spPr bwMode="auto">
            <a:xfrm flipV="1">
              <a:off x="3936" y="1680"/>
              <a:ext cx="432" cy="240"/>
            </a:xfrm>
            <a:prstGeom prst="line">
              <a:avLst/>
            </a:prstGeom>
            <a:noFill/>
            <a:ln w="9525">
              <a:solidFill>
                <a:schemeClr val="tx1"/>
              </a:solidFill>
              <a:round/>
              <a:tailEnd type="triangle" w="med" len="med"/>
            </a:ln>
            <a:effectLst/>
          </p:spPr>
          <p:txBody>
            <a:bodyPr/>
            <a:lstStyle/>
            <a:p>
              <a:endParaRPr lang="zh-CN" altLang="en-US"/>
            </a:p>
          </p:txBody>
        </p:sp>
        <p:sp>
          <p:nvSpPr>
            <p:cNvPr id="12366" name="Line 78"/>
            <p:cNvSpPr>
              <a:spLocks noChangeShapeType="1"/>
            </p:cNvSpPr>
            <p:nvPr/>
          </p:nvSpPr>
          <p:spPr bwMode="auto">
            <a:xfrm>
              <a:off x="3936" y="2112"/>
              <a:ext cx="432" cy="192"/>
            </a:xfrm>
            <a:prstGeom prst="line">
              <a:avLst/>
            </a:prstGeom>
            <a:noFill/>
            <a:ln w="9525">
              <a:solidFill>
                <a:schemeClr val="tx1"/>
              </a:solidFill>
              <a:round/>
              <a:tailEnd type="triangle" w="med" len="med"/>
            </a:ln>
            <a:effectLst/>
          </p:spPr>
          <p:txBody>
            <a:bodyPr/>
            <a:lstStyle/>
            <a:p>
              <a:endParaRPr lang="zh-CN" altLang="en-US"/>
            </a:p>
          </p:txBody>
        </p:sp>
        <p:sp>
          <p:nvSpPr>
            <p:cNvPr id="12367" name="Line 79"/>
            <p:cNvSpPr>
              <a:spLocks noChangeShapeType="1"/>
            </p:cNvSpPr>
            <p:nvPr/>
          </p:nvSpPr>
          <p:spPr bwMode="auto">
            <a:xfrm flipV="1">
              <a:off x="3936" y="2496"/>
              <a:ext cx="432" cy="240"/>
            </a:xfrm>
            <a:prstGeom prst="line">
              <a:avLst/>
            </a:prstGeom>
            <a:noFill/>
            <a:ln w="9525">
              <a:solidFill>
                <a:schemeClr val="tx1"/>
              </a:solidFill>
              <a:round/>
              <a:tailEnd type="triangle" w="med" len="med"/>
            </a:ln>
            <a:effectLst/>
          </p:spPr>
          <p:txBody>
            <a:bodyPr/>
            <a:lstStyle/>
            <a:p>
              <a:endParaRPr lang="zh-CN" altLang="en-US"/>
            </a:p>
          </p:txBody>
        </p:sp>
        <p:sp>
          <p:nvSpPr>
            <p:cNvPr id="12368" name="Text Box 80"/>
            <p:cNvSpPr txBox="1">
              <a:spLocks noChangeArrowheads="1"/>
            </p:cNvSpPr>
            <p:nvPr/>
          </p:nvSpPr>
          <p:spPr bwMode="auto">
            <a:xfrm>
              <a:off x="4032" y="2400"/>
              <a:ext cx="180" cy="231"/>
            </a:xfrm>
            <a:prstGeom prst="rect">
              <a:avLst/>
            </a:prstGeom>
            <a:noFill/>
            <a:ln>
              <a:noFill/>
            </a:ln>
            <a:effectLst/>
          </p:spPr>
          <p:txBody>
            <a:bodyPr wrap="none">
              <a:spAutoFit/>
            </a:bodyPr>
            <a:lstStyle/>
            <a:p>
              <a:r>
                <a:rPr lang="en-US" altLang="zh-CN" sz="1800"/>
                <a:t>s</a:t>
              </a:r>
            </a:p>
          </p:txBody>
        </p:sp>
        <p:sp>
          <p:nvSpPr>
            <p:cNvPr id="12369" name="Text Box 81"/>
            <p:cNvSpPr txBox="1">
              <a:spLocks noChangeArrowheads="1"/>
            </p:cNvSpPr>
            <p:nvPr/>
          </p:nvSpPr>
          <p:spPr bwMode="auto">
            <a:xfrm>
              <a:off x="4032" y="1584"/>
              <a:ext cx="180" cy="231"/>
            </a:xfrm>
            <a:prstGeom prst="rect">
              <a:avLst/>
            </a:prstGeom>
            <a:noFill/>
            <a:ln>
              <a:noFill/>
            </a:ln>
            <a:effectLst/>
          </p:spPr>
          <p:txBody>
            <a:bodyPr wrap="none">
              <a:spAutoFit/>
            </a:bodyPr>
            <a:lstStyle/>
            <a:p>
              <a:r>
                <a:rPr lang="en-US" altLang="zh-CN" sz="1800"/>
                <a:t>s</a:t>
              </a:r>
            </a:p>
          </p:txBody>
        </p:sp>
        <p:sp>
          <p:nvSpPr>
            <p:cNvPr id="12370" name="Text Box 82"/>
            <p:cNvSpPr txBox="1">
              <a:spLocks noChangeArrowheads="1"/>
            </p:cNvSpPr>
            <p:nvPr/>
          </p:nvSpPr>
          <p:spPr bwMode="auto">
            <a:xfrm>
              <a:off x="3600" y="768"/>
              <a:ext cx="180" cy="231"/>
            </a:xfrm>
            <a:prstGeom prst="rect">
              <a:avLst/>
            </a:prstGeom>
            <a:noFill/>
            <a:ln>
              <a:noFill/>
            </a:ln>
            <a:effectLst/>
          </p:spPr>
          <p:txBody>
            <a:bodyPr wrap="none">
              <a:spAutoFit/>
            </a:bodyPr>
            <a:lstStyle/>
            <a:p>
              <a:r>
                <a:rPr lang="en-US" altLang="zh-CN" sz="1800"/>
                <a:t>s</a:t>
              </a:r>
            </a:p>
          </p:txBody>
        </p:sp>
        <p:sp>
          <p:nvSpPr>
            <p:cNvPr id="12371" name="Text Box 83"/>
            <p:cNvSpPr txBox="1">
              <a:spLocks noChangeArrowheads="1"/>
            </p:cNvSpPr>
            <p:nvPr/>
          </p:nvSpPr>
          <p:spPr bwMode="auto">
            <a:xfrm>
              <a:off x="3600" y="3072"/>
              <a:ext cx="194" cy="231"/>
            </a:xfrm>
            <a:prstGeom prst="rect">
              <a:avLst/>
            </a:prstGeom>
            <a:noFill/>
            <a:ln>
              <a:noFill/>
            </a:ln>
            <a:effectLst/>
          </p:spPr>
          <p:txBody>
            <a:bodyPr wrap="none">
              <a:spAutoFit/>
            </a:bodyPr>
            <a:lstStyle/>
            <a:p>
              <a:r>
                <a:rPr lang="en-US" altLang="zh-CN" sz="1800"/>
                <a:t>o</a:t>
              </a:r>
            </a:p>
          </p:txBody>
        </p:sp>
        <p:sp>
          <p:nvSpPr>
            <p:cNvPr id="12372" name="Text Box 84"/>
            <p:cNvSpPr txBox="1">
              <a:spLocks noChangeArrowheads="1"/>
            </p:cNvSpPr>
            <p:nvPr/>
          </p:nvSpPr>
          <p:spPr bwMode="auto">
            <a:xfrm>
              <a:off x="4032" y="1968"/>
              <a:ext cx="194" cy="231"/>
            </a:xfrm>
            <a:prstGeom prst="rect">
              <a:avLst/>
            </a:prstGeom>
            <a:noFill/>
            <a:ln>
              <a:noFill/>
            </a:ln>
            <a:effectLst/>
          </p:spPr>
          <p:txBody>
            <a:bodyPr wrap="none">
              <a:spAutoFit/>
            </a:bodyPr>
            <a:lstStyle/>
            <a:p>
              <a:r>
                <a:rPr lang="en-US" altLang="zh-CN" sz="1800"/>
                <a:t>o</a:t>
              </a:r>
            </a:p>
          </p:txBody>
        </p:sp>
        <p:sp>
          <p:nvSpPr>
            <p:cNvPr id="12373" name="Text Box 85"/>
            <p:cNvSpPr txBox="1">
              <a:spLocks noChangeArrowheads="1"/>
            </p:cNvSpPr>
            <p:nvPr/>
          </p:nvSpPr>
          <p:spPr bwMode="auto">
            <a:xfrm>
              <a:off x="4032" y="1152"/>
              <a:ext cx="194" cy="231"/>
            </a:xfrm>
            <a:prstGeom prst="rect">
              <a:avLst/>
            </a:prstGeom>
            <a:noFill/>
            <a:ln>
              <a:noFill/>
            </a:ln>
            <a:effectLst/>
          </p:spPr>
          <p:txBody>
            <a:bodyPr wrap="none">
              <a:spAutoFit/>
            </a:bodyPr>
            <a:lstStyle/>
            <a:p>
              <a:r>
                <a:rPr lang="en-US" altLang="zh-CN" sz="1800"/>
                <a:t>o</a:t>
              </a:r>
            </a:p>
          </p:txBody>
        </p:sp>
      </p:grpSp>
      <p:grpSp>
        <p:nvGrpSpPr>
          <p:cNvPr id="12385" name="Group 97"/>
          <p:cNvGrpSpPr/>
          <p:nvPr/>
        </p:nvGrpSpPr>
        <p:grpSpPr bwMode="auto">
          <a:xfrm>
            <a:off x="6400800" y="914400"/>
            <a:ext cx="2286000" cy="4572000"/>
            <a:chOff x="4032" y="576"/>
            <a:chExt cx="1440" cy="2880"/>
          </a:xfrm>
        </p:grpSpPr>
        <p:sp>
          <p:nvSpPr>
            <p:cNvPr id="12376" name="Oval 88"/>
            <p:cNvSpPr>
              <a:spLocks noChangeArrowheads="1"/>
            </p:cNvSpPr>
            <p:nvPr/>
          </p:nvSpPr>
          <p:spPr bwMode="auto">
            <a:xfrm>
              <a:off x="4992" y="1872"/>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deuce</a:t>
              </a:r>
            </a:p>
          </p:txBody>
        </p:sp>
        <p:sp>
          <p:nvSpPr>
            <p:cNvPr id="12377" name="Line 89"/>
            <p:cNvSpPr>
              <a:spLocks noChangeShapeType="1"/>
            </p:cNvSpPr>
            <p:nvPr/>
          </p:nvSpPr>
          <p:spPr bwMode="auto">
            <a:xfrm flipH="1" flipV="1">
              <a:off x="4032" y="576"/>
              <a:ext cx="480" cy="864"/>
            </a:xfrm>
            <a:prstGeom prst="line">
              <a:avLst/>
            </a:prstGeom>
            <a:noFill/>
            <a:ln w="9525">
              <a:solidFill>
                <a:schemeClr val="tx1"/>
              </a:solidFill>
              <a:round/>
              <a:tailEnd type="triangle" w="med" len="med"/>
            </a:ln>
            <a:effectLst/>
          </p:spPr>
          <p:txBody>
            <a:bodyPr/>
            <a:lstStyle/>
            <a:p>
              <a:endParaRPr lang="zh-CN" altLang="en-US"/>
            </a:p>
          </p:txBody>
        </p:sp>
        <p:sp>
          <p:nvSpPr>
            <p:cNvPr id="12378" name="Line 90"/>
            <p:cNvSpPr>
              <a:spLocks noChangeShapeType="1"/>
            </p:cNvSpPr>
            <p:nvPr/>
          </p:nvSpPr>
          <p:spPr bwMode="auto">
            <a:xfrm>
              <a:off x="4704" y="1680"/>
              <a:ext cx="384" cy="240"/>
            </a:xfrm>
            <a:prstGeom prst="line">
              <a:avLst/>
            </a:prstGeom>
            <a:noFill/>
            <a:ln w="9525">
              <a:solidFill>
                <a:schemeClr val="tx1"/>
              </a:solidFill>
              <a:round/>
              <a:tailEnd type="triangle" w="med" len="med"/>
            </a:ln>
            <a:effectLst/>
          </p:spPr>
          <p:txBody>
            <a:bodyPr/>
            <a:lstStyle/>
            <a:p>
              <a:endParaRPr lang="zh-CN" altLang="en-US"/>
            </a:p>
          </p:txBody>
        </p:sp>
        <p:sp>
          <p:nvSpPr>
            <p:cNvPr id="12379" name="Line 91"/>
            <p:cNvSpPr>
              <a:spLocks noChangeShapeType="1"/>
            </p:cNvSpPr>
            <p:nvPr/>
          </p:nvSpPr>
          <p:spPr bwMode="auto">
            <a:xfrm flipV="1">
              <a:off x="4704" y="2112"/>
              <a:ext cx="384" cy="192"/>
            </a:xfrm>
            <a:prstGeom prst="line">
              <a:avLst/>
            </a:prstGeom>
            <a:noFill/>
            <a:ln w="9525">
              <a:solidFill>
                <a:schemeClr val="tx1"/>
              </a:solidFill>
              <a:round/>
              <a:tailEnd type="triangle" w="med" len="med"/>
            </a:ln>
            <a:effectLst/>
          </p:spPr>
          <p:txBody>
            <a:bodyPr/>
            <a:lstStyle/>
            <a:p>
              <a:endParaRPr lang="zh-CN" altLang="en-US"/>
            </a:p>
          </p:txBody>
        </p:sp>
        <p:sp>
          <p:nvSpPr>
            <p:cNvPr id="12380" name="Line 92"/>
            <p:cNvSpPr>
              <a:spLocks noChangeShapeType="1"/>
            </p:cNvSpPr>
            <p:nvPr/>
          </p:nvSpPr>
          <p:spPr bwMode="auto">
            <a:xfrm flipH="1">
              <a:off x="4032" y="2544"/>
              <a:ext cx="480" cy="912"/>
            </a:xfrm>
            <a:prstGeom prst="line">
              <a:avLst/>
            </a:prstGeom>
            <a:noFill/>
            <a:ln w="9525">
              <a:solidFill>
                <a:schemeClr val="tx1"/>
              </a:solidFill>
              <a:round/>
              <a:tailEnd type="triangle" w="med" len="med"/>
            </a:ln>
            <a:effectLst/>
          </p:spPr>
          <p:txBody>
            <a:bodyPr/>
            <a:lstStyle/>
            <a:p>
              <a:endParaRPr lang="zh-CN" altLang="en-US"/>
            </a:p>
          </p:txBody>
        </p:sp>
        <p:sp>
          <p:nvSpPr>
            <p:cNvPr id="12381" name="Text Box 93"/>
            <p:cNvSpPr txBox="1">
              <a:spLocks noChangeArrowheads="1"/>
            </p:cNvSpPr>
            <p:nvPr/>
          </p:nvSpPr>
          <p:spPr bwMode="auto">
            <a:xfrm>
              <a:off x="4752" y="2016"/>
              <a:ext cx="180" cy="231"/>
            </a:xfrm>
            <a:prstGeom prst="rect">
              <a:avLst/>
            </a:prstGeom>
            <a:noFill/>
            <a:ln>
              <a:noFill/>
            </a:ln>
            <a:effectLst/>
          </p:spPr>
          <p:txBody>
            <a:bodyPr wrap="none">
              <a:spAutoFit/>
            </a:bodyPr>
            <a:lstStyle/>
            <a:p>
              <a:r>
                <a:rPr lang="en-US" altLang="zh-CN" sz="1800"/>
                <a:t>s</a:t>
              </a:r>
            </a:p>
          </p:txBody>
        </p:sp>
        <p:sp>
          <p:nvSpPr>
            <p:cNvPr id="12382" name="Text Box 94"/>
            <p:cNvSpPr txBox="1">
              <a:spLocks noChangeArrowheads="1"/>
            </p:cNvSpPr>
            <p:nvPr/>
          </p:nvSpPr>
          <p:spPr bwMode="auto">
            <a:xfrm>
              <a:off x="4128" y="912"/>
              <a:ext cx="180" cy="231"/>
            </a:xfrm>
            <a:prstGeom prst="rect">
              <a:avLst/>
            </a:prstGeom>
            <a:noFill/>
            <a:ln>
              <a:noFill/>
            </a:ln>
            <a:effectLst/>
          </p:spPr>
          <p:txBody>
            <a:bodyPr wrap="none">
              <a:spAutoFit/>
            </a:bodyPr>
            <a:lstStyle/>
            <a:p>
              <a:r>
                <a:rPr lang="en-US" altLang="zh-CN" sz="1800"/>
                <a:t>s</a:t>
              </a:r>
            </a:p>
          </p:txBody>
        </p:sp>
        <p:sp>
          <p:nvSpPr>
            <p:cNvPr id="12383" name="Text Box 95"/>
            <p:cNvSpPr txBox="1">
              <a:spLocks noChangeArrowheads="1"/>
            </p:cNvSpPr>
            <p:nvPr/>
          </p:nvSpPr>
          <p:spPr bwMode="auto">
            <a:xfrm>
              <a:off x="4752" y="1728"/>
              <a:ext cx="194" cy="231"/>
            </a:xfrm>
            <a:prstGeom prst="rect">
              <a:avLst/>
            </a:prstGeom>
            <a:noFill/>
            <a:ln>
              <a:noFill/>
            </a:ln>
            <a:effectLst/>
          </p:spPr>
          <p:txBody>
            <a:bodyPr wrap="none">
              <a:spAutoFit/>
            </a:bodyPr>
            <a:lstStyle/>
            <a:p>
              <a:r>
                <a:rPr lang="en-US" altLang="zh-CN" sz="1800"/>
                <a:t>o</a:t>
              </a:r>
            </a:p>
          </p:txBody>
        </p:sp>
        <p:sp>
          <p:nvSpPr>
            <p:cNvPr id="12384" name="Text Box 96"/>
            <p:cNvSpPr txBox="1">
              <a:spLocks noChangeArrowheads="1"/>
            </p:cNvSpPr>
            <p:nvPr/>
          </p:nvSpPr>
          <p:spPr bwMode="auto">
            <a:xfrm>
              <a:off x="4128" y="2832"/>
              <a:ext cx="194" cy="231"/>
            </a:xfrm>
            <a:prstGeom prst="rect">
              <a:avLst/>
            </a:prstGeom>
            <a:noFill/>
            <a:ln>
              <a:noFill/>
            </a:ln>
            <a:effectLst/>
          </p:spPr>
          <p:txBody>
            <a:bodyPr wrap="none">
              <a:spAutoFit/>
            </a:bodyPr>
            <a:lstStyle/>
            <a:p>
              <a:r>
                <a:rPr lang="en-US" altLang="zh-CN" sz="1800"/>
                <a:t>o</a:t>
              </a:r>
            </a:p>
          </p:txBody>
        </p:sp>
      </p:grpSp>
      <p:grpSp>
        <p:nvGrpSpPr>
          <p:cNvPr id="12398" name="Group 110"/>
          <p:cNvGrpSpPr/>
          <p:nvPr/>
        </p:nvGrpSpPr>
        <p:grpSpPr bwMode="auto">
          <a:xfrm>
            <a:off x="7543800" y="1219200"/>
            <a:ext cx="762000" cy="3962400"/>
            <a:chOff x="4752" y="768"/>
            <a:chExt cx="480" cy="2496"/>
          </a:xfrm>
        </p:grpSpPr>
        <p:sp>
          <p:nvSpPr>
            <p:cNvPr id="12304" name="Oval 16"/>
            <p:cNvSpPr>
              <a:spLocks noChangeArrowheads="1"/>
            </p:cNvSpPr>
            <p:nvPr/>
          </p:nvSpPr>
          <p:spPr bwMode="auto">
            <a:xfrm>
              <a:off x="4752" y="2976"/>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Ad-out</a:t>
              </a:r>
            </a:p>
          </p:txBody>
        </p:sp>
        <p:sp>
          <p:nvSpPr>
            <p:cNvPr id="12375" name="Oval 87"/>
            <p:cNvSpPr>
              <a:spLocks noChangeArrowheads="1"/>
            </p:cNvSpPr>
            <p:nvPr/>
          </p:nvSpPr>
          <p:spPr bwMode="auto">
            <a:xfrm>
              <a:off x="4752" y="768"/>
              <a:ext cx="480" cy="288"/>
            </a:xfrm>
            <a:prstGeom prst="ellipse">
              <a:avLst/>
            </a:prstGeom>
            <a:solidFill>
              <a:srgbClr val="FF99CC">
                <a:alpha val="50000"/>
              </a:srgbClr>
            </a:solidFill>
            <a:ln w="9525">
              <a:solidFill>
                <a:schemeClr val="tx1"/>
              </a:solidFill>
              <a:round/>
            </a:ln>
            <a:effectLst/>
          </p:spPr>
          <p:txBody>
            <a:bodyPr wrap="none" anchor="ctr"/>
            <a:lstStyle/>
            <a:p>
              <a:pPr algn="ctr"/>
              <a:r>
                <a:rPr lang="en-US" altLang="zh-CN" sz="1800"/>
                <a:t>Ad-in</a:t>
              </a:r>
            </a:p>
          </p:txBody>
        </p:sp>
        <p:sp>
          <p:nvSpPr>
            <p:cNvPr id="12386" name="Line 98"/>
            <p:cNvSpPr>
              <a:spLocks noChangeShapeType="1"/>
            </p:cNvSpPr>
            <p:nvPr/>
          </p:nvSpPr>
          <p:spPr bwMode="auto">
            <a:xfrm flipH="1" flipV="1">
              <a:off x="4992" y="1056"/>
              <a:ext cx="240" cy="816"/>
            </a:xfrm>
            <a:prstGeom prst="line">
              <a:avLst/>
            </a:prstGeom>
            <a:noFill/>
            <a:ln w="9525">
              <a:solidFill>
                <a:schemeClr val="tx1"/>
              </a:solidFill>
              <a:round/>
              <a:tailEnd type="triangle" w="med" len="med"/>
            </a:ln>
            <a:effectLst/>
          </p:spPr>
          <p:txBody>
            <a:bodyPr/>
            <a:lstStyle/>
            <a:p>
              <a:endParaRPr lang="zh-CN" altLang="en-US"/>
            </a:p>
          </p:txBody>
        </p:sp>
        <p:sp>
          <p:nvSpPr>
            <p:cNvPr id="12387" name="Line 99"/>
            <p:cNvSpPr>
              <a:spLocks noChangeShapeType="1"/>
            </p:cNvSpPr>
            <p:nvPr/>
          </p:nvSpPr>
          <p:spPr bwMode="auto">
            <a:xfrm flipH="1">
              <a:off x="4992" y="2160"/>
              <a:ext cx="240" cy="816"/>
            </a:xfrm>
            <a:prstGeom prst="line">
              <a:avLst/>
            </a:prstGeom>
            <a:noFill/>
            <a:ln w="9525">
              <a:solidFill>
                <a:schemeClr val="tx1"/>
              </a:solidFill>
              <a:round/>
              <a:tailEnd type="triangle" w="med" len="med"/>
            </a:ln>
            <a:effectLst/>
          </p:spPr>
          <p:txBody>
            <a:bodyPr/>
            <a:lstStyle/>
            <a:p>
              <a:endParaRPr lang="zh-CN" altLang="en-US"/>
            </a:p>
          </p:txBody>
        </p:sp>
        <p:sp>
          <p:nvSpPr>
            <p:cNvPr id="12394" name="Text Box 106"/>
            <p:cNvSpPr txBox="1">
              <a:spLocks noChangeArrowheads="1"/>
            </p:cNvSpPr>
            <p:nvPr/>
          </p:nvSpPr>
          <p:spPr bwMode="auto">
            <a:xfrm>
              <a:off x="4992" y="1392"/>
              <a:ext cx="180" cy="231"/>
            </a:xfrm>
            <a:prstGeom prst="rect">
              <a:avLst/>
            </a:prstGeom>
            <a:noFill/>
            <a:ln>
              <a:noFill/>
            </a:ln>
            <a:effectLst/>
          </p:spPr>
          <p:txBody>
            <a:bodyPr wrap="none">
              <a:spAutoFit/>
            </a:bodyPr>
            <a:lstStyle/>
            <a:p>
              <a:r>
                <a:rPr lang="en-US" altLang="zh-CN" sz="1800"/>
                <a:t>s</a:t>
              </a:r>
            </a:p>
          </p:txBody>
        </p:sp>
        <p:sp>
          <p:nvSpPr>
            <p:cNvPr id="12396" name="Text Box 108"/>
            <p:cNvSpPr txBox="1">
              <a:spLocks noChangeArrowheads="1"/>
            </p:cNvSpPr>
            <p:nvPr/>
          </p:nvSpPr>
          <p:spPr bwMode="auto">
            <a:xfrm>
              <a:off x="4944" y="2448"/>
              <a:ext cx="194" cy="231"/>
            </a:xfrm>
            <a:prstGeom prst="rect">
              <a:avLst/>
            </a:prstGeom>
            <a:noFill/>
            <a:ln>
              <a:noFill/>
            </a:ln>
            <a:effectLst/>
          </p:spPr>
          <p:txBody>
            <a:bodyPr wrap="none">
              <a:spAutoFit/>
            </a:bodyPr>
            <a:lstStyle/>
            <a:p>
              <a:r>
                <a:rPr lang="en-US" altLang="zh-CN" sz="1800"/>
                <a:t>o</a:t>
              </a:r>
            </a:p>
          </p:txBody>
        </p:sp>
      </p:grpSp>
      <p:grpSp>
        <p:nvGrpSpPr>
          <p:cNvPr id="12399" name="Group 111"/>
          <p:cNvGrpSpPr/>
          <p:nvPr/>
        </p:nvGrpSpPr>
        <p:grpSpPr bwMode="auto">
          <a:xfrm>
            <a:off x="6629400" y="600075"/>
            <a:ext cx="2212975" cy="5191125"/>
            <a:chOff x="4176" y="378"/>
            <a:chExt cx="1394" cy="3270"/>
          </a:xfrm>
        </p:grpSpPr>
        <p:sp>
          <p:nvSpPr>
            <p:cNvPr id="12309" name="Text Box 21"/>
            <p:cNvSpPr txBox="1">
              <a:spLocks noChangeArrowheads="1"/>
            </p:cNvSpPr>
            <p:nvPr/>
          </p:nvSpPr>
          <p:spPr bwMode="auto">
            <a:xfrm>
              <a:off x="5328" y="2592"/>
              <a:ext cx="180" cy="231"/>
            </a:xfrm>
            <a:prstGeom prst="rect">
              <a:avLst/>
            </a:prstGeom>
            <a:noFill/>
            <a:ln>
              <a:noFill/>
            </a:ln>
            <a:effectLst/>
          </p:spPr>
          <p:txBody>
            <a:bodyPr wrap="none">
              <a:spAutoFit/>
            </a:bodyPr>
            <a:lstStyle/>
            <a:p>
              <a:r>
                <a:rPr lang="en-US" altLang="zh-CN" sz="1800"/>
                <a:t>s</a:t>
              </a:r>
            </a:p>
          </p:txBody>
        </p:sp>
        <p:sp>
          <p:nvSpPr>
            <p:cNvPr id="12310" name="Text Box 22"/>
            <p:cNvSpPr txBox="1">
              <a:spLocks noChangeArrowheads="1"/>
            </p:cNvSpPr>
            <p:nvPr/>
          </p:nvSpPr>
          <p:spPr bwMode="auto">
            <a:xfrm>
              <a:off x="5376" y="1296"/>
              <a:ext cx="194" cy="231"/>
            </a:xfrm>
            <a:prstGeom prst="rect">
              <a:avLst/>
            </a:prstGeom>
            <a:noFill/>
            <a:ln>
              <a:noFill/>
            </a:ln>
            <a:effectLst/>
          </p:spPr>
          <p:txBody>
            <a:bodyPr wrap="none">
              <a:spAutoFit/>
            </a:bodyPr>
            <a:lstStyle/>
            <a:p>
              <a:r>
                <a:rPr lang="en-US" altLang="zh-CN" sz="1800"/>
                <a:t>o</a:t>
              </a:r>
            </a:p>
          </p:txBody>
        </p:sp>
        <p:sp>
          <p:nvSpPr>
            <p:cNvPr id="12388" name="Line 100"/>
            <p:cNvSpPr>
              <a:spLocks noChangeShapeType="1"/>
            </p:cNvSpPr>
            <p:nvPr/>
          </p:nvSpPr>
          <p:spPr bwMode="auto">
            <a:xfrm flipH="1" flipV="1">
              <a:off x="4176" y="378"/>
              <a:ext cx="624" cy="432"/>
            </a:xfrm>
            <a:prstGeom prst="line">
              <a:avLst/>
            </a:prstGeom>
            <a:noFill/>
            <a:ln w="9525">
              <a:solidFill>
                <a:schemeClr val="tx1"/>
              </a:solidFill>
              <a:round/>
              <a:tailEnd type="triangle" w="med" len="med"/>
            </a:ln>
            <a:effectLst/>
          </p:spPr>
          <p:txBody>
            <a:bodyPr/>
            <a:lstStyle/>
            <a:p>
              <a:endParaRPr lang="zh-CN" altLang="en-US"/>
            </a:p>
          </p:txBody>
        </p:sp>
        <p:sp>
          <p:nvSpPr>
            <p:cNvPr id="12389" name="Line 101"/>
            <p:cNvSpPr>
              <a:spLocks noChangeShapeType="1"/>
            </p:cNvSpPr>
            <p:nvPr/>
          </p:nvSpPr>
          <p:spPr bwMode="auto">
            <a:xfrm flipH="1">
              <a:off x="4176" y="3216"/>
              <a:ext cx="672" cy="432"/>
            </a:xfrm>
            <a:prstGeom prst="line">
              <a:avLst/>
            </a:prstGeom>
            <a:noFill/>
            <a:ln w="9525">
              <a:solidFill>
                <a:schemeClr val="tx1"/>
              </a:solidFill>
              <a:round/>
              <a:tailEnd type="triangle" w="med" len="med"/>
            </a:ln>
            <a:effectLst/>
          </p:spPr>
          <p:txBody>
            <a:bodyPr/>
            <a:lstStyle/>
            <a:p>
              <a:endParaRPr lang="zh-CN" altLang="en-US"/>
            </a:p>
          </p:txBody>
        </p:sp>
        <p:cxnSp>
          <p:nvCxnSpPr>
            <p:cNvPr id="12392" name="AutoShape 104"/>
            <p:cNvCxnSpPr>
              <a:cxnSpLocks noChangeShapeType="1"/>
            </p:cNvCxnSpPr>
            <p:nvPr/>
          </p:nvCxnSpPr>
          <p:spPr bwMode="auto">
            <a:xfrm flipV="1">
              <a:off x="5232" y="2112"/>
              <a:ext cx="170" cy="1002"/>
            </a:xfrm>
            <a:prstGeom prst="curvedConnector2">
              <a:avLst/>
            </a:prstGeom>
            <a:noFill/>
            <a:ln w="9525">
              <a:solidFill>
                <a:schemeClr val="tx1"/>
              </a:solidFill>
              <a:round/>
              <a:tailEnd type="triangle" w="med" len="med"/>
            </a:ln>
            <a:effectLst/>
          </p:spPr>
        </p:cxnSp>
        <p:cxnSp>
          <p:nvCxnSpPr>
            <p:cNvPr id="12393" name="AutoShape 105"/>
            <p:cNvCxnSpPr>
              <a:cxnSpLocks noChangeShapeType="1"/>
            </p:cNvCxnSpPr>
            <p:nvPr/>
          </p:nvCxnSpPr>
          <p:spPr bwMode="auto">
            <a:xfrm>
              <a:off x="5232" y="906"/>
              <a:ext cx="170" cy="1002"/>
            </a:xfrm>
            <a:prstGeom prst="curvedConnector2">
              <a:avLst/>
            </a:prstGeom>
            <a:noFill/>
            <a:ln w="9525">
              <a:solidFill>
                <a:schemeClr val="tx1"/>
              </a:solidFill>
              <a:round/>
              <a:tailEnd type="triangle" w="med" len="med"/>
            </a:ln>
            <a:effectLst/>
          </p:spPr>
        </p:cxnSp>
        <p:sp>
          <p:nvSpPr>
            <p:cNvPr id="12395" name="Text Box 107"/>
            <p:cNvSpPr txBox="1">
              <a:spLocks noChangeArrowheads="1"/>
            </p:cNvSpPr>
            <p:nvPr/>
          </p:nvSpPr>
          <p:spPr bwMode="auto">
            <a:xfrm>
              <a:off x="4416" y="576"/>
              <a:ext cx="180" cy="231"/>
            </a:xfrm>
            <a:prstGeom prst="rect">
              <a:avLst/>
            </a:prstGeom>
            <a:noFill/>
            <a:ln>
              <a:noFill/>
            </a:ln>
            <a:effectLst/>
          </p:spPr>
          <p:txBody>
            <a:bodyPr wrap="none">
              <a:spAutoFit/>
            </a:bodyPr>
            <a:lstStyle/>
            <a:p>
              <a:r>
                <a:rPr lang="en-US" altLang="zh-CN" sz="1800"/>
                <a:t>s</a:t>
              </a:r>
            </a:p>
          </p:txBody>
        </p:sp>
        <p:sp>
          <p:nvSpPr>
            <p:cNvPr id="12397" name="Text Box 109"/>
            <p:cNvSpPr txBox="1">
              <a:spLocks noChangeArrowheads="1"/>
            </p:cNvSpPr>
            <p:nvPr/>
          </p:nvSpPr>
          <p:spPr bwMode="auto">
            <a:xfrm>
              <a:off x="4368" y="3264"/>
              <a:ext cx="194" cy="231"/>
            </a:xfrm>
            <a:prstGeom prst="rect">
              <a:avLst/>
            </a:prstGeom>
            <a:noFill/>
            <a:ln>
              <a:noFill/>
            </a:ln>
            <a:effectLst/>
          </p:spPr>
          <p:txBody>
            <a:bodyPr wrap="none">
              <a:spAutoFit/>
            </a:bodyPr>
            <a:lstStyle/>
            <a:p>
              <a:r>
                <a:rPr lang="en-US" altLang="zh-CN" sz="1800"/>
                <a:t>o</a:t>
              </a: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a:t>
            </a:fld>
            <a:r>
              <a:rPr lang="en-US" altLang="zh-CN"/>
              <a:t>/100</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3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3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3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23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23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23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2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2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25" name="Group 3"/>
          <p:cNvGrpSpPr/>
          <p:nvPr/>
        </p:nvGrpSpPr>
        <p:grpSpPr bwMode="auto">
          <a:xfrm>
            <a:off x="304800" y="1484784"/>
            <a:ext cx="3200400" cy="3848101"/>
            <a:chOff x="2880" y="1035"/>
            <a:chExt cx="2016" cy="2424"/>
          </a:xfrm>
        </p:grpSpPr>
        <p:sp>
          <p:nvSpPr>
            <p:cNvPr id="26" name="Text Box 4"/>
            <p:cNvSpPr txBox="1">
              <a:spLocks noChangeArrowheads="1"/>
            </p:cNvSpPr>
            <p:nvPr/>
          </p:nvSpPr>
          <p:spPr bwMode="auto">
            <a:xfrm>
              <a:off x="3168" y="1056"/>
              <a:ext cx="1700" cy="2385"/>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r>
                <a:rPr lang="en-US" altLang="zh-CN">
                  <a:latin typeface="Tahoma" panose="020B0604030504040204" pitchFamily="34" charset="0"/>
                </a:rPr>
                <a:t>       r         b</a:t>
              </a:r>
            </a:p>
            <a:p>
              <a:pPr>
                <a:buFontTx/>
                <a:buAutoNum type="arabicPlain"/>
              </a:pPr>
              <a:r>
                <a:rPr lang="en-US" altLang="zh-CN">
                  <a:latin typeface="Tahoma" panose="020B0604030504040204" pitchFamily="34" charset="0"/>
                </a:rPr>
                <a:t>2,4       5</a:t>
              </a:r>
            </a:p>
            <a:p>
              <a:pPr>
                <a:buFontTx/>
                <a:buAutoNum type="arabicPlain"/>
              </a:pPr>
              <a:r>
                <a:rPr lang="en-US" altLang="zh-CN">
                  <a:solidFill>
                    <a:srgbClr val="FF0066"/>
                  </a:solidFill>
                  <a:latin typeface="Tahoma" panose="020B0604030504040204" pitchFamily="34" charset="0"/>
                </a:rPr>
                <a:t>4,6       1,3,5</a:t>
              </a:r>
            </a:p>
            <a:p>
              <a:pPr>
                <a:buFontTx/>
                <a:buAutoNum type="arabicPlain"/>
              </a:pPr>
              <a:r>
                <a:rPr lang="en-US" altLang="zh-CN">
                  <a:latin typeface="Tahoma" panose="020B0604030504040204" pitchFamily="34" charset="0"/>
                </a:rPr>
                <a:t>2,6       5</a:t>
              </a:r>
            </a:p>
            <a:p>
              <a:pPr>
                <a:buFontTx/>
                <a:buAutoNum type="arabicPlain"/>
              </a:pPr>
              <a:r>
                <a:rPr lang="en-US" altLang="zh-CN">
                  <a:solidFill>
                    <a:srgbClr val="FF0066"/>
                  </a:solidFill>
                  <a:latin typeface="Tahoma" panose="020B0604030504040204" pitchFamily="34" charset="0"/>
                </a:rPr>
                <a:t>2,8       1,5,7</a:t>
              </a:r>
            </a:p>
            <a:p>
              <a:pPr>
                <a:buFontTx/>
                <a:buAutoNum type="arabicPlain"/>
              </a:pPr>
              <a:r>
                <a:rPr lang="en-US" altLang="zh-CN">
                  <a:latin typeface="Tahoma" panose="020B0604030504040204" pitchFamily="34" charset="0"/>
                </a:rPr>
                <a:t>2,4,6,8  1,3,7,9</a:t>
              </a:r>
            </a:p>
            <a:p>
              <a:pPr>
                <a:buFontTx/>
                <a:buAutoNum type="arabicPlain"/>
              </a:pPr>
              <a:r>
                <a:rPr lang="en-US" altLang="zh-CN">
                  <a:latin typeface="Tahoma" panose="020B0604030504040204" pitchFamily="34" charset="0"/>
                </a:rPr>
                <a:t>2,8        3,5,9</a:t>
              </a:r>
            </a:p>
            <a:p>
              <a:pPr>
                <a:buFontTx/>
                <a:buAutoNum type="arabicPlain"/>
              </a:pPr>
              <a:r>
                <a:rPr lang="en-US" altLang="zh-CN">
                  <a:latin typeface="Tahoma" panose="020B0604030504040204" pitchFamily="34" charset="0"/>
                </a:rPr>
                <a:t>4,8        5</a:t>
              </a:r>
            </a:p>
            <a:p>
              <a:pPr>
                <a:buFontTx/>
                <a:buAutoNum type="arabicPlain"/>
              </a:pPr>
              <a:r>
                <a:rPr lang="en-US" altLang="zh-CN">
                  <a:latin typeface="Tahoma" panose="020B0604030504040204" pitchFamily="34" charset="0"/>
                </a:rPr>
                <a:t>4,6        5,7,9</a:t>
              </a:r>
            </a:p>
            <a:p>
              <a:pPr>
                <a:buFontTx/>
                <a:buAutoNum type="arabicPlain"/>
              </a:pPr>
              <a:r>
                <a:rPr lang="en-US" altLang="zh-CN">
                  <a:latin typeface="Tahoma" panose="020B0604030504040204" pitchFamily="34" charset="0"/>
                </a:rPr>
                <a:t>6,8        5</a:t>
              </a:r>
            </a:p>
          </p:txBody>
        </p:sp>
        <p:sp>
          <p:nvSpPr>
            <p:cNvPr id="27" name="Rectangle 5"/>
            <p:cNvSpPr>
              <a:spLocks noChangeArrowheads="1"/>
            </p:cNvSpPr>
            <p:nvPr/>
          </p:nvSpPr>
          <p:spPr bwMode="auto">
            <a:xfrm>
              <a:off x="3120" y="1035"/>
              <a:ext cx="1776" cy="2400"/>
            </a:xfrm>
            <a:prstGeom prst="rect">
              <a:avLst/>
            </a:prstGeom>
            <a:noFill/>
            <a:ln w="9525">
              <a:solidFill>
                <a:schemeClr val="tx1"/>
              </a:solidFill>
              <a:miter lim="800000"/>
            </a:ln>
            <a:effectLst/>
          </p:spPr>
          <p:txBody>
            <a:bodyPr wrap="none" anchor="ctr"/>
            <a:lstStyle/>
            <a:p>
              <a:endParaRPr lang="zh-CN" altLang="en-US" sz="2400"/>
            </a:p>
          </p:txBody>
        </p:sp>
        <p:sp>
          <p:nvSpPr>
            <p:cNvPr id="28" name="Line 6"/>
            <p:cNvSpPr>
              <a:spLocks noChangeShapeType="1"/>
            </p:cNvSpPr>
            <p:nvPr/>
          </p:nvSpPr>
          <p:spPr bwMode="auto">
            <a:xfrm>
              <a:off x="3408" y="1035"/>
              <a:ext cx="0" cy="2400"/>
            </a:xfrm>
            <a:prstGeom prst="line">
              <a:avLst/>
            </a:prstGeom>
            <a:noFill/>
            <a:ln w="9525">
              <a:solidFill>
                <a:schemeClr val="tx1"/>
              </a:solidFill>
              <a:round/>
            </a:ln>
            <a:effectLst/>
          </p:spPr>
          <p:txBody>
            <a:bodyPr/>
            <a:lstStyle/>
            <a:p>
              <a:endParaRPr lang="zh-CN" altLang="en-US" sz="2400"/>
            </a:p>
          </p:txBody>
        </p:sp>
        <p:sp>
          <p:nvSpPr>
            <p:cNvPr id="29" name="Line 7"/>
            <p:cNvSpPr>
              <a:spLocks noChangeShapeType="1"/>
            </p:cNvSpPr>
            <p:nvPr/>
          </p:nvSpPr>
          <p:spPr bwMode="auto">
            <a:xfrm>
              <a:off x="4128" y="1035"/>
              <a:ext cx="0" cy="2400"/>
            </a:xfrm>
            <a:prstGeom prst="line">
              <a:avLst/>
            </a:prstGeom>
            <a:noFill/>
            <a:ln w="9525">
              <a:solidFill>
                <a:schemeClr val="tx1"/>
              </a:solidFill>
              <a:round/>
            </a:ln>
            <a:effectLst/>
          </p:spPr>
          <p:txBody>
            <a:bodyPr/>
            <a:lstStyle/>
            <a:p>
              <a:endParaRPr lang="zh-CN" altLang="en-US" sz="2400"/>
            </a:p>
          </p:txBody>
        </p:sp>
        <p:sp>
          <p:nvSpPr>
            <p:cNvPr id="30" name="Line 8"/>
            <p:cNvSpPr>
              <a:spLocks noChangeShapeType="1"/>
            </p:cNvSpPr>
            <p:nvPr/>
          </p:nvSpPr>
          <p:spPr bwMode="auto">
            <a:xfrm>
              <a:off x="3120" y="1323"/>
              <a:ext cx="1776" cy="0"/>
            </a:xfrm>
            <a:prstGeom prst="line">
              <a:avLst/>
            </a:prstGeom>
            <a:noFill/>
            <a:ln w="9525">
              <a:solidFill>
                <a:schemeClr val="tx1"/>
              </a:solidFill>
              <a:round/>
            </a:ln>
            <a:effectLst/>
          </p:spPr>
          <p:txBody>
            <a:bodyPr/>
            <a:lstStyle/>
            <a:p>
              <a:endParaRPr lang="zh-CN" altLang="en-US" sz="2400"/>
            </a:p>
          </p:txBody>
        </p:sp>
        <p:sp>
          <p:nvSpPr>
            <p:cNvPr id="31" name="Line 9"/>
            <p:cNvSpPr>
              <a:spLocks noChangeShapeType="1"/>
            </p:cNvSpPr>
            <p:nvPr/>
          </p:nvSpPr>
          <p:spPr bwMode="auto">
            <a:xfrm>
              <a:off x="2880" y="1440"/>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32" name="Text Box 10"/>
            <p:cNvSpPr txBox="1">
              <a:spLocks noChangeArrowheads="1"/>
            </p:cNvSpPr>
            <p:nvPr/>
          </p:nvSpPr>
          <p:spPr bwMode="auto">
            <a:xfrm>
              <a:off x="2880" y="3168"/>
              <a:ext cx="192" cy="291"/>
            </a:xfrm>
            <a:prstGeom prst="rect">
              <a:avLst/>
            </a:prstGeom>
            <a:noFill/>
            <a:ln>
              <a:noFill/>
            </a:ln>
            <a:effectLst/>
          </p:spPr>
          <p:txBody>
            <a:bodyPr wrap="none">
              <a:spAutoFit/>
            </a:bodyPr>
            <a:lstStyle/>
            <a:p>
              <a:r>
                <a:rPr lang="en-US" altLang="zh-CN" sz="2400"/>
                <a:t>*</a:t>
              </a:r>
            </a:p>
          </p:txBody>
        </p:sp>
      </p:grpSp>
      <p:sp>
        <p:nvSpPr>
          <p:cNvPr id="33" name="Text Box 11"/>
          <p:cNvSpPr txBox="1">
            <a:spLocks noChangeArrowheads="1"/>
          </p:cNvSpPr>
          <p:nvPr/>
        </p:nvSpPr>
        <p:spPr bwMode="auto">
          <a:xfrm>
            <a:off x="5943600" y="1484784"/>
            <a:ext cx="1552575" cy="457200"/>
          </a:xfrm>
          <a:prstGeom prst="rect">
            <a:avLst/>
          </a:prstGeom>
          <a:noFill/>
          <a:ln>
            <a:noFill/>
          </a:ln>
          <a:effectLst/>
        </p:spPr>
        <p:txBody>
          <a:bodyPr wrap="none">
            <a:spAutoFit/>
          </a:bodyPr>
          <a:lstStyle/>
          <a:p>
            <a:r>
              <a:rPr lang="en-US" altLang="zh-CN" sz="2400"/>
              <a:t>r	   b</a:t>
            </a:r>
          </a:p>
        </p:txBody>
      </p:sp>
      <p:sp>
        <p:nvSpPr>
          <p:cNvPr id="34" name="Line 12"/>
          <p:cNvSpPr>
            <a:spLocks noChangeShapeType="1"/>
          </p:cNvSpPr>
          <p:nvPr/>
        </p:nvSpPr>
        <p:spPr bwMode="auto">
          <a:xfrm>
            <a:off x="4419600" y="1941984"/>
            <a:ext cx="3581400" cy="0"/>
          </a:xfrm>
          <a:prstGeom prst="line">
            <a:avLst/>
          </a:prstGeom>
          <a:noFill/>
          <a:ln w="9525">
            <a:solidFill>
              <a:schemeClr val="tx1"/>
            </a:solidFill>
            <a:round/>
          </a:ln>
          <a:effectLst/>
        </p:spPr>
        <p:txBody>
          <a:bodyPr/>
          <a:lstStyle/>
          <a:p>
            <a:endParaRPr lang="zh-CN" altLang="en-US" sz="2400"/>
          </a:p>
        </p:txBody>
      </p:sp>
      <p:sp>
        <p:nvSpPr>
          <p:cNvPr id="35" name="Line 13"/>
          <p:cNvSpPr>
            <a:spLocks noChangeShapeType="1"/>
          </p:cNvSpPr>
          <p:nvPr/>
        </p:nvSpPr>
        <p:spPr bwMode="auto">
          <a:xfrm>
            <a:off x="5486400" y="1637184"/>
            <a:ext cx="0" cy="3048000"/>
          </a:xfrm>
          <a:prstGeom prst="line">
            <a:avLst/>
          </a:prstGeom>
          <a:noFill/>
          <a:ln w="9525">
            <a:solidFill>
              <a:schemeClr val="tx1"/>
            </a:solidFill>
            <a:round/>
          </a:ln>
          <a:effectLst/>
        </p:spPr>
        <p:txBody>
          <a:bodyPr/>
          <a:lstStyle/>
          <a:p>
            <a:endParaRPr lang="zh-CN" altLang="en-US" sz="2400"/>
          </a:p>
        </p:txBody>
      </p:sp>
      <p:sp>
        <p:nvSpPr>
          <p:cNvPr id="36" name="Line 14"/>
          <p:cNvSpPr>
            <a:spLocks noChangeShapeType="1"/>
          </p:cNvSpPr>
          <p:nvPr/>
        </p:nvSpPr>
        <p:spPr bwMode="auto">
          <a:xfrm>
            <a:off x="6858000" y="1637184"/>
            <a:ext cx="0" cy="3048000"/>
          </a:xfrm>
          <a:prstGeom prst="line">
            <a:avLst/>
          </a:prstGeom>
          <a:noFill/>
          <a:ln w="9525">
            <a:solidFill>
              <a:schemeClr val="tx1"/>
            </a:solidFill>
            <a:round/>
          </a:ln>
          <a:effectLst/>
        </p:spPr>
        <p:txBody>
          <a:bodyPr/>
          <a:lstStyle/>
          <a:p>
            <a:endParaRPr lang="zh-CN" altLang="en-US" sz="2400"/>
          </a:p>
        </p:txBody>
      </p:sp>
      <p:sp>
        <p:nvSpPr>
          <p:cNvPr id="37" name="Text Box 15"/>
          <p:cNvSpPr txBox="1">
            <a:spLocks noChangeArrowheads="1"/>
          </p:cNvSpPr>
          <p:nvPr/>
        </p:nvSpPr>
        <p:spPr bwMode="auto">
          <a:xfrm>
            <a:off x="4419600" y="1941984"/>
            <a:ext cx="561422" cy="461665"/>
          </a:xfrm>
          <a:prstGeom prst="rect">
            <a:avLst/>
          </a:prstGeom>
          <a:noFill/>
          <a:ln>
            <a:noFill/>
          </a:ln>
          <a:effectLst/>
        </p:spPr>
        <p:txBody>
          <a:bodyPr wrap="none">
            <a:spAutoFit/>
          </a:bodyPr>
          <a:lstStyle/>
          <a:p>
            <a:r>
              <a:rPr lang="en-US" altLang="zh-CN" sz="2400"/>
              <a:t>{1}</a:t>
            </a:r>
          </a:p>
        </p:txBody>
      </p:sp>
      <p:sp>
        <p:nvSpPr>
          <p:cNvPr id="38" name="Text Box 21"/>
          <p:cNvSpPr txBox="1">
            <a:spLocks noChangeArrowheads="1"/>
          </p:cNvSpPr>
          <p:nvPr/>
        </p:nvSpPr>
        <p:spPr bwMode="auto">
          <a:xfrm>
            <a:off x="4038600" y="3084984"/>
            <a:ext cx="1331464" cy="461665"/>
          </a:xfrm>
          <a:prstGeom prst="rect">
            <a:avLst/>
          </a:prstGeom>
          <a:noFill/>
          <a:ln>
            <a:noFill/>
          </a:ln>
          <a:effectLst/>
        </p:spPr>
        <p:txBody>
          <a:bodyPr wrap="none">
            <a:spAutoFit/>
          </a:bodyPr>
          <a:lstStyle/>
          <a:p>
            <a:r>
              <a:rPr lang="en-US" altLang="zh-CN" sz="2400"/>
              <a:t>{2,4,6,8}</a:t>
            </a:r>
          </a:p>
        </p:txBody>
      </p:sp>
      <p:sp>
        <p:nvSpPr>
          <p:cNvPr id="39" name="Text Box 23"/>
          <p:cNvSpPr txBox="1">
            <a:spLocks noChangeArrowheads="1"/>
          </p:cNvSpPr>
          <p:nvPr/>
        </p:nvSpPr>
        <p:spPr bwMode="auto">
          <a:xfrm>
            <a:off x="4419600" y="2703984"/>
            <a:ext cx="561422" cy="461665"/>
          </a:xfrm>
          <a:prstGeom prst="rect">
            <a:avLst/>
          </a:prstGeom>
          <a:noFill/>
          <a:ln>
            <a:noFill/>
          </a:ln>
          <a:effectLst/>
        </p:spPr>
        <p:txBody>
          <a:bodyPr wrap="none">
            <a:spAutoFit/>
          </a:bodyPr>
          <a:lstStyle/>
          <a:p>
            <a:r>
              <a:rPr lang="en-US" altLang="zh-CN" sz="2400"/>
              <a:t>{5}</a:t>
            </a:r>
          </a:p>
        </p:txBody>
      </p:sp>
      <p:sp>
        <p:nvSpPr>
          <p:cNvPr id="40" name="Text Box 24"/>
          <p:cNvSpPr txBox="1">
            <a:spLocks noChangeArrowheads="1"/>
          </p:cNvSpPr>
          <p:nvPr/>
        </p:nvSpPr>
        <p:spPr bwMode="auto">
          <a:xfrm>
            <a:off x="4267200" y="2322984"/>
            <a:ext cx="818103" cy="461665"/>
          </a:xfrm>
          <a:prstGeom prst="rect">
            <a:avLst/>
          </a:prstGeom>
          <a:noFill/>
          <a:ln>
            <a:noFill/>
          </a:ln>
          <a:effectLst/>
        </p:spPr>
        <p:txBody>
          <a:bodyPr wrap="none">
            <a:spAutoFit/>
          </a:bodyPr>
          <a:lstStyle/>
          <a:p>
            <a:r>
              <a:rPr lang="en-US" altLang="zh-CN" sz="2400"/>
              <a:t>{2,4}</a:t>
            </a:r>
          </a:p>
        </p:txBody>
      </p:sp>
      <p:sp>
        <p:nvSpPr>
          <p:cNvPr id="41" name="Text Box 25"/>
          <p:cNvSpPr txBox="1">
            <a:spLocks noChangeArrowheads="1"/>
          </p:cNvSpPr>
          <p:nvPr/>
        </p:nvSpPr>
        <p:spPr bwMode="auto">
          <a:xfrm>
            <a:off x="5486400" y="2322984"/>
            <a:ext cx="2649283" cy="461665"/>
          </a:xfrm>
          <a:prstGeom prst="rect">
            <a:avLst/>
          </a:prstGeom>
          <a:noFill/>
          <a:ln>
            <a:noFill/>
          </a:ln>
          <a:effectLst/>
        </p:spPr>
        <p:txBody>
          <a:bodyPr wrap="none">
            <a:spAutoFit/>
          </a:bodyPr>
          <a:lstStyle/>
          <a:p>
            <a:r>
              <a:rPr lang="en-US" altLang="zh-CN" sz="2400"/>
              <a:t>{2,4,6,8}  {1,3,5,7}</a:t>
            </a:r>
          </a:p>
        </p:txBody>
      </p:sp>
      <p:sp>
        <p:nvSpPr>
          <p:cNvPr id="42" name="Text Box 26"/>
          <p:cNvSpPr txBox="1">
            <a:spLocks noChangeArrowheads="1"/>
          </p:cNvSpPr>
          <p:nvPr/>
        </p:nvSpPr>
        <p:spPr bwMode="auto">
          <a:xfrm>
            <a:off x="4038600" y="3465984"/>
            <a:ext cx="1331464" cy="461665"/>
          </a:xfrm>
          <a:prstGeom prst="rect">
            <a:avLst/>
          </a:prstGeom>
          <a:noFill/>
          <a:ln>
            <a:noFill/>
          </a:ln>
          <a:effectLst/>
        </p:spPr>
        <p:txBody>
          <a:bodyPr wrap="none">
            <a:spAutoFit/>
          </a:bodyPr>
          <a:lstStyle/>
          <a:p>
            <a:r>
              <a:rPr lang="en-US" altLang="zh-CN" sz="2400"/>
              <a:t>{1,3,5,7}</a:t>
            </a:r>
          </a:p>
        </p:txBody>
      </p:sp>
      <p:sp>
        <p:nvSpPr>
          <p:cNvPr id="43" name="Text Box 27"/>
          <p:cNvSpPr txBox="1">
            <a:spLocks noChangeArrowheads="1"/>
          </p:cNvSpPr>
          <p:nvPr/>
        </p:nvSpPr>
        <p:spPr bwMode="auto">
          <a:xfrm>
            <a:off x="5791200" y="1941984"/>
            <a:ext cx="1793430" cy="461665"/>
          </a:xfrm>
          <a:prstGeom prst="rect">
            <a:avLst/>
          </a:prstGeom>
          <a:noFill/>
          <a:ln>
            <a:noFill/>
          </a:ln>
          <a:effectLst/>
        </p:spPr>
        <p:txBody>
          <a:bodyPr wrap="none">
            <a:spAutoFit/>
          </a:bodyPr>
          <a:lstStyle/>
          <a:p>
            <a:r>
              <a:rPr lang="en-US" altLang="zh-CN" sz="2400"/>
              <a:t>{2,4}       {5}</a:t>
            </a:r>
          </a:p>
        </p:txBody>
      </p:sp>
      <p:sp>
        <p:nvSpPr>
          <p:cNvPr id="44" name="Line 28"/>
          <p:cNvSpPr>
            <a:spLocks noChangeShapeType="1"/>
          </p:cNvSpPr>
          <p:nvPr/>
        </p:nvSpPr>
        <p:spPr bwMode="auto">
          <a:xfrm>
            <a:off x="4038600" y="2170584"/>
            <a:ext cx="381000" cy="0"/>
          </a:xfrm>
          <a:prstGeom prst="line">
            <a:avLst/>
          </a:prstGeom>
          <a:noFill/>
          <a:ln w="9525">
            <a:solidFill>
              <a:schemeClr val="tx1"/>
            </a:solidFill>
            <a:round/>
            <a:tailEnd type="triangle" w="med" len="med"/>
          </a:ln>
          <a:effectLst/>
        </p:spPr>
        <p:txBody>
          <a:bodyPr/>
          <a:lstStyle/>
          <a:p>
            <a:endParaRPr lang="zh-CN" altLang="en-US" sz="2400"/>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80</a:t>
            </a:fld>
            <a:r>
              <a:rPr lang="en-US" altLang="zh-CN"/>
              <a:t>/100</a:t>
            </a:r>
            <a:endParaRPr lang="en-US" altLang="zh-CN" dirty="0"/>
          </a:p>
        </p:txBody>
      </p:sp>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67" name="Group 3"/>
          <p:cNvGrpSpPr/>
          <p:nvPr/>
        </p:nvGrpSpPr>
        <p:grpSpPr bwMode="auto">
          <a:xfrm>
            <a:off x="304800" y="1493755"/>
            <a:ext cx="3200400" cy="3848101"/>
            <a:chOff x="2880" y="1035"/>
            <a:chExt cx="2016" cy="2424"/>
          </a:xfrm>
        </p:grpSpPr>
        <p:sp>
          <p:nvSpPr>
            <p:cNvPr id="68" name="Text Box 4"/>
            <p:cNvSpPr txBox="1">
              <a:spLocks noChangeArrowheads="1"/>
            </p:cNvSpPr>
            <p:nvPr/>
          </p:nvSpPr>
          <p:spPr bwMode="auto">
            <a:xfrm>
              <a:off x="3168" y="1056"/>
              <a:ext cx="1716" cy="2385"/>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pPr marL="457200" marR="0" lvl="0" indent="-457200" defTabSz="914400" eaLnBrk="1" fontAlgn="auto" latinLnBrk="0" hangingPunct="1">
                <a:lnSpc>
                  <a:spcPct val="100000"/>
                </a:lnSpc>
                <a:spcBef>
                  <a:spcPts val="0"/>
                </a:spcBef>
                <a:spcAft>
                  <a:spcPts val="0"/>
                </a:spcAft>
                <a:buClrTx/>
                <a:buSzTx/>
                <a:buFontTx/>
                <a:buNone/>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       r         b</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2,4       5</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4,6       1,3,5</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2,6       5</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2,8       1,5,7</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FF0066"/>
                  </a:solidFill>
                  <a:effectLst/>
                  <a:uLnTx/>
                  <a:uFillTx/>
                  <a:latin typeface="Tahoma" panose="020B0604030504040204" pitchFamily="34" charset="0"/>
                  <a:ea typeface="SimSun" panose="02010600030101010101" pitchFamily="2" charset="-122"/>
                </a:rPr>
                <a:t>2,4,6,8  1,3,7,9</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2,8        3,5,9</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4,8        5</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4,6        5,7,9</a:t>
              </a:r>
            </a:p>
            <a:p>
              <a:pPr marL="457200" marR="0" lvl="0" indent="-457200" defTabSz="914400" eaLnBrk="1" fontAlgn="auto" latinLnBrk="0" hangingPunct="1">
                <a:lnSpc>
                  <a:spcPct val="100000"/>
                </a:lnSpc>
                <a:spcBef>
                  <a:spcPts val="0"/>
                </a:spcBef>
                <a:spcAft>
                  <a:spcPts val="0"/>
                </a:spcAft>
                <a:buClrTx/>
                <a:buSzTx/>
                <a:buFontTx/>
                <a:buAutoNum type="arabicPlain"/>
                <a:defRPr/>
              </a:pPr>
              <a:r>
                <a:rPr kumimoji="0" lang="en-US" altLang="zh-CN" b="0" i="0" u="none" strike="noStrike" kern="0" cap="none" spc="0" normalizeH="0" baseline="0" noProof="0">
                  <a:ln>
                    <a:noFill/>
                  </a:ln>
                  <a:solidFill>
                    <a:srgbClr val="000000"/>
                  </a:solidFill>
                  <a:effectLst/>
                  <a:uLnTx/>
                  <a:uFillTx/>
                  <a:latin typeface="Tahoma" panose="020B0604030504040204" pitchFamily="34" charset="0"/>
                  <a:ea typeface="SimSun" panose="02010600030101010101" pitchFamily="2" charset="-122"/>
                </a:rPr>
                <a:t>6,8        5</a:t>
              </a:r>
            </a:p>
          </p:txBody>
        </p:sp>
        <p:sp>
          <p:nvSpPr>
            <p:cNvPr id="69" name="Rectangle 5"/>
            <p:cNvSpPr>
              <a:spLocks noChangeArrowheads="1"/>
            </p:cNvSpPr>
            <p:nvPr/>
          </p:nvSpPr>
          <p:spPr bwMode="auto">
            <a:xfrm>
              <a:off x="3120" y="1035"/>
              <a:ext cx="1776" cy="2400"/>
            </a:xfrm>
            <a:prstGeom prst="rect">
              <a:avLst/>
            </a:prstGeom>
            <a:no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Line 6"/>
            <p:cNvSpPr>
              <a:spLocks noChangeShapeType="1"/>
            </p:cNvSpPr>
            <p:nvPr/>
          </p:nvSpPr>
          <p:spPr bwMode="auto">
            <a:xfrm>
              <a:off x="3408" y="1035"/>
              <a:ext cx="0" cy="240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Line 7"/>
            <p:cNvSpPr>
              <a:spLocks noChangeShapeType="1"/>
            </p:cNvSpPr>
            <p:nvPr/>
          </p:nvSpPr>
          <p:spPr bwMode="auto">
            <a:xfrm>
              <a:off x="4128" y="1035"/>
              <a:ext cx="0" cy="240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Line 8"/>
            <p:cNvSpPr>
              <a:spLocks noChangeShapeType="1"/>
            </p:cNvSpPr>
            <p:nvPr/>
          </p:nvSpPr>
          <p:spPr bwMode="auto">
            <a:xfrm>
              <a:off x="3120" y="1323"/>
              <a:ext cx="1776" cy="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Line 9"/>
            <p:cNvSpPr>
              <a:spLocks noChangeShapeType="1"/>
            </p:cNvSpPr>
            <p:nvPr/>
          </p:nvSpPr>
          <p:spPr bwMode="auto">
            <a:xfrm>
              <a:off x="2880" y="1440"/>
              <a:ext cx="192"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4" name="Text Box 10"/>
            <p:cNvSpPr txBox="1">
              <a:spLocks noChangeArrowheads="1"/>
            </p:cNvSpPr>
            <p:nvPr/>
          </p:nvSpPr>
          <p:spPr bwMode="auto">
            <a:xfrm>
              <a:off x="2880" y="3168"/>
              <a:ext cx="192" cy="291"/>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a:t>
              </a:r>
            </a:p>
          </p:txBody>
        </p:sp>
      </p:grpSp>
      <p:sp>
        <p:nvSpPr>
          <p:cNvPr id="75" name="Text Box 11"/>
          <p:cNvSpPr txBox="1">
            <a:spLocks noChangeArrowheads="1"/>
          </p:cNvSpPr>
          <p:nvPr/>
        </p:nvSpPr>
        <p:spPr bwMode="auto">
          <a:xfrm>
            <a:off x="5943600" y="1493755"/>
            <a:ext cx="1552575" cy="457200"/>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r	   b</a:t>
            </a:r>
          </a:p>
        </p:txBody>
      </p:sp>
      <p:sp>
        <p:nvSpPr>
          <p:cNvPr id="76" name="Line 12"/>
          <p:cNvSpPr>
            <a:spLocks noChangeShapeType="1"/>
          </p:cNvSpPr>
          <p:nvPr/>
        </p:nvSpPr>
        <p:spPr bwMode="auto">
          <a:xfrm>
            <a:off x="4419600" y="1950955"/>
            <a:ext cx="3581400" cy="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Line 13"/>
          <p:cNvSpPr>
            <a:spLocks noChangeShapeType="1"/>
          </p:cNvSpPr>
          <p:nvPr/>
        </p:nvSpPr>
        <p:spPr bwMode="auto">
          <a:xfrm>
            <a:off x="5486400" y="1646155"/>
            <a:ext cx="0" cy="304800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Line 14"/>
          <p:cNvSpPr>
            <a:spLocks noChangeShapeType="1"/>
          </p:cNvSpPr>
          <p:nvPr/>
        </p:nvSpPr>
        <p:spPr bwMode="auto">
          <a:xfrm>
            <a:off x="6858000" y="1646155"/>
            <a:ext cx="0" cy="3048000"/>
          </a:xfrm>
          <a:prstGeom prst="line">
            <a:avLst/>
          </a:prstGeom>
          <a:no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Text Box 15"/>
          <p:cNvSpPr txBox="1">
            <a:spLocks noChangeArrowheads="1"/>
          </p:cNvSpPr>
          <p:nvPr/>
        </p:nvSpPr>
        <p:spPr bwMode="auto">
          <a:xfrm>
            <a:off x="4419600" y="1950955"/>
            <a:ext cx="561422"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{1}</a:t>
            </a:r>
          </a:p>
        </p:txBody>
      </p:sp>
      <p:sp>
        <p:nvSpPr>
          <p:cNvPr id="80" name="Text Box 18"/>
          <p:cNvSpPr txBox="1">
            <a:spLocks noChangeArrowheads="1"/>
          </p:cNvSpPr>
          <p:nvPr/>
        </p:nvSpPr>
        <p:spPr bwMode="auto">
          <a:xfrm>
            <a:off x="3581400" y="3855955"/>
            <a:ext cx="1707769"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   {1,3,7,9}</a:t>
            </a:r>
          </a:p>
        </p:txBody>
      </p:sp>
      <p:sp>
        <p:nvSpPr>
          <p:cNvPr id="81" name="Text Box 21"/>
          <p:cNvSpPr txBox="1">
            <a:spLocks noChangeArrowheads="1"/>
          </p:cNvSpPr>
          <p:nvPr/>
        </p:nvSpPr>
        <p:spPr bwMode="auto">
          <a:xfrm>
            <a:off x="4038600" y="3093955"/>
            <a:ext cx="1331464"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{2,4,6,8}</a:t>
            </a:r>
          </a:p>
        </p:txBody>
      </p:sp>
      <p:sp>
        <p:nvSpPr>
          <p:cNvPr id="82" name="Text Box 22"/>
          <p:cNvSpPr txBox="1">
            <a:spLocks noChangeArrowheads="1"/>
          </p:cNvSpPr>
          <p:nvPr/>
        </p:nvSpPr>
        <p:spPr bwMode="auto">
          <a:xfrm>
            <a:off x="5486400" y="2712955"/>
            <a:ext cx="2649283"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{2,4,6,8}  {1,3,7,9}</a:t>
            </a:r>
          </a:p>
        </p:txBody>
      </p:sp>
      <p:sp>
        <p:nvSpPr>
          <p:cNvPr id="83" name="Text Box 23"/>
          <p:cNvSpPr txBox="1">
            <a:spLocks noChangeArrowheads="1"/>
          </p:cNvSpPr>
          <p:nvPr/>
        </p:nvSpPr>
        <p:spPr bwMode="auto">
          <a:xfrm>
            <a:off x="4419600" y="2712955"/>
            <a:ext cx="561422"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{5}</a:t>
            </a:r>
          </a:p>
        </p:txBody>
      </p:sp>
      <p:sp>
        <p:nvSpPr>
          <p:cNvPr id="84" name="Text Box 24"/>
          <p:cNvSpPr txBox="1">
            <a:spLocks noChangeArrowheads="1"/>
          </p:cNvSpPr>
          <p:nvPr/>
        </p:nvSpPr>
        <p:spPr bwMode="auto">
          <a:xfrm>
            <a:off x="4267200" y="2331955"/>
            <a:ext cx="818103"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{2,4}</a:t>
            </a:r>
          </a:p>
        </p:txBody>
      </p:sp>
      <p:sp>
        <p:nvSpPr>
          <p:cNvPr id="85" name="Text Box 25"/>
          <p:cNvSpPr txBox="1">
            <a:spLocks noChangeArrowheads="1"/>
          </p:cNvSpPr>
          <p:nvPr/>
        </p:nvSpPr>
        <p:spPr bwMode="auto">
          <a:xfrm>
            <a:off x="5486400" y="2331955"/>
            <a:ext cx="2649283"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{2,4,6,8}  {1,3,5,7}</a:t>
            </a:r>
          </a:p>
        </p:txBody>
      </p:sp>
      <p:sp>
        <p:nvSpPr>
          <p:cNvPr id="86" name="Text Box 26"/>
          <p:cNvSpPr txBox="1">
            <a:spLocks noChangeArrowheads="1"/>
          </p:cNvSpPr>
          <p:nvPr/>
        </p:nvSpPr>
        <p:spPr bwMode="auto">
          <a:xfrm>
            <a:off x="4038600" y="3474955"/>
            <a:ext cx="1331464"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{1,3,5,7}</a:t>
            </a:r>
          </a:p>
        </p:txBody>
      </p:sp>
      <p:sp>
        <p:nvSpPr>
          <p:cNvPr id="87" name="Text Box 27"/>
          <p:cNvSpPr txBox="1">
            <a:spLocks noChangeArrowheads="1"/>
          </p:cNvSpPr>
          <p:nvPr/>
        </p:nvSpPr>
        <p:spPr bwMode="auto">
          <a:xfrm>
            <a:off x="5791200" y="1950955"/>
            <a:ext cx="1793430"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rPr>
              <a:t>{2,4}       {5}</a:t>
            </a:r>
          </a:p>
        </p:txBody>
      </p:sp>
      <p:sp>
        <p:nvSpPr>
          <p:cNvPr id="88" name="Line 28"/>
          <p:cNvSpPr>
            <a:spLocks noChangeShapeType="1"/>
          </p:cNvSpPr>
          <p:nvPr/>
        </p:nvSpPr>
        <p:spPr bwMode="auto">
          <a:xfrm>
            <a:off x="4038600" y="2179555"/>
            <a:ext cx="381000"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81</a:t>
            </a:fld>
            <a:r>
              <a:rPr lang="en-US" altLang="zh-CN"/>
              <a:t>/100</a:t>
            </a:r>
            <a:endParaRPr lang="en-US" altLang="zh-CN" dirty="0"/>
          </a:p>
        </p:txBody>
      </p:sp>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28" name="Group 3"/>
          <p:cNvGrpSpPr/>
          <p:nvPr/>
        </p:nvGrpSpPr>
        <p:grpSpPr bwMode="auto">
          <a:xfrm>
            <a:off x="304800" y="1484784"/>
            <a:ext cx="3200400" cy="3848101"/>
            <a:chOff x="2880" y="1035"/>
            <a:chExt cx="2016" cy="2424"/>
          </a:xfrm>
        </p:grpSpPr>
        <p:sp>
          <p:nvSpPr>
            <p:cNvPr id="29" name="Text Box 4"/>
            <p:cNvSpPr txBox="1">
              <a:spLocks noChangeArrowheads="1"/>
            </p:cNvSpPr>
            <p:nvPr/>
          </p:nvSpPr>
          <p:spPr bwMode="auto">
            <a:xfrm>
              <a:off x="3168" y="1056"/>
              <a:ext cx="1700" cy="2385"/>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r>
                <a:rPr lang="en-US" altLang="zh-CN">
                  <a:latin typeface="Tahoma" panose="020B0604030504040204" pitchFamily="34" charset="0"/>
                </a:rPr>
                <a:t>       r         b</a:t>
              </a:r>
            </a:p>
            <a:p>
              <a:pPr>
                <a:buFontTx/>
                <a:buAutoNum type="arabicPlain"/>
              </a:pPr>
              <a:r>
                <a:rPr lang="en-US" altLang="zh-CN">
                  <a:latin typeface="Tahoma" panose="020B0604030504040204" pitchFamily="34" charset="0"/>
                </a:rPr>
                <a:t>2,4       5</a:t>
              </a:r>
            </a:p>
            <a:p>
              <a:pPr>
                <a:buFontTx/>
                <a:buAutoNum type="arabicPlain"/>
              </a:pPr>
              <a:r>
                <a:rPr lang="en-US" altLang="zh-CN">
                  <a:solidFill>
                    <a:srgbClr val="FF0066"/>
                  </a:solidFill>
                  <a:latin typeface="Tahoma" panose="020B0604030504040204" pitchFamily="34" charset="0"/>
                </a:rPr>
                <a:t>4,6       1,3,5</a:t>
              </a:r>
            </a:p>
            <a:p>
              <a:pPr>
                <a:buFontTx/>
                <a:buAutoNum type="arabicPlain"/>
              </a:pPr>
              <a:r>
                <a:rPr lang="en-US" altLang="zh-CN">
                  <a:latin typeface="Tahoma" panose="020B0604030504040204" pitchFamily="34" charset="0"/>
                </a:rPr>
                <a:t>2,6       5</a:t>
              </a:r>
            </a:p>
            <a:p>
              <a:pPr>
                <a:buFontTx/>
                <a:buAutoNum type="arabicPlain"/>
              </a:pPr>
              <a:r>
                <a:rPr lang="en-US" altLang="zh-CN">
                  <a:solidFill>
                    <a:srgbClr val="FF0066"/>
                  </a:solidFill>
                  <a:latin typeface="Tahoma" panose="020B0604030504040204" pitchFamily="34" charset="0"/>
                </a:rPr>
                <a:t>2,8       1,5,7</a:t>
              </a:r>
            </a:p>
            <a:p>
              <a:pPr>
                <a:buFontTx/>
                <a:buAutoNum type="arabicPlain"/>
              </a:pPr>
              <a:r>
                <a:rPr lang="en-US" altLang="zh-CN">
                  <a:latin typeface="Tahoma" panose="020B0604030504040204" pitchFamily="34" charset="0"/>
                </a:rPr>
                <a:t>2,4,6,8  1,3,7,9</a:t>
              </a:r>
            </a:p>
            <a:p>
              <a:pPr>
                <a:buFontTx/>
                <a:buAutoNum type="arabicPlain"/>
              </a:pPr>
              <a:r>
                <a:rPr lang="en-US" altLang="zh-CN">
                  <a:solidFill>
                    <a:srgbClr val="FF0066"/>
                  </a:solidFill>
                  <a:latin typeface="Tahoma" panose="020B0604030504040204" pitchFamily="34" charset="0"/>
                </a:rPr>
                <a:t>2,8        3,5,9</a:t>
              </a:r>
            </a:p>
            <a:p>
              <a:pPr>
                <a:buFontTx/>
                <a:buAutoNum type="arabicPlain"/>
              </a:pPr>
              <a:r>
                <a:rPr lang="en-US" altLang="zh-CN">
                  <a:latin typeface="Tahoma" panose="020B0604030504040204" pitchFamily="34" charset="0"/>
                </a:rPr>
                <a:t>4,8        5</a:t>
              </a:r>
            </a:p>
            <a:p>
              <a:pPr>
                <a:buFontTx/>
                <a:buAutoNum type="arabicPlain"/>
              </a:pPr>
              <a:r>
                <a:rPr lang="en-US" altLang="zh-CN">
                  <a:solidFill>
                    <a:srgbClr val="FF0066"/>
                  </a:solidFill>
                  <a:latin typeface="Tahoma" panose="020B0604030504040204" pitchFamily="34" charset="0"/>
                </a:rPr>
                <a:t>4,6        5,7,9</a:t>
              </a:r>
            </a:p>
            <a:p>
              <a:pPr>
                <a:buFontTx/>
                <a:buAutoNum type="arabicPlain"/>
              </a:pPr>
              <a:r>
                <a:rPr lang="en-US" altLang="zh-CN">
                  <a:latin typeface="Tahoma" panose="020B0604030504040204" pitchFamily="34" charset="0"/>
                </a:rPr>
                <a:t>6,8        5</a:t>
              </a:r>
            </a:p>
          </p:txBody>
        </p:sp>
        <p:sp>
          <p:nvSpPr>
            <p:cNvPr id="30" name="Rectangle 5"/>
            <p:cNvSpPr>
              <a:spLocks noChangeArrowheads="1"/>
            </p:cNvSpPr>
            <p:nvPr/>
          </p:nvSpPr>
          <p:spPr bwMode="auto">
            <a:xfrm>
              <a:off x="3120" y="1035"/>
              <a:ext cx="1776" cy="2400"/>
            </a:xfrm>
            <a:prstGeom prst="rect">
              <a:avLst/>
            </a:prstGeom>
            <a:noFill/>
            <a:ln w="9525">
              <a:solidFill>
                <a:schemeClr val="tx1"/>
              </a:solidFill>
              <a:miter lim="800000"/>
            </a:ln>
            <a:effectLst/>
          </p:spPr>
          <p:txBody>
            <a:bodyPr wrap="none" anchor="ctr"/>
            <a:lstStyle/>
            <a:p>
              <a:endParaRPr lang="zh-CN" altLang="en-US" sz="2400"/>
            </a:p>
          </p:txBody>
        </p:sp>
        <p:sp>
          <p:nvSpPr>
            <p:cNvPr id="31" name="Line 6"/>
            <p:cNvSpPr>
              <a:spLocks noChangeShapeType="1"/>
            </p:cNvSpPr>
            <p:nvPr/>
          </p:nvSpPr>
          <p:spPr bwMode="auto">
            <a:xfrm>
              <a:off x="3408" y="1035"/>
              <a:ext cx="0" cy="2400"/>
            </a:xfrm>
            <a:prstGeom prst="line">
              <a:avLst/>
            </a:prstGeom>
            <a:noFill/>
            <a:ln w="9525">
              <a:solidFill>
                <a:schemeClr val="tx1"/>
              </a:solidFill>
              <a:round/>
            </a:ln>
            <a:effectLst/>
          </p:spPr>
          <p:txBody>
            <a:bodyPr/>
            <a:lstStyle/>
            <a:p>
              <a:endParaRPr lang="zh-CN" altLang="en-US" sz="2400"/>
            </a:p>
          </p:txBody>
        </p:sp>
        <p:sp>
          <p:nvSpPr>
            <p:cNvPr id="32" name="Line 7"/>
            <p:cNvSpPr>
              <a:spLocks noChangeShapeType="1"/>
            </p:cNvSpPr>
            <p:nvPr/>
          </p:nvSpPr>
          <p:spPr bwMode="auto">
            <a:xfrm>
              <a:off x="4128" y="1035"/>
              <a:ext cx="0" cy="2400"/>
            </a:xfrm>
            <a:prstGeom prst="line">
              <a:avLst/>
            </a:prstGeom>
            <a:noFill/>
            <a:ln w="9525">
              <a:solidFill>
                <a:schemeClr val="tx1"/>
              </a:solidFill>
              <a:round/>
            </a:ln>
            <a:effectLst/>
          </p:spPr>
          <p:txBody>
            <a:bodyPr/>
            <a:lstStyle/>
            <a:p>
              <a:endParaRPr lang="zh-CN" altLang="en-US" sz="2400"/>
            </a:p>
          </p:txBody>
        </p:sp>
        <p:sp>
          <p:nvSpPr>
            <p:cNvPr id="33" name="Line 8"/>
            <p:cNvSpPr>
              <a:spLocks noChangeShapeType="1"/>
            </p:cNvSpPr>
            <p:nvPr/>
          </p:nvSpPr>
          <p:spPr bwMode="auto">
            <a:xfrm>
              <a:off x="3120" y="1323"/>
              <a:ext cx="1776" cy="0"/>
            </a:xfrm>
            <a:prstGeom prst="line">
              <a:avLst/>
            </a:prstGeom>
            <a:noFill/>
            <a:ln w="9525">
              <a:solidFill>
                <a:schemeClr val="tx1"/>
              </a:solidFill>
              <a:round/>
            </a:ln>
            <a:effectLst/>
          </p:spPr>
          <p:txBody>
            <a:bodyPr/>
            <a:lstStyle/>
            <a:p>
              <a:endParaRPr lang="zh-CN" altLang="en-US" sz="2400"/>
            </a:p>
          </p:txBody>
        </p:sp>
        <p:sp>
          <p:nvSpPr>
            <p:cNvPr id="34" name="Line 9"/>
            <p:cNvSpPr>
              <a:spLocks noChangeShapeType="1"/>
            </p:cNvSpPr>
            <p:nvPr/>
          </p:nvSpPr>
          <p:spPr bwMode="auto">
            <a:xfrm>
              <a:off x="2880" y="1440"/>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35" name="Text Box 10"/>
            <p:cNvSpPr txBox="1">
              <a:spLocks noChangeArrowheads="1"/>
            </p:cNvSpPr>
            <p:nvPr/>
          </p:nvSpPr>
          <p:spPr bwMode="auto">
            <a:xfrm>
              <a:off x="2880" y="3168"/>
              <a:ext cx="192" cy="291"/>
            </a:xfrm>
            <a:prstGeom prst="rect">
              <a:avLst/>
            </a:prstGeom>
            <a:noFill/>
            <a:ln>
              <a:noFill/>
            </a:ln>
            <a:effectLst/>
          </p:spPr>
          <p:txBody>
            <a:bodyPr wrap="none">
              <a:spAutoFit/>
            </a:bodyPr>
            <a:lstStyle/>
            <a:p>
              <a:r>
                <a:rPr lang="en-US" altLang="zh-CN" sz="2400"/>
                <a:t>*</a:t>
              </a:r>
            </a:p>
          </p:txBody>
        </p:sp>
      </p:grpSp>
      <p:sp>
        <p:nvSpPr>
          <p:cNvPr id="36" name="Text Box 11"/>
          <p:cNvSpPr txBox="1">
            <a:spLocks noChangeArrowheads="1"/>
          </p:cNvSpPr>
          <p:nvPr/>
        </p:nvSpPr>
        <p:spPr bwMode="auto">
          <a:xfrm>
            <a:off x="5943600" y="1484784"/>
            <a:ext cx="1552575" cy="457200"/>
          </a:xfrm>
          <a:prstGeom prst="rect">
            <a:avLst/>
          </a:prstGeom>
          <a:noFill/>
          <a:ln>
            <a:noFill/>
          </a:ln>
          <a:effectLst/>
        </p:spPr>
        <p:txBody>
          <a:bodyPr wrap="none">
            <a:spAutoFit/>
          </a:bodyPr>
          <a:lstStyle/>
          <a:p>
            <a:r>
              <a:rPr lang="en-US" altLang="zh-CN" sz="2400"/>
              <a:t>r	   b</a:t>
            </a:r>
          </a:p>
        </p:txBody>
      </p:sp>
      <p:sp>
        <p:nvSpPr>
          <p:cNvPr id="37" name="Line 12"/>
          <p:cNvSpPr>
            <a:spLocks noChangeShapeType="1"/>
          </p:cNvSpPr>
          <p:nvPr/>
        </p:nvSpPr>
        <p:spPr bwMode="auto">
          <a:xfrm>
            <a:off x="4419600" y="1941984"/>
            <a:ext cx="3581400" cy="0"/>
          </a:xfrm>
          <a:prstGeom prst="line">
            <a:avLst/>
          </a:prstGeom>
          <a:noFill/>
          <a:ln w="9525">
            <a:solidFill>
              <a:schemeClr val="tx1"/>
            </a:solidFill>
            <a:round/>
          </a:ln>
          <a:effectLst/>
        </p:spPr>
        <p:txBody>
          <a:bodyPr/>
          <a:lstStyle/>
          <a:p>
            <a:endParaRPr lang="zh-CN" altLang="en-US" sz="2400"/>
          </a:p>
        </p:txBody>
      </p:sp>
      <p:sp>
        <p:nvSpPr>
          <p:cNvPr id="38" name="Line 13"/>
          <p:cNvSpPr>
            <a:spLocks noChangeShapeType="1"/>
          </p:cNvSpPr>
          <p:nvPr/>
        </p:nvSpPr>
        <p:spPr bwMode="auto">
          <a:xfrm>
            <a:off x="5486400" y="1637184"/>
            <a:ext cx="0" cy="3048000"/>
          </a:xfrm>
          <a:prstGeom prst="line">
            <a:avLst/>
          </a:prstGeom>
          <a:noFill/>
          <a:ln w="9525">
            <a:solidFill>
              <a:schemeClr val="tx1"/>
            </a:solidFill>
            <a:round/>
          </a:ln>
          <a:effectLst/>
        </p:spPr>
        <p:txBody>
          <a:bodyPr/>
          <a:lstStyle/>
          <a:p>
            <a:endParaRPr lang="zh-CN" altLang="en-US" sz="2400"/>
          </a:p>
        </p:txBody>
      </p:sp>
      <p:sp>
        <p:nvSpPr>
          <p:cNvPr id="39" name="Line 14"/>
          <p:cNvSpPr>
            <a:spLocks noChangeShapeType="1"/>
          </p:cNvSpPr>
          <p:nvPr/>
        </p:nvSpPr>
        <p:spPr bwMode="auto">
          <a:xfrm>
            <a:off x="6858000" y="1637184"/>
            <a:ext cx="0" cy="3048000"/>
          </a:xfrm>
          <a:prstGeom prst="line">
            <a:avLst/>
          </a:prstGeom>
          <a:noFill/>
          <a:ln w="9525">
            <a:solidFill>
              <a:schemeClr val="tx1"/>
            </a:solidFill>
            <a:round/>
          </a:ln>
          <a:effectLst/>
        </p:spPr>
        <p:txBody>
          <a:bodyPr/>
          <a:lstStyle/>
          <a:p>
            <a:endParaRPr lang="zh-CN" altLang="en-US" sz="2400"/>
          </a:p>
        </p:txBody>
      </p:sp>
      <p:sp>
        <p:nvSpPr>
          <p:cNvPr id="40" name="Text Box 15"/>
          <p:cNvSpPr txBox="1">
            <a:spLocks noChangeArrowheads="1"/>
          </p:cNvSpPr>
          <p:nvPr/>
        </p:nvSpPr>
        <p:spPr bwMode="auto">
          <a:xfrm>
            <a:off x="4419600" y="1941984"/>
            <a:ext cx="561422" cy="461665"/>
          </a:xfrm>
          <a:prstGeom prst="rect">
            <a:avLst/>
          </a:prstGeom>
          <a:noFill/>
          <a:ln>
            <a:noFill/>
          </a:ln>
          <a:effectLst/>
        </p:spPr>
        <p:txBody>
          <a:bodyPr wrap="none">
            <a:spAutoFit/>
          </a:bodyPr>
          <a:lstStyle/>
          <a:p>
            <a:r>
              <a:rPr lang="en-US" altLang="zh-CN" sz="2400"/>
              <a:t>{1}</a:t>
            </a:r>
          </a:p>
        </p:txBody>
      </p:sp>
      <p:sp>
        <p:nvSpPr>
          <p:cNvPr id="41" name="Text Box 16"/>
          <p:cNvSpPr txBox="1">
            <a:spLocks noChangeArrowheads="1"/>
          </p:cNvSpPr>
          <p:nvPr/>
        </p:nvSpPr>
        <p:spPr bwMode="auto">
          <a:xfrm>
            <a:off x="3581400" y="4227984"/>
            <a:ext cx="1793430" cy="461665"/>
          </a:xfrm>
          <a:prstGeom prst="rect">
            <a:avLst/>
          </a:prstGeom>
          <a:noFill/>
          <a:ln>
            <a:noFill/>
          </a:ln>
          <a:effectLst/>
        </p:spPr>
        <p:txBody>
          <a:bodyPr wrap="none">
            <a:spAutoFit/>
          </a:bodyPr>
          <a:lstStyle/>
          <a:p>
            <a:r>
              <a:rPr lang="en-US" altLang="zh-CN" sz="2400"/>
              <a:t>* {1,3,5,7,9}</a:t>
            </a:r>
          </a:p>
        </p:txBody>
      </p:sp>
      <p:sp>
        <p:nvSpPr>
          <p:cNvPr id="42" name="Text Box 18"/>
          <p:cNvSpPr txBox="1">
            <a:spLocks noChangeArrowheads="1"/>
          </p:cNvSpPr>
          <p:nvPr/>
        </p:nvSpPr>
        <p:spPr bwMode="auto">
          <a:xfrm>
            <a:off x="3581400" y="3846984"/>
            <a:ext cx="1707769" cy="461665"/>
          </a:xfrm>
          <a:prstGeom prst="rect">
            <a:avLst/>
          </a:prstGeom>
          <a:noFill/>
          <a:ln>
            <a:noFill/>
          </a:ln>
          <a:effectLst/>
        </p:spPr>
        <p:txBody>
          <a:bodyPr wrap="none">
            <a:spAutoFit/>
          </a:bodyPr>
          <a:lstStyle/>
          <a:p>
            <a:r>
              <a:rPr lang="en-US" altLang="zh-CN" sz="2400"/>
              <a:t>*   {1,3,7,9}</a:t>
            </a:r>
          </a:p>
        </p:txBody>
      </p:sp>
      <p:sp>
        <p:nvSpPr>
          <p:cNvPr id="43" name="Text Box 20"/>
          <p:cNvSpPr txBox="1">
            <a:spLocks noChangeArrowheads="1"/>
          </p:cNvSpPr>
          <p:nvPr/>
        </p:nvSpPr>
        <p:spPr bwMode="auto">
          <a:xfrm>
            <a:off x="5486400" y="3084984"/>
            <a:ext cx="2820454" cy="461665"/>
          </a:xfrm>
          <a:prstGeom prst="rect">
            <a:avLst/>
          </a:prstGeom>
          <a:noFill/>
          <a:ln>
            <a:noFill/>
          </a:ln>
          <a:effectLst/>
        </p:spPr>
        <p:txBody>
          <a:bodyPr wrap="none">
            <a:spAutoFit/>
          </a:bodyPr>
          <a:lstStyle/>
          <a:p>
            <a:r>
              <a:rPr lang="en-US" altLang="zh-CN" sz="2400"/>
              <a:t>{2,4,6,8} {1,3,5,7,9}</a:t>
            </a:r>
          </a:p>
        </p:txBody>
      </p:sp>
      <p:sp>
        <p:nvSpPr>
          <p:cNvPr id="44" name="Text Box 21"/>
          <p:cNvSpPr txBox="1">
            <a:spLocks noChangeArrowheads="1"/>
          </p:cNvSpPr>
          <p:nvPr/>
        </p:nvSpPr>
        <p:spPr bwMode="auto">
          <a:xfrm>
            <a:off x="4038600" y="3084984"/>
            <a:ext cx="1331464" cy="461665"/>
          </a:xfrm>
          <a:prstGeom prst="rect">
            <a:avLst/>
          </a:prstGeom>
          <a:noFill/>
          <a:ln>
            <a:noFill/>
          </a:ln>
          <a:effectLst/>
        </p:spPr>
        <p:txBody>
          <a:bodyPr wrap="none">
            <a:spAutoFit/>
          </a:bodyPr>
          <a:lstStyle/>
          <a:p>
            <a:r>
              <a:rPr lang="en-US" altLang="zh-CN" sz="2400"/>
              <a:t>{2,4,6,8}</a:t>
            </a:r>
          </a:p>
        </p:txBody>
      </p:sp>
      <p:sp>
        <p:nvSpPr>
          <p:cNvPr id="45" name="Text Box 22"/>
          <p:cNvSpPr txBox="1">
            <a:spLocks noChangeArrowheads="1"/>
          </p:cNvSpPr>
          <p:nvPr/>
        </p:nvSpPr>
        <p:spPr bwMode="auto">
          <a:xfrm>
            <a:off x="5486400" y="2703984"/>
            <a:ext cx="2649283" cy="461665"/>
          </a:xfrm>
          <a:prstGeom prst="rect">
            <a:avLst/>
          </a:prstGeom>
          <a:noFill/>
          <a:ln>
            <a:noFill/>
          </a:ln>
          <a:effectLst/>
        </p:spPr>
        <p:txBody>
          <a:bodyPr wrap="none">
            <a:spAutoFit/>
          </a:bodyPr>
          <a:lstStyle/>
          <a:p>
            <a:r>
              <a:rPr lang="en-US" altLang="zh-CN" sz="2400"/>
              <a:t>{2,4,6,8}  {1,3,7,9}</a:t>
            </a:r>
          </a:p>
        </p:txBody>
      </p:sp>
      <p:sp>
        <p:nvSpPr>
          <p:cNvPr id="46" name="Text Box 23"/>
          <p:cNvSpPr txBox="1">
            <a:spLocks noChangeArrowheads="1"/>
          </p:cNvSpPr>
          <p:nvPr/>
        </p:nvSpPr>
        <p:spPr bwMode="auto">
          <a:xfrm>
            <a:off x="4419600" y="2703984"/>
            <a:ext cx="561422" cy="461665"/>
          </a:xfrm>
          <a:prstGeom prst="rect">
            <a:avLst/>
          </a:prstGeom>
          <a:noFill/>
          <a:ln>
            <a:noFill/>
          </a:ln>
          <a:effectLst/>
        </p:spPr>
        <p:txBody>
          <a:bodyPr wrap="none">
            <a:spAutoFit/>
          </a:bodyPr>
          <a:lstStyle/>
          <a:p>
            <a:r>
              <a:rPr lang="en-US" altLang="zh-CN" sz="2400"/>
              <a:t>{5}</a:t>
            </a:r>
          </a:p>
        </p:txBody>
      </p:sp>
      <p:sp>
        <p:nvSpPr>
          <p:cNvPr id="47" name="Text Box 24"/>
          <p:cNvSpPr txBox="1">
            <a:spLocks noChangeArrowheads="1"/>
          </p:cNvSpPr>
          <p:nvPr/>
        </p:nvSpPr>
        <p:spPr bwMode="auto">
          <a:xfrm>
            <a:off x="4267200" y="2322984"/>
            <a:ext cx="818103" cy="461665"/>
          </a:xfrm>
          <a:prstGeom prst="rect">
            <a:avLst/>
          </a:prstGeom>
          <a:noFill/>
          <a:ln>
            <a:noFill/>
          </a:ln>
          <a:effectLst/>
        </p:spPr>
        <p:txBody>
          <a:bodyPr wrap="none">
            <a:spAutoFit/>
          </a:bodyPr>
          <a:lstStyle/>
          <a:p>
            <a:r>
              <a:rPr lang="en-US" altLang="zh-CN" sz="2400"/>
              <a:t>{2,4}</a:t>
            </a:r>
          </a:p>
        </p:txBody>
      </p:sp>
      <p:sp>
        <p:nvSpPr>
          <p:cNvPr id="48" name="Text Box 25"/>
          <p:cNvSpPr txBox="1">
            <a:spLocks noChangeArrowheads="1"/>
          </p:cNvSpPr>
          <p:nvPr/>
        </p:nvSpPr>
        <p:spPr bwMode="auto">
          <a:xfrm>
            <a:off x="5486400" y="2322984"/>
            <a:ext cx="2649283" cy="461665"/>
          </a:xfrm>
          <a:prstGeom prst="rect">
            <a:avLst/>
          </a:prstGeom>
          <a:noFill/>
          <a:ln>
            <a:noFill/>
          </a:ln>
          <a:effectLst/>
        </p:spPr>
        <p:txBody>
          <a:bodyPr wrap="none">
            <a:spAutoFit/>
          </a:bodyPr>
          <a:lstStyle/>
          <a:p>
            <a:r>
              <a:rPr lang="en-US" altLang="zh-CN" sz="2400"/>
              <a:t>{2,4,6,8}  {1,3,5,7}</a:t>
            </a:r>
          </a:p>
        </p:txBody>
      </p:sp>
      <p:sp>
        <p:nvSpPr>
          <p:cNvPr id="49" name="Text Box 26"/>
          <p:cNvSpPr txBox="1">
            <a:spLocks noChangeArrowheads="1"/>
          </p:cNvSpPr>
          <p:nvPr/>
        </p:nvSpPr>
        <p:spPr bwMode="auto">
          <a:xfrm>
            <a:off x="4038600" y="3465984"/>
            <a:ext cx="1331464" cy="461665"/>
          </a:xfrm>
          <a:prstGeom prst="rect">
            <a:avLst/>
          </a:prstGeom>
          <a:noFill/>
          <a:ln>
            <a:noFill/>
          </a:ln>
          <a:effectLst/>
        </p:spPr>
        <p:txBody>
          <a:bodyPr wrap="none">
            <a:spAutoFit/>
          </a:bodyPr>
          <a:lstStyle/>
          <a:p>
            <a:r>
              <a:rPr lang="en-US" altLang="zh-CN" sz="2400"/>
              <a:t>{1,3,5,7}</a:t>
            </a:r>
          </a:p>
        </p:txBody>
      </p:sp>
      <p:sp>
        <p:nvSpPr>
          <p:cNvPr id="50" name="Text Box 27"/>
          <p:cNvSpPr txBox="1">
            <a:spLocks noChangeArrowheads="1"/>
          </p:cNvSpPr>
          <p:nvPr/>
        </p:nvSpPr>
        <p:spPr bwMode="auto">
          <a:xfrm>
            <a:off x="5791200" y="1941984"/>
            <a:ext cx="1793430" cy="461665"/>
          </a:xfrm>
          <a:prstGeom prst="rect">
            <a:avLst/>
          </a:prstGeom>
          <a:noFill/>
          <a:ln>
            <a:noFill/>
          </a:ln>
          <a:effectLst/>
        </p:spPr>
        <p:txBody>
          <a:bodyPr wrap="none">
            <a:spAutoFit/>
          </a:bodyPr>
          <a:lstStyle/>
          <a:p>
            <a:r>
              <a:rPr lang="en-US" altLang="zh-CN" sz="2400"/>
              <a:t>{2,4}       {5}</a:t>
            </a:r>
          </a:p>
        </p:txBody>
      </p:sp>
      <p:sp>
        <p:nvSpPr>
          <p:cNvPr id="51" name="Line 28"/>
          <p:cNvSpPr>
            <a:spLocks noChangeShapeType="1"/>
          </p:cNvSpPr>
          <p:nvPr/>
        </p:nvSpPr>
        <p:spPr bwMode="auto">
          <a:xfrm>
            <a:off x="4038600" y="2170584"/>
            <a:ext cx="381000" cy="0"/>
          </a:xfrm>
          <a:prstGeom prst="line">
            <a:avLst/>
          </a:prstGeom>
          <a:noFill/>
          <a:ln w="9525">
            <a:solidFill>
              <a:schemeClr val="tx1"/>
            </a:solidFill>
            <a:round/>
            <a:tailEnd type="triangle" w="med" len="med"/>
          </a:ln>
          <a:effectLst/>
        </p:spPr>
        <p:txBody>
          <a:bodyPr/>
          <a:lstStyle/>
          <a:p>
            <a:endParaRPr lang="zh-CN" altLang="en-US" sz="2400"/>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82</a:t>
            </a:fld>
            <a:r>
              <a:rPr lang="en-US" altLang="zh-CN"/>
              <a:t>/100</a:t>
            </a:r>
            <a:endParaRPr lang="en-US" altLang="zh-CN" dirty="0"/>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52" name="Group 3"/>
          <p:cNvGrpSpPr/>
          <p:nvPr/>
        </p:nvGrpSpPr>
        <p:grpSpPr bwMode="auto">
          <a:xfrm>
            <a:off x="304800" y="1484784"/>
            <a:ext cx="3200400" cy="3848101"/>
            <a:chOff x="2880" y="1035"/>
            <a:chExt cx="2016" cy="2424"/>
          </a:xfrm>
        </p:grpSpPr>
        <p:sp>
          <p:nvSpPr>
            <p:cNvPr id="53" name="Text Box 4"/>
            <p:cNvSpPr txBox="1">
              <a:spLocks noChangeArrowheads="1"/>
            </p:cNvSpPr>
            <p:nvPr/>
          </p:nvSpPr>
          <p:spPr bwMode="auto">
            <a:xfrm>
              <a:off x="3168" y="1056"/>
              <a:ext cx="1700" cy="2385"/>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r>
                <a:rPr lang="en-US" altLang="zh-CN">
                  <a:latin typeface="Tahoma" panose="020B0604030504040204" pitchFamily="34" charset="0"/>
                </a:rPr>
                <a:t>       r         b</a:t>
              </a:r>
            </a:p>
            <a:p>
              <a:pPr>
                <a:buFontTx/>
                <a:buAutoNum type="arabicPlain"/>
              </a:pPr>
              <a:r>
                <a:rPr lang="en-US" altLang="zh-CN">
                  <a:solidFill>
                    <a:srgbClr val="FF0066"/>
                  </a:solidFill>
                  <a:latin typeface="Tahoma" panose="020B0604030504040204" pitchFamily="34" charset="0"/>
                </a:rPr>
                <a:t>2,4       5</a:t>
              </a:r>
            </a:p>
            <a:p>
              <a:pPr>
                <a:buFontTx/>
                <a:buAutoNum type="arabicPlain"/>
              </a:pPr>
              <a:r>
                <a:rPr lang="en-US" altLang="zh-CN">
                  <a:latin typeface="Tahoma" panose="020B0604030504040204" pitchFamily="34" charset="0"/>
                </a:rPr>
                <a:t>4,6       1,3,5</a:t>
              </a:r>
            </a:p>
            <a:p>
              <a:pPr>
                <a:buFontTx/>
                <a:buAutoNum type="arabicPlain"/>
              </a:pPr>
              <a:r>
                <a:rPr lang="en-US" altLang="zh-CN">
                  <a:solidFill>
                    <a:srgbClr val="FF0066"/>
                  </a:solidFill>
                  <a:latin typeface="Tahoma" panose="020B0604030504040204" pitchFamily="34" charset="0"/>
                </a:rPr>
                <a:t>2,6       5</a:t>
              </a:r>
            </a:p>
            <a:p>
              <a:pPr>
                <a:buFontTx/>
                <a:buAutoNum type="arabicPlain"/>
              </a:pPr>
              <a:r>
                <a:rPr lang="en-US" altLang="zh-CN">
                  <a:latin typeface="Tahoma" panose="020B0604030504040204" pitchFamily="34" charset="0"/>
                </a:rPr>
                <a:t>2,8       1,5,7</a:t>
              </a:r>
            </a:p>
            <a:p>
              <a:pPr>
                <a:buFontTx/>
                <a:buAutoNum type="arabicPlain"/>
              </a:pPr>
              <a:r>
                <a:rPr lang="en-US" altLang="zh-CN">
                  <a:solidFill>
                    <a:srgbClr val="FF0066"/>
                  </a:solidFill>
                  <a:latin typeface="Tahoma" panose="020B0604030504040204" pitchFamily="34" charset="0"/>
                </a:rPr>
                <a:t>2,4,6,8  1,3,7,9</a:t>
              </a:r>
            </a:p>
            <a:p>
              <a:pPr>
                <a:buFontTx/>
                <a:buAutoNum type="arabicPlain"/>
              </a:pPr>
              <a:r>
                <a:rPr lang="en-US" altLang="zh-CN">
                  <a:latin typeface="Tahoma" panose="020B0604030504040204" pitchFamily="34" charset="0"/>
                </a:rPr>
                <a:t>2,8        3,5,9</a:t>
              </a:r>
            </a:p>
            <a:p>
              <a:pPr>
                <a:buFontTx/>
                <a:buAutoNum type="arabicPlain"/>
              </a:pPr>
              <a:r>
                <a:rPr lang="en-US" altLang="zh-CN">
                  <a:solidFill>
                    <a:srgbClr val="FF0066"/>
                  </a:solidFill>
                  <a:latin typeface="Tahoma" panose="020B0604030504040204" pitchFamily="34" charset="0"/>
                </a:rPr>
                <a:t>4,8        5</a:t>
              </a:r>
            </a:p>
            <a:p>
              <a:pPr>
                <a:buFontTx/>
                <a:buAutoNum type="arabicPlain"/>
              </a:pPr>
              <a:r>
                <a:rPr lang="en-US" altLang="zh-CN">
                  <a:latin typeface="Tahoma" panose="020B0604030504040204" pitchFamily="34" charset="0"/>
                </a:rPr>
                <a:t>4,6        5,7,9</a:t>
              </a:r>
            </a:p>
            <a:p>
              <a:pPr>
                <a:buFontTx/>
                <a:buAutoNum type="arabicPlain"/>
              </a:pPr>
              <a:r>
                <a:rPr lang="en-US" altLang="zh-CN">
                  <a:latin typeface="Tahoma" panose="020B0604030504040204" pitchFamily="34" charset="0"/>
                </a:rPr>
                <a:t>6,8        5</a:t>
              </a:r>
            </a:p>
          </p:txBody>
        </p:sp>
        <p:sp>
          <p:nvSpPr>
            <p:cNvPr id="54" name="Rectangle 5"/>
            <p:cNvSpPr>
              <a:spLocks noChangeArrowheads="1"/>
            </p:cNvSpPr>
            <p:nvPr/>
          </p:nvSpPr>
          <p:spPr bwMode="auto">
            <a:xfrm>
              <a:off x="3120" y="1035"/>
              <a:ext cx="1776" cy="2400"/>
            </a:xfrm>
            <a:prstGeom prst="rect">
              <a:avLst/>
            </a:prstGeom>
            <a:noFill/>
            <a:ln w="9525">
              <a:solidFill>
                <a:schemeClr val="tx1"/>
              </a:solidFill>
              <a:miter lim="800000"/>
            </a:ln>
            <a:effectLst/>
          </p:spPr>
          <p:txBody>
            <a:bodyPr wrap="none" anchor="ctr"/>
            <a:lstStyle/>
            <a:p>
              <a:endParaRPr lang="zh-CN" altLang="en-US" sz="2400"/>
            </a:p>
          </p:txBody>
        </p:sp>
        <p:sp>
          <p:nvSpPr>
            <p:cNvPr id="55" name="Line 6"/>
            <p:cNvSpPr>
              <a:spLocks noChangeShapeType="1"/>
            </p:cNvSpPr>
            <p:nvPr/>
          </p:nvSpPr>
          <p:spPr bwMode="auto">
            <a:xfrm>
              <a:off x="3408" y="1035"/>
              <a:ext cx="0" cy="2400"/>
            </a:xfrm>
            <a:prstGeom prst="line">
              <a:avLst/>
            </a:prstGeom>
            <a:noFill/>
            <a:ln w="9525">
              <a:solidFill>
                <a:schemeClr val="tx1"/>
              </a:solidFill>
              <a:round/>
            </a:ln>
            <a:effectLst/>
          </p:spPr>
          <p:txBody>
            <a:bodyPr/>
            <a:lstStyle/>
            <a:p>
              <a:endParaRPr lang="zh-CN" altLang="en-US" sz="2400"/>
            </a:p>
          </p:txBody>
        </p:sp>
        <p:sp>
          <p:nvSpPr>
            <p:cNvPr id="56" name="Line 7"/>
            <p:cNvSpPr>
              <a:spLocks noChangeShapeType="1"/>
            </p:cNvSpPr>
            <p:nvPr/>
          </p:nvSpPr>
          <p:spPr bwMode="auto">
            <a:xfrm>
              <a:off x="4128" y="1035"/>
              <a:ext cx="0" cy="2400"/>
            </a:xfrm>
            <a:prstGeom prst="line">
              <a:avLst/>
            </a:prstGeom>
            <a:noFill/>
            <a:ln w="9525">
              <a:solidFill>
                <a:schemeClr val="tx1"/>
              </a:solidFill>
              <a:round/>
            </a:ln>
            <a:effectLst/>
          </p:spPr>
          <p:txBody>
            <a:bodyPr/>
            <a:lstStyle/>
            <a:p>
              <a:endParaRPr lang="zh-CN" altLang="en-US" sz="2400"/>
            </a:p>
          </p:txBody>
        </p:sp>
        <p:sp>
          <p:nvSpPr>
            <p:cNvPr id="57" name="Line 8"/>
            <p:cNvSpPr>
              <a:spLocks noChangeShapeType="1"/>
            </p:cNvSpPr>
            <p:nvPr/>
          </p:nvSpPr>
          <p:spPr bwMode="auto">
            <a:xfrm>
              <a:off x="3120" y="1323"/>
              <a:ext cx="1776" cy="0"/>
            </a:xfrm>
            <a:prstGeom prst="line">
              <a:avLst/>
            </a:prstGeom>
            <a:noFill/>
            <a:ln w="9525">
              <a:solidFill>
                <a:schemeClr val="tx1"/>
              </a:solidFill>
              <a:round/>
            </a:ln>
            <a:effectLst/>
          </p:spPr>
          <p:txBody>
            <a:bodyPr/>
            <a:lstStyle/>
            <a:p>
              <a:endParaRPr lang="zh-CN" altLang="en-US" sz="2400"/>
            </a:p>
          </p:txBody>
        </p:sp>
        <p:sp>
          <p:nvSpPr>
            <p:cNvPr id="58" name="Line 9"/>
            <p:cNvSpPr>
              <a:spLocks noChangeShapeType="1"/>
            </p:cNvSpPr>
            <p:nvPr/>
          </p:nvSpPr>
          <p:spPr bwMode="auto">
            <a:xfrm>
              <a:off x="2880" y="1440"/>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59" name="Text Box 10"/>
            <p:cNvSpPr txBox="1">
              <a:spLocks noChangeArrowheads="1"/>
            </p:cNvSpPr>
            <p:nvPr/>
          </p:nvSpPr>
          <p:spPr bwMode="auto">
            <a:xfrm>
              <a:off x="2880" y="3168"/>
              <a:ext cx="192" cy="291"/>
            </a:xfrm>
            <a:prstGeom prst="rect">
              <a:avLst/>
            </a:prstGeom>
            <a:noFill/>
            <a:ln>
              <a:noFill/>
            </a:ln>
            <a:effectLst/>
          </p:spPr>
          <p:txBody>
            <a:bodyPr wrap="none">
              <a:spAutoFit/>
            </a:bodyPr>
            <a:lstStyle/>
            <a:p>
              <a:r>
                <a:rPr lang="en-US" altLang="zh-CN" sz="2400"/>
                <a:t>*</a:t>
              </a:r>
            </a:p>
          </p:txBody>
        </p:sp>
      </p:grpSp>
      <p:sp>
        <p:nvSpPr>
          <p:cNvPr id="60" name="Text Box 11"/>
          <p:cNvSpPr txBox="1">
            <a:spLocks noChangeArrowheads="1"/>
          </p:cNvSpPr>
          <p:nvPr/>
        </p:nvSpPr>
        <p:spPr bwMode="auto">
          <a:xfrm>
            <a:off x="5943600" y="1484784"/>
            <a:ext cx="1552575" cy="457200"/>
          </a:xfrm>
          <a:prstGeom prst="rect">
            <a:avLst/>
          </a:prstGeom>
          <a:noFill/>
          <a:ln>
            <a:noFill/>
          </a:ln>
          <a:effectLst/>
        </p:spPr>
        <p:txBody>
          <a:bodyPr wrap="none">
            <a:spAutoFit/>
          </a:bodyPr>
          <a:lstStyle/>
          <a:p>
            <a:r>
              <a:rPr lang="en-US" altLang="zh-CN" sz="2400"/>
              <a:t>r	   b</a:t>
            </a:r>
          </a:p>
        </p:txBody>
      </p:sp>
      <p:sp>
        <p:nvSpPr>
          <p:cNvPr id="61" name="Line 12"/>
          <p:cNvSpPr>
            <a:spLocks noChangeShapeType="1"/>
          </p:cNvSpPr>
          <p:nvPr/>
        </p:nvSpPr>
        <p:spPr bwMode="auto">
          <a:xfrm>
            <a:off x="4419600" y="1941984"/>
            <a:ext cx="3581400" cy="0"/>
          </a:xfrm>
          <a:prstGeom prst="line">
            <a:avLst/>
          </a:prstGeom>
          <a:noFill/>
          <a:ln w="9525">
            <a:solidFill>
              <a:schemeClr val="tx1"/>
            </a:solidFill>
            <a:round/>
          </a:ln>
          <a:effectLst/>
        </p:spPr>
        <p:txBody>
          <a:bodyPr/>
          <a:lstStyle/>
          <a:p>
            <a:endParaRPr lang="zh-CN" altLang="en-US" sz="2400"/>
          </a:p>
        </p:txBody>
      </p:sp>
      <p:sp>
        <p:nvSpPr>
          <p:cNvPr id="62" name="Line 13"/>
          <p:cNvSpPr>
            <a:spLocks noChangeShapeType="1"/>
          </p:cNvSpPr>
          <p:nvPr/>
        </p:nvSpPr>
        <p:spPr bwMode="auto">
          <a:xfrm>
            <a:off x="5486400" y="1637184"/>
            <a:ext cx="0" cy="3048000"/>
          </a:xfrm>
          <a:prstGeom prst="line">
            <a:avLst/>
          </a:prstGeom>
          <a:noFill/>
          <a:ln w="9525">
            <a:solidFill>
              <a:schemeClr val="tx1"/>
            </a:solidFill>
            <a:round/>
          </a:ln>
          <a:effectLst/>
        </p:spPr>
        <p:txBody>
          <a:bodyPr/>
          <a:lstStyle/>
          <a:p>
            <a:endParaRPr lang="zh-CN" altLang="en-US" sz="2400"/>
          </a:p>
        </p:txBody>
      </p:sp>
      <p:sp>
        <p:nvSpPr>
          <p:cNvPr id="63" name="Line 14"/>
          <p:cNvSpPr>
            <a:spLocks noChangeShapeType="1"/>
          </p:cNvSpPr>
          <p:nvPr/>
        </p:nvSpPr>
        <p:spPr bwMode="auto">
          <a:xfrm>
            <a:off x="6858000" y="1637184"/>
            <a:ext cx="0" cy="3048000"/>
          </a:xfrm>
          <a:prstGeom prst="line">
            <a:avLst/>
          </a:prstGeom>
          <a:noFill/>
          <a:ln w="9525">
            <a:solidFill>
              <a:schemeClr val="tx1"/>
            </a:solidFill>
            <a:round/>
          </a:ln>
          <a:effectLst/>
        </p:spPr>
        <p:txBody>
          <a:bodyPr/>
          <a:lstStyle/>
          <a:p>
            <a:endParaRPr lang="zh-CN" altLang="en-US" sz="2400"/>
          </a:p>
        </p:txBody>
      </p:sp>
      <p:sp>
        <p:nvSpPr>
          <p:cNvPr id="64" name="Text Box 15"/>
          <p:cNvSpPr txBox="1">
            <a:spLocks noChangeArrowheads="1"/>
          </p:cNvSpPr>
          <p:nvPr/>
        </p:nvSpPr>
        <p:spPr bwMode="auto">
          <a:xfrm>
            <a:off x="4419600" y="1941984"/>
            <a:ext cx="561422" cy="461665"/>
          </a:xfrm>
          <a:prstGeom prst="rect">
            <a:avLst/>
          </a:prstGeom>
          <a:noFill/>
          <a:ln>
            <a:noFill/>
          </a:ln>
          <a:effectLst/>
        </p:spPr>
        <p:txBody>
          <a:bodyPr wrap="none">
            <a:spAutoFit/>
          </a:bodyPr>
          <a:lstStyle/>
          <a:p>
            <a:r>
              <a:rPr lang="en-US" altLang="zh-CN" sz="2400"/>
              <a:t>{1}</a:t>
            </a:r>
          </a:p>
        </p:txBody>
      </p:sp>
      <p:sp>
        <p:nvSpPr>
          <p:cNvPr id="65" name="Text Box 16"/>
          <p:cNvSpPr txBox="1">
            <a:spLocks noChangeArrowheads="1"/>
          </p:cNvSpPr>
          <p:nvPr/>
        </p:nvSpPr>
        <p:spPr bwMode="auto">
          <a:xfrm>
            <a:off x="3581400" y="4227984"/>
            <a:ext cx="1793430" cy="461665"/>
          </a:xfrm>
          <a:prstGeom prst="rect">
            <a:avLst/>
          </a:prstGeom>
          <a:noFill/>
          <a:ln>
            <a:noFill/>
          </a:ln>
          <a:effectLst/>
        </p:spPr>
        <p:txBody>
          <a:bodyPr wrap="none">
            <a:spAutoFit/>
          </a:bodyPr>
          <a:lstStyle/>
          <a:p>
            <a:r>
              <a:rPr lang="en-US" altLang="zh-CN" sz="2400"/>
              <a:t>* {1,3,5,7,9}</a:t>
            </a:r>
          </a:p>
        </p:txBody>
      </p:sp>
      <p:sp>
        <p:nvSpPr>
          <p:cNvPr id="66" name="Text Box 18"/>
          <p:cNvSpPr txBox="1">
            <a:spLocks noChangeArrowheads="1"/>
          </p:cNvSpPr>
          <p:nvPr/>
        </p:nvSpPr>
        <p:spPr bwMode="auto">
          <a:xfrm>
            <a:off x="3581400" y="3846984"/>
            <a:ext cx="1707769" cy="461665"/>
          </a:xfrm>
          <a:prstGeom prst="rect">
            <a:avLst/>
          </a:prstGeom>
          <a:noFill/>
          <a:ln>
            <a:noFill/>
          </a:ln>
          <a:effectLst/>
        </p:spPr>
        <p:txBody>
          <a:bodyPr wrap="none">
            <a:spAutoFit/>
          </a:bodyPr>
          <a:lstStyle/>
          <a:p>
            <a:r>
              <a:rPr lang="en-US" altLang="zh-CN" sz="2400"/>
              <a:t>*   {1,3,7,9}</a:t>
            </a:r>
          </a:p>
        </p:txBody>
      </p:sp>
      <p:sp>
        <p:nvSpPr>
          <p:cNvPr id="67" name="Text Box 20"/>
          <p:cNvSpPr txBox="1">
            <a:spLocks noChangeArrowheads="1"/>
          </p:cNvSpPr>
          <p:nvPr/>
        </p:nvSpPr>
        <p:spPr bwMode="auto">
          <a:xfrm>
            <a:off x="5486400" y="3084984"/>
            <a:ext cx="2820454" cy="461665"/>
          </a:xfrm>
          <a:prstGeom prst="rect">
            <a:avLst/>
          </a:prstGeom>
          <a:noFill/>
          <a:ln>
            <a:noFill/>
          </a:ln>
          <a:effectLst/>
        </p:spPr>
        <p:txBody>
          <a:bodyPr wrap="none">
            <a:spAutoFit/>
          </a:bodyPr>
          <a:lstStyle/>
          <a:p>
            <a:r>
              <a:rPr lang="en-US" altLang="zh-CN" sz="2400"/>
              <a:t>{2,4,6,8} {1,3,5,7,9}</a:t>
            </a:r>
          </a:p>
        </p:txBody>
      </p:sp>
      <p:sp>
        <p:nvSpPr>
          <p:cNvPr id="68" name="Text Box 21"/>
          <p:cNvSpPr txBox="1">
            <a:spLocks noChangeArrowheads="1"/>
          </p:cNvSpPr>
          <p:nvPr/>
        </p:nvSpPr>
        <p:spPr bwMode="auto">
          <a:xfrm>
            <a:off x="4038600" y="3084984"/>
            <a:ext cx="1331464" cy="461665"/>
          </a:xfrm>
          <a:prstGeom prst="rect">
            <a:avLst/>
          </a:prstGeom>
          <a:noFill/>
          <a:ln>
            <a:noFill/>
          </a:ln>
          <a:effectLst/>
        </p:spPr>
        <p:txBody>
          <a:bodyPr wrap="none">
            <a:spAutoFit/>
          </a:bodyPr>
          <a:lstStyle/>
          <a:p>
            <a:r>
              <a:rPr lang="en-US" altLang="zh-CN" sz="2400"/>
              <a:t>{2,4,6,8}</a:t>
            </a:r>
          </a:p>
        </p:txBody>
      </p:sp>
      <p:sp>
        <p:nvSpPr>
          <p:cNvPr id="69" name="Text Box 22"/>
          <p:cNvSpPr txBox="1">
            <a:spLocks noChangeArrowheads="1"/>
          </p:cNvSpPr>
          <p:nvPr/>
        </p:nvSpPr>
        <p:spPr bwMode="auto">
          <a:xfrm>
            <a:off x="5486400" y="2703984"/>
            <a:ext cx="2649283" cy="461665"/>
          </a:xfrm>
          <a:prstGeom prst="rect">
            <a:avLst/>
          </a:prstGeom>
          <a:noFill/>
          <a:ln>
            <a:noFill/>
          </a:ln>
          <a:effectLst/>
        </p:spPr>
        <p:txBody>
          <a:bodyPr wrap="none">
            <a:spAutoFit/>
          </a:bodyPr>
          <a:lstStyle/>
          <a:p>
            <a:r>
              <a:rPr lang="en-US" altLang="zh-CN" sz="2400"/>
              <a:t>{2,4,6,8}  {1,3,7,9}</a:t>
            </a:r>
          </a:p>
        </p:txBody>
      </p:sp>
      <p:sp>
        <p:nvSpPr>
          <p:cNvPr id="70" name="Text Box 23"/>
          <p:cNvSpPr txBox="1">
            <a:spLocks noChangeArrowheads="1"/>
          </p:cNvSpPr>
          <p:nvPr/>
        </p:nvSpPr>
        <p:spPr bwMode="auto">
          <a:xfrm>
            <a:off x="4419600" y="2703984"/>
            <a:ext cx="561422" cy="461665"/>
          </a:xfrm>
          <a:prstGeom prst="rect">
            <a:avLst/>
          </a:prstGeom>
          <a:noFill/>
          <a:ln>
            <a:noFill/>
          </a:ln>
          <a:effectLst/>
        </p:spPr>
        <p:txBody>
          <a:bodyPr wrap="none">
            <a:spAutoFit/>
          </a:bodyPr>
          <a:lstStyle/>
          <a:p>
            <a:r>
              <a:rPr lang="en-US" altLang="zh-CN" sz="2400"/>
              <a:t>{5}</a:t>
            </a:r>
          </a:p>
        </p:txBody>
      </p:sp>
      <p:sp>
        <p:nvSpPr>
          <p:cNvPr id="71" name="Text Box 24"/>
          <p:cNvSpPr txBox="1">
            <a:spLocks noChangeArrowheads="1"/>
          </p:cNvSpPr>
          <p:nvPr/>
        </p:nvSpPr>
        <p:spPr bwMode="auto">
          <a:xfrm>
            <a:off x="4267200" y="2322984"/>
            <a:ext cx="818103" cy="461665"/>
          </a:xfrm>
          <a:prstGeom prst="rect">
            <a:avLst/>
          </a:prstGeom>
          <a:noFill/>
          <a:ln>
            <a:noFill/>
          </a:ln>
          <a:effectLst/>
        </p:spPr>
        <p:txBody>
          <a:bodyPr wrap="none">
            <a:spAutoFit/>
          </a:bodyPr>
          <a:lstStyle/>
          <a:p>
            <a:r>
              <a:rPr lang="en-US" altLang="zh-CN" sz="2400"/>
              <a:t>{2,4}</a:t>
            </a:r>
          </a:p>
        </p:txBody>
      </p:sp>
      <p:sp>
        <p:nvSpPr>
          <p:cNvPr id="72" name="Text Box 25"/>
          <p:cNvSpPr txBox="1">
            <a:spLocks noChangeArrowheads="1"/>
          </p:cNvSpPr>
          <p:nvPr/>
        </p:nvSpPr>
        <p:spPr bwMode="auto">
          <a:xfrm>
            <a:off x="5486400" y="2322984"/>
            <a:ext cx="2649283" cy="461665"/>
          </a:xfrm>
          <a:prstGeom prst="rect">
            <a:avLst/>
          </a:prstGeom>
          <a:noFill/>
          <a:ln>
            <a:noFill/>
          </a:ln>
          <a:effectLst/>
        </p:spPr>
        <p:txBody>
          <a:bodyPr wrap="none">
            <a:spAutoFit/>
          </a:bodyPr>
          <a:lstStyle/>
          <a:p>
            <a:r>
              <a:rPr lang="en-US" altLang="zh-CN" sz="2400"/>
              <a:t>{2,4,6,8}  {1,3,5,7}</a:t>
            </a:r>
          </a:p>
        </p:txBody>
      </p:sp>
      <p:sp>
        <p:nvSpPr>
          <p:cNvPr id="73" name="Text Box 26"/>
          <p:cNvSpPr txBox="1">
            <a:spLocks noChangeArrowheads="1"/>
          </p:cNvSpPr>
          <p:nvPr/>
        </p:nvSpPr>
        <p:spPr bwMode="auto">
          <a:xfrm>
            <a:off x="4038600" y="3465984"/>
            <a:ext cx="1331464" cy="461665"/>
          </a:xfrm>
          <a:prstGeom prst="rect">
            <a:avLst/>
          </a:prstGeom>
          <a:noFill/>
          <a:ln>
            <a:noFill/>
          </a:ln>
          <a:effectLst/>
        </p:spPr>
        <p:txBody>
          <a:bodyPr wrap="none">
            <a:spAutoFit/>
          </a:bodyPr>
          <a:lstStyle/>
          <a:p>
            <a:r>
              <a:rPr lang="en-US" altLang="zh-CN" sz="2400"/>
              <a:t>{1,3,5,7}</a:t>
            </a:r>
          </a:p>
        </p:txBody>
      </p:sp>
      <p:sp>
        <p:nvSpPr>
          <p:cNvPr id="74" name="Text Box 27"/>
          <p:cNvSpPr txBox="1">
            <a:spLocks noChangeArrowheads="1"/>
          </p:cNvSpPr>
          <p:nvPr/>
        </p:nvSpPr>
        <p:spPr bwMode="auto">
          <a:xfrm>
            <a:off x="5791200" y="1941984"/>
            <a:ext cx="1793430" cy="461665"/>
          </a:xfrm>
          <a:prstGeom prst="rect">
            <a:avLst/>
          </a:prstGeom>
          <a:noFill/>
          <a:ln>
            <a:noFill/>
          </a:ln>
          <a:effectLst/>
        </p:spPr>
        <p:txBody>
          <a:bodyPr wrap="none">
            <a:spAutoFit/>
          </a:bodyPr>
          <a:lstStyle/>
          <a:p>
            <a:r>
              <a:rPr lang="en-US" altLang="zh-CN" sz="2400"/>
              <a:t>{2,4}       {5}</a:t>
            </a:r>
          </a:p>
        </p:txBody>
      </p:sp>
      <p:sp>
        <p:nvSpPr>
          <p:cNvPr id="75" name="Line 28"/>
          <p:cNvSpPr>
            <a:spLocks noChangeShapeType="1"/>
          </p:cNvSpPr>
          <p:nvPr/>
        </p:nvSpPr>
        <p:spPr bwMode="auto">
          <a:xfrm>
            <a:off x="4038600" y="2170584"/>
            <a:ext cx="381000" cy="0"/>
          </a:xfrm>
          <a:prstGeom prst="line">
            <a:avLst/>
          </a:prstGeom>
          <a:noFill/>
          <a:ln w="9525">
            <a:solidFill>
              <a:schemeClr val="tx1"/>
            </a:solidFill>
            <a:round/>
            <a:tailEnd type="triangle" w="med" len="med"/>
          </a:ln>
          <a:effectLst/>
        </p:spPr>
        <p:txBody>
          <a:bodyPr/>
          <a:lstStyle/>
          <a:p>
            <a:endParaRPr lang="zh-CN" altLang="en-US" sz="2400"/>
          </a:p>
        </p:txBody>
      </p:sp>
      <p:sp>
        <p:nvSpPr>
          <p:cNvPr id="76" name="Text Box 29"/>
          <p:cNvSpPr txBox="1">
            <a:spLocks noChangeArrowheads="1"/>
          </p:cNvSpPr>
          <p:nvPr/>
        </p:nvSpPr>
        <p:spPr bwMode="auto">
          <a:xfrm>
            <a:off x="5486400" y="3465984"/>
            <a:ext cx="2820454" cy="461665"/>
          </a:xfrm>
          <a:prstGeom prst="rect">
            <a:avLst/>
          </a:prstGeom>
          <a:noFill/>
          <a:ln>
            <a:noFill/>
          </a:ln>
          <a:effectLst/>
        </p:spPr>
        <p:txBody>
          <a:bodyPr wrap="none">
            <a:spAutoFit/>
          </a:bodyPr>
          <a:lstStyle/>
          <a:p>
            <a:r>
              <a:rPr lang="en-US" altLang="zh-CN" sz="2400"/>
              <a:t>{2,4,6,8} {1,3,5,7,9}</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83</a:t>
            </a:fld>
            <a:r>
              <a:rPr lang="en-US" altLang="zh-CN"/>
              <a:t>/100</a:t>
            </a:r>
            <a:endParaRPr lang="en-US" altLang="zh-CN" dirty="0"/>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31" name="Group 3"/>
          <p:cNvGrpSpPr/>
          <p:nvPr/>
        </p:nvGrpSpPr>
        <p:grpSpPr bwMode="auto">
          <a:xfrm>
            <a:off x="304800" y="1484784"/>
            <a:ext cx="3200400" cy="3848101"/>
            <a:chOff x="2880" y="1035"/>
            <a:chExt cx="2016" cy="2424"/>
          </a:xfrm>
        </p:grpSpPr>
        <p:sp>
          <p:nvSpPr>
            <p:cNvPr id="32" name="Text Box 4"/>
            <p:cNvSpPr txBox="1">
              <a:spLocks noChangeArrowheads="1"/>
            </p:cNvSpPr>
            <p:nvPr/>
          </p:nvSpPr>
          <p:spPr bwMode="auto">
            <a:xfrm>
              <a:off x="3168" y="1056"/>
              <a:ext cx="1700" cy="2385"/>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r>
                <a:rPr lang="en-US" altLang="zh-CN">
                  <a:latin typeface="Tahoma" panose="020B0604030504040204" pitchFamily="34" charset="0"/>
                </a:rPr>
                <a:t>       r         b</a:t>
              </a:r>
            </a:p>
            <a:p>
              <a:pPr>
                <a:buFontTx/>
                <a:buAutoNum type="arabicPlain"/>
              </a:pPr>
              <a:r>
                <a:rPr lang="en-US" altLang="zh-CN">
                  <a:solidFill>
                    <a:srgbClr val="FF0066"/>
                  </a:solidFill>
                  <a:latin typeface="Tahoma" panose="020B0604030504040204" pitchFamily="34" charset="0"/>
                </a:rPr>
                <a:t>2,4       5</a:t>
              </a:r>
            </a:p>
            <a:p>
              <a:pPr>
                <a:buFontTx/>
                <a:buAutoNum type="arabicPlain"/>
              </a:pPr>
              <a:r>
                <a:rPr lang="en-US" altLang="zh-CN">
                  <a:latin typeface="Tahoma" panose="020B0604030504040204" pitchFamily="34" charset="0"/>
                </a:rPr>
                <a:t>4,6       1,3,5</a:t>
              </a:r>
            </a:p>
            <a:p>
              <a:pPr>
                <a:buFontTx/>
                <a:buAutoNum type="arabicPlain"/>
              </a:pPr>
              <a:r>
                <a:rPr lang="en-US" altLang="zh-CN">
                  <a:solidFill>
                    <a:srgbClr val="FF0066"/>
                  </a:solidFill>
                  <a:latin typeface="Tahoma" panose="020B0604030504040204" pitchFamily="34" charset="0"/>
                </a:rPr>
                <a:t>2,6       5</a:t>
              </a:r>
            </a:p>
            <a:p>
              <a:pPr>
                <a:buFontTx/>
                <a:buAutoNum type="arabicPlain"/>
              </a:pPr>
              <a:r>
                <a:rPr lang="en-US" altLang="zh-CN">
                  <a:latin typeface="Tahoma" panose="020B0604030504040204" pitchFamily="34" charset="0"/>
                </a:rPr>
                <a:t>2,8       1,5,7</a:t>
              </a:r>
            </a:p>
            <a:p>
              <a:pPr>
                <a:buFontTx/>
                <a:buAutoNum type="arabicPlain"/>
              </a:pPr>
              <a:r>
                <a:rPr lang="en-US" altLang="zh-CN">
                  <a:latin typeface="Tahoma" panose="020B0604030504040204" pitchFamily="34" charset="0"/>
                </a:rPr>
                <a:t>2,4,6,8  1,3,7,9</a:t>
              </a:r>
            </a:p>
            <a:p>
              <a:pPr>
                <a:buFontTx/>
                <a:buAutoNum type="arabicPlain"/>
              </a:pPr>
              <a:r>
                <a:rPr lang="en-US" altLang="zh-CN">
                  <a:latin typeface="Tahoma" panose="020B0604030504040204" pitchFamily="34" charset="0"/>
                </a:rPr>
                <a:t>2,8        3,5,9</a:t>
              </a:r>
            </a:p>
            <a:p>
              <a:pPr>
                <a:buFontTx/>
                <a:buAutoNum type="arabicPlain"/>
              </a:pPr>
              <a:r>
                <a:rPr lang="en-US" altLang="zh-CN">
                  <a:solidFill>
                    <a:srgbClr val="FF0066"/>
                  </a:solidFill>
                  <a:latin typeface="Tahoma" panose="020B0604030504040204" pitchFamily="34" charset="0"/>
                </a:rPr>
                <a:t>4,8        5</a:t>
              </a:r>
            </a:p>
            <a:p>
              <a:pPr>
                <a:buFontTx/>
                <a:buAutoNum type="arabicPlain"/>
              </a:pPr>
              <a:r>
                <a:rPr lang="en-US" altLang="zh-CN">
                  <a:latin typeface="Tahoma" panose="020B0604030504040204" pitchFamily="34" charset="0"/>
                </a:rPr>
                <a:t>4,6        5,7,9</a:t>
              </a:r>
            </a:p>
            <a:p>
              <a:pPr>
                <a:buFontTx/>
                <a:buAutoNum type="arabicPlain"/>
              </a:pPr>
              <a:r>
                <a:rPr lang="en-US" altLang="zh-CN">
                  <a:solidFill>
                    <a:srgbClr val="FF0066"/>
                  </a:solidFill>
                  <a:latin typeface="Tahoma" panose="020B0604030504040204" pitchFamily="34" charset="0"/>
                </a:rPr>
                <a:t>6,8        5</a:t>
              </a:r>
            </a:p>
          </p:txBody>
        </p:sp>
        <p:sp>
          <p:nvSpPr>
            <p:cNvPr id="33" name="Rectangle 5"/>
            <p:cNvSpPr>
              <a:spLocks noChangeArrowheads="1"/>
            </p:cNvSpPr>
            <p:nvPr/>
          </p:nvSpPr>
          <p:spPr bwMode="auto">
            <a:xfrm>
              <a:off x="3120" y="1035"/>
              <a:ext cx="1776" cy="2400"/>
            </a:xfrm>
            <a:prstGeom prst="rect">
              <a:avLst/>
            </a:prstGeom>
            <a:noFill/>
            <a:ln w="9525">
              <a:solidFill>
                <a:schemeClr val="tx1"/>
              </a:solidFill>
              <a:miter lim="800000"/>
            </a:ln>
            <a:effectLst/>
          </p:spPr>
          <p:txBody>
            <a:bodyPr wrap="none" anchor="ctr"/>
            <a:lstStyle/>
            <a:p>
              <a:endParaRPr lang="zh-CN" altLang="en-US" sz="2400"/>
            </a:p>
          </p:txBody>
        </p:sp>
        <p:sp>
          <p:nvSpPr>
            <p:cNvPr id="34" name="Line 6"/>
            <p:cNvSpPr>
              <a:spLocks noChangeShapeType="1"/>
            </p:cNvSpPr>
            <p:nvPr/>
          </p:nvSpPr>
          <p:spPr bwMode="auto">
            <a:xfrm>
              <a:off x="3408" y="1035"/>
              <a:ext cx="0" cy="2400"/>
            </a:xfrm>
            <a:prstGeom prst="line">
              <a:avLst/>
            </a:prstGeom>
            <a:noFill/>
            <a:ln w="9525">
              <a:solidFill>
                <a:schemeClr val="tx1"/>
              </a:solidFill>
              <a:round/>
            </a:ln>
            <a:effectLst/>
          </p:spPr>
          <p:txBody>
            <a:bodyPr/>
            <a:lstStyle/>
            <a:p>
              <a:endParaRPr lang="zh-CN" altLang="en-US" sz="2400"/>
            </a:p>
          </p:txBody>
        </p:sp>
        <p:sp>
          <p:nvSpPr>
            <p:cNvPr id="35" name="Line 7"/>
            <p:cNvSpPr>
              <a:spLocks noChangeShapeType="1"/>
            </p:cNvSpPr>
            <p:nvPr/>
          </p:nvSpPr>
          <p:spPr bwMode="auto">
            <a:xfrm>
              <a:off x="4128" y="1035"/>
              <a:ext cx="0" cy="2400"/>
            </a:xfrm>
            <a:prstGeom prst="line">
              <a:avLst/>
            </a:prstGeom>
            <a:noFill/>
            <a:ln w="9525">
              <a:solidFill>
                <a:schemeClr val="tx1"/>
              </a:solidFill>
              <a:round/>
            </a:ln>
            <a:effectLst/>
          </p:spPr>
          <p:txBody>
            <a:bodyPr/>
            <a:lstStyle/>
            <a:p>
              <a:endParaRPr lang="zh-CN" altLang="en-US" sz="2400"/>
            </a:p>
          </p:txBody>
        </p:sp>
        <p:sp>
          <p:nvSpPr>
            <p:cNvPr id="36" name="Line 8"/>
            <p:cNvSpPr>
              <a:spLocks noChangeShapeType="1"/>
            </p:cNvSpPr>
            <p:nvPr/>
          </p:nvSpPr>
          <p:spPr bwMode="auto">
            <a:xfrm>
              <a:off x="3120" y="1323"/>
              <a:ext cx="1776" cy="0"/>
            </a:xfrm>
            <a:prstGeom prst="line">
              <a:avLst/>
            </a:prstGeom>
            <a:noFill/>
            <a:ln w="9525">
              <a:solidFill>
                <a:schemeClr val="tx1"/>
              </a:solidFill>
              <a:round/>
            </a:ln>
            <a:effectLst/>
          </p:spPr>
          <p:txBody>
            <a:bodyPr/>
            <a:lstStyle/>
            <a:p>
              <a:endParaRPr lang="zh-CN" altLang="en-US" sz="2400"/>
            </a:p>
          </p:txBody>
        </p:sp>
        <p:sp>
          <p:nvSpPr>
            <p:cNvPr id="37" name="Line 9"/>
            <p:cNvSpPr>
              <a:spLocks noChangeShapeType="1"/>
            </p:cNvSpPr>
            <p:nvPr/>
          </p:nvSpPr>
          <p:spPr bwMode="auto">
            <a:xfrm>
              <a:off x="2880" y="1440"/>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38" name="Text Box 10"/>
            <p:cNvSpPr txBox="1">
              <a:spLocks noChangeArrowheads="1"/>
            </p:cNvSpPr>
            <p:nvPr/>
          </p:nvSpPr>
          <p:spPr bwMode="auto">
            <a:xfrm>
              <a:off x="2880" y="3168"/>
              <a:ext cx="192" cy="291"/>
            </a:xfrm>
            <a:prstGeom prst="rect">
              <a:avLst/>
            </a:prstGeom>
            <a:noFill/>
            <a:ln>
              <a:noFill/>
            </a:ln>
            <a:effectLst/>
          </p:spPr>
          <p:txBody>
            <a:bodyPr wrap="none">
              <a:spAutoFit/>
            </a:bodyPr>
            <a:lstStyle/>
            <a:p>
              <a:r>
                <a:rPr lang="en-US" altLang="zh-CN" sz="2400"/>
                <a:t>*</a:t>
              </a:r>
            </a:p>
          </p:txBody>
        </p:sp>
      </p:grpSp>
      <p:sp>
        <p:nvSpPr>
          <p:cNvPr id="39" name="Text Box 11"/>
          <p:cNvSpPr txBox="1">
            <a:spLocks noChangeArrowheads="1"/>
          </p:cNvSpPr>
          <p:nvPr/>
        </p:nvSpPr>
        <p:spPr bwMode="auto">
          <a:xfrm>
            <a:off x="5943600" y="1484784"/>
            <a:ext cx="1552575" cy="457200"/>
          </a:xfrm>
          <a:prstGeom prst="rect">
            <a:avLst/>
          </a:prstGeom>
          <a:noFill/>
          <a:ln>
            <a:noFill/>
          </a:ln>
          <a:effectLst/>
        </p:spPr>
        <p:txBody>
          <a:bodyPr wrap="none">
            <a:spAutoFit/>
          </a:bodyPr>
          <a:lstStyle/>
          <a:p>
            <a:r>
              <a:rPr lang="en-US" altLang="zh-CN" sz="2400"/>
              <a:t>r	   b</a:t>
            </a:r>
          </a:p>
        </p:txBody>
      </p:sp>
      <p:sp>
        <p:nvSpPr>
          <p:cNvPr id="40" name="Line 12"/>
          <p:cNvSpPr>
            <a:spLocks noChangeShapeType="1"/>
          </p:cNvSpPr>
          <p:nvPr/>
        </p:nvSpPr>
        <p:spPr bwMode="auto">
          <a:xfrm>
            <a:off x="4419600" y="1941984"/>
            <a:ext cx="3581400" cy="0"/>
          </a:xfrm>
          <a:prstGeom prst="line">
            <a:avLst/>
          </a:prstGeom>
          <a:noFill/>
          <a:ln w="9525">
            <a:solidFill>
              <a:schemeClr val="tx1"/>
            </a:solidFill>
            <a:round/>
          </a:ln>
          <a:effectLst/>
        </p:spPr>
        <p:txBody>
          <a:bodyPr/>
          <a:lstStyle/>
          <a:p>
            <a:endParaRPr lang="zh-CN" altLang="en-US" sz="2400"/>
          </a:p>
        </p:txBody>
      </p:sp>
      <p:sp>
        <p:nvSpPr>
          <p:cNvPr id="41" name="Line 13"/>
          <p:cNvSpPr>
            <a:spLocks noChangeShapeType="1"/>
          </p:cNvSpPr>
          <p:nvPr/>
        </p:nvSpPr>
        <p:spPr bwMode="auto">
          <a:xfrm>
            <a:off x="5486400" y="1637184"/>
            <a:ext cx="0" cy="3048000"/>
          </a:xfrm>
          <a:prstGeom prst="line">
            <a:avLst/>
          </a:prstGeom>
          <a:noFill/>
          <a:ln w="9525">
            <a:solidFill>
              <a:schemeClr val="tx1"/>
            </a:solidFill>
            <a:round/>
          </a:ln>
          <a:effectLst/>
        </p:spPr>
        <p:txBody>
          <a:bodyPr/>
          <a:lstStyle/>
          <a:p>
            <a:endParaRPr lang="zh-CN" altLang="en-US" sz="2400"/>
          </a:p>
        </p:txBody>
      </p:sp>
      <p:sp>
        <p:nvSpPr>
          <p:cNvPr id="42" name="Line 14"/>
          <p:cNvSpPr>
            <a:spLocks noChangeShapeType="1"/>
          </p:cNvSpPr>
          <p:nvPr/>
        </p:nvSpPr>
        <p:spPr bwMode="auto">
          <a:xfrm>
            <a:off x="6858000" y="1637184"/>
            <a:ext cx="0" cy="3048000"/>
          </a:xfrm>
          <a:prstGeom prst="line">
            <a:avLst/>
          </a:prstGeom>
          <a:noFill/>
          <a:ln w="9525">
            <a:solidFill>
              <a:schemeClr val="tx1"/>
            </a:solidFill>
            <a:round/>
          </a:ln>
          <a:effectLst/>
        </p:spPr>
        <p:txBody>
          <a:bodyPr/>
          <a:lstStyle/>
          <a:p>
            <a:endParaRPr lang="zh-CN" altLang="en-US" sz="2400"/>
          </a:p>
        </p:txBody>
      </p:sp>
      <p:sp>
        <p:nvSpPr>
          <p:cNvPr id="43" name="Text Box 15"/>
          <p:cNvSpPr txBox="1">
            <a:spLocks noChangeArrowheads="1"/>
          </p:cNvSpPr>
          <p:nvPr/>
        </p:nvSpPr>
        <p:spPr bwMode="auto">
          <a:xfrm>
            <a:off x="4419600" y="1941984"/>
            <a:ext cx="561422" cy="461665"/>
          </a:xfrm>
          <a:prstGeom prst="rect">
            <a:avLst/>
          </a:prstGeom>
          <a:noFill/>
          <a:ln>
            <a:noFill/>
          </a:ln>
          <a:effectLst/>
        </p:spPr>
        <p:txBody>
          <a:bodyPr wrap="none">
            <a:spAutoFit/>
          </a:bodyPr>
          <a:lstStyle/>
          <a:p>
            <a:r>
              <a:rPr lang="en-US" altLang="zh-CN" sz="2400"/>
              <a:t>{1}</a:t>
            </a:r>
          </a:p>
        </p:txBody>
      </p:sp>
      <p:sp>
        <p:nvSpPr>
          <p:cNvPr id="44" name="Text Box 16"/>
          <p:cNvSpPr txBox="1">
            <a:spLocks noChangeArrowheads="1"/>
          </p:cNvSpPr>
          <p:nvPr/>
        </p:nvSpPr>
        <p:spPr bwMode="auto">
          <a:xfrm>
            <a:off x="3581400" y="4227984"/>
            <a:ext cx="1793430" cy="461665"/>
          </a:xfrm>
          <a:prstGeom prst="rect">
            <a:avLst/>
          </a:prstGeom>
          <a:noFill/>
          <a:ln>
            <a:noFill/>
          </a:ln>
          <a:effectLst/>
        </p:spPr>
        <p:txBody>
          <a:bodyPr wrap="none">
            <a:spAutoFit/>
          </a:bodyPr>
          <a:lstStyle/>
          <a:p>
            <a:r>
              <a:rPr lang="en-US" altLang="zh-CN" sz="2400"/>
              <a:t>* {1,3,5,7,9}</a:t>
            </a:r>
          </a:p>
        </p:txBody>
      </p:sp>
      <p:sp>
        <p:nvSpPr>
          <p:cNvPr id="45" name="Text Box 18"/>
          <p:cNvSpPr txBox="1">
            <a:spLocks noChangeArrowheads="1"/>
          </p:cNvSpPr>
          <p:nvPr/>
        </p:nvSpPr>
        <p:spPr bwMode="auto">
          <a:xfrm>
            <a:off x="3581400" y="3846984"/>
            <a:ext cx="1707769" cy="461665"/>
          </a:xfrm>
          <a:prstGeom prst="rect">
            <a:avLst/>
          </a:prstGeom>
          <a:noFill/>
          <a:ln>
            <a:noFill/>
          </a:ln>
          <a:effectLst/>
        </p:spPr>
        <p:txBody>
          <a:bodyPr wrap="none">
            <a:spAutoFit/>
          </a:bodyPr>
          <a:lstStyle/>
          <a:p>
            <a:r>
              <a:rPr lang="en-US" altLang="zh-CN" sz="2400"/>
              <a:t>*   {1,3,7,9}</a:t>
            </a:r>
          </a:p>
        </p:txBody>
      </p:sp>
      <p:sp>
        <p:nvSpPr>
          <p:cNvPr id="46" name="Text Box 19"/>
          <p:cNvSpPr txBox="1">
            <a:spLocks noChangeArrowheads="1"/>
          </p:cNvSpPr>
          <p:nvPr/>
        </p:nvSpPr>
        <p:spPr bwMode="auto">
          <a:xfrm>
            <a:off x="5486400" y="3846984"/>
            <a:ext cx="2135771" cy="461665"/>
          </a:xfrm>
          <a:prstGeom prst="rect">
            <a:avLst/>
          </a:prstGeom>
          <a:noFill/>
          <a:ln>
            <a:noFill/>
          </a:ln>
          <a:effectLst/>
        </p:spPr>
        <p:txBody>
          <a:bodyPr wrap="none">
            <a:spAutoFit/>
          </a:bodyPr>
          <a:lstStyle/>
          <a:p>
            <a:r>
              <a:rPr lang="en-US" altLang="zh-CN" sz="2400"/>
              <a:t>{2,4,6,8}     {5}</a:t>
            </a:r>
          </a:p>
        </p:txBody>
      </p:sp>
      <p:sp>
        <p:nvSpPr>
          <p:cNvPr id="47" name="Text Box 20"/>
          <p:cNvSpPr txBox="1">
            <a:spLocks noChangeArrowheads="1"/>
          </p:cNvSpPr>
          <p:nvPr/>
        </p:nvSpPr>
        <p:spPr bwMode="auto">
          <a:xfrm>
            <a:off x="5486400" y="3084984"/>
            <a:ext cx="2820454" cy="461665"/>
          </a:xfrm>
          <a:prstGeom prst="rect">
            <a:avLst/>
          </a:prstGeom>
          <a:noFill/>
          <a:ln>
            <a:noFill/>
          </a:ln>
          <a:effectLst/>
        </p:spPr>
        <p:txBody>
          <a:bodyPr wrap="none">
            <a:spAutoFit/>
          </a:bodyPr>
          <a:lstStyle/>
          <a:p>
            <a:r>
              <a:rPr lang="en-US" altLang="zh-CN" sz="2400"/>
              <a:t>{2,4,6,8} {1,3,5,7,9}</a:t>
            </a:r>
          </a:p>
        </p:txBody>
      </p:sp>
      <p:sp>
        <p:nvSpPr>
          <p:cNvPr id="48" name="Text Box 21"/>
          <p:cNvSpPr txBox="1">
            <a:spLocks noChangeArrowheads="1"/>
          </p:cNvSpPr>
          <p:nvPr/>
        </p:nvSpPr>
        <p:spPr bwMode="auto">
          <a:xfrm>
            <a:off x="4038600" y="3084984"/>
            <a:ext cx="1331464" cy="461665"/>
          </a:xfrm>
          <a:prstGeom prst="rect">
            <a:avLst/>
          </a:prstGeom>
          <a:noFill/>
          <a:ln>
            <a:noFill/>
          </a:ln>
          <a:effectLst/>
        </p:spPr>
        <p:txBody>
          <a:bodyPr wrap="none">
            <a:spAutoFit/>
          </a:bodyPr>
          <a:lstStyle/>
          <a:p>
            <a:r>
              <a:rPr lang="en-US" altLang="zh-CN" sz="2400"/>
              <a:t>{2,4,6,8}</a:t>
            </a:r>
          </a:p>
        </p:txBody>
      </p:sp>
      <p:sp>
        <p:nvSpPr>
          <p:cNvPr id="49" name="Text Box 22"/>
          <p:cNvSpPr txBox="1">
            <a:spLocks noChangeArrowheads="1"/>
          </p:cNvSpPr>
          <p:nvPr/>
        </p:nvSpPr>
        <p:spPr bwMode="auto">
          <a:xfrm>
            <a:off x="5486400" y="2703984"/>
            <a:ext cx="2649283" cy="461665"/>
          </a:xfrm>
          <a:prstGeom prst="rect">
            <a:avLst/>
          </a:prstGeom>
          <a:noFill/>
          <a:ln>
            <a:noFill/>
          </a:ln>
          <a:effectLst/>
        </p:spPr>
        <p:txBody>
          <a:bodyPr wrap="none">
            <a:spAutoFit/>
          </a:bodyPr>
          <a:lstStyle/>
          <a:p>
            <a:r>
              <a:rPr lang="en-US" altLang="zh-CN" sz="2400"/>
              <a:t>{2,4,6,8}  {1,3,7,9}</a:t>
            </a:r>
          </a:p>
        </p:txBody>
      </p:sp>
      <p:sp>
        <p:nvSpPr>
          <p:cNvPr id="50" name="Text Box 23"/>
          <p:cNvSpPr txBox="1">
            <a:spLocks noChangeArrowheads="1"/>
          </p:cNvSpPr>
          <p:nvPr/>
        </p:nvSpPr>
        <p:spPr bwMode="auto">
          <a:xfrm>
            <a:off x="4419600" y="2703984"/>
            <a:ext cx="561422" cy="461665"/>
          </a:xfrm>
          <a:prstGeom prst="rect">
            <a:avLst/>
          </a:prstGeom>
          <a:noFill/>
          <a:ln>
            <a:noFill/>
          </a:ln>
          <a:effectLst/>
        </p:spPr>
        <p:txBody>
          <a:bodyPr wrap="none">
            <a:spAutoFit/>
          </a:bodyPr>
          <a:lstStyle/>
          <a:p>
            <a:r>
              <a:rPr lang="en-US" altLang="zh-CN" sz="2400"/>
              <a:t>{5}</a:t>
            </a:r>
          </a:p>
        </p:txBody>
      </p:sp>
      <p:sp>
        <p:nvSpPr>
          <p:cNvPr id="51" name="Text Box 24"/>
          <p:cNvSpPr txBox="1">
            <a:spLocks noChangeArrowheads="1"/>
          </p:cNvSpPr>
          <p:nvPr/>
        </p:nvSpPr>
        <p:spPr bwMode="auto">
          <a:xfrm>
            <a:off x="4267200" y="2322984"/>
            <a:ext cx="818103" cy="461665"/>
          </a:xfrm>
          <a:prstGeom prst="rect">
            <a:avLst/>
          </a:prstGeom>
          <a:noFill/>
          <a:ln>
            <a:noFill/>
          </a:ln>
          <a:effectLst/>
        </p:spPr>
        <p:txBody>
          <a:bodyPr wrap="none">
            <a:spAutoFit/>
          </a:bodyPr>
          <a:lstStyle/>
          <a:p>
            <a:r>
              <a:rPr lang="en-US" altLang="zh-CN" sz="2400"/>
              <a:t>{2,4}</a:t>
            </a:r>
          </a:p>
        </p:txBody>
      </p:sp>
      <p:sp>
        <p:nvSpPr>
          <p:cNvPr id="77" name="Text Box 25"/>
          <p:cNvSpPr txBox="1">
            <a:spLocks noChangeArrowheads="1"/>
          </p:cNvSpPr>
          <p:nvPr/>
        </p:nvSpPr>
        <p:spPr bwMode="auto">
          <a:xfrm>
            <a:off x="5486400" y="2322984"/>
            <a:ext cx="2649283" cy="461665"/>
          </a:xfrm>
          <a:prstGeom prst="rect">
            <a:avLst/>
          </a:prstGeom>
          <a:noFill/>
          <a:ln>
            <a:noFill/>
          </a:ln>
          <a:effectLst/>
        </p:spPr>
        <p:txBody>
          <a:bodyPr wrap="none">
            <a:spAutoFit/>
          </a:bodyPr>
          <a:lstStyle/>
          <a:p>
            <a:r>
              <a:rPr lang="en-US" altLang="zh-CN" sz="2400"/>
              <a:t>{2,4,6,8}  {1,3,5,7}</a:t>
            </a:r>
          </a:p>
        </p:txBody>
      </p:sp>
      <p:sp>
        <p:nvSpPr>
          <p:cNvPr id="78" name="Text Box 26"/>
          <p:cNvSpPr txBox="1">
            <a:spLocks noChangeArrowheads="1"/>
          </p:cNvSpPr>
          <p:nvPr/>
        </p:nvSpPr>
        <p:spPr bwMode="auto">
          <a:xfrm>
            <a:off x="4038600" y="3465984"/>
            <a:ext cx="1331464" cy="461665"/>
          </a:xfrm>
          <a:prstGeom prst="rect">
            <a:avLst/>
          </a:prstGeom>
          <a:noFill/>
          <a:ln>
            <a:noFill/>
          </a:ln>
          <a:effectLst/>
        </p:spPr>
        <p:txBody>
          <a:bodyPr wrap="none">
            <a:spAutoFit/>
          </a:bodyPr>
          <a:lstStyle/>
          <a:p>
            <a:r>
              <a:rPr lang="en-US" altLang="zh-CN" sz="2400"/>
              <a:t>{1,3,5,7}</a:t>
            </a:r>
          </a:p>
        </p:txBody>
      </p:sp>
      <p:sp>
        <p:nvSpPr>
          <p:cNvPr id="79" name="Text Box 27"/>
          <p:cNvSpPr txBox="1">
            <a:spLocks noChangeArrowheads="1"/>
          </p:cNvSpPr>
          <p:nvPr/>
        </p:nvSpPr>
        <p:spPr bwMode="auto">
          <a:xfrm>
            <a:off x="5791200" y="1941984"/>
            <a:ext cx="1793430" cy="461665"/>
          </a:xfrm>
          <a:prstGeom prst="rect">
            <a:avLst/>
          </a:prstGeom>
          <a:noFill/>
          <a:ln>
            <a:noFill/>
          </a:ln>
          <a:effectLst/>
        </p:spPr>
        <p:txBody>
          <a:bodyPr wrap="none">
            <a:spAutoFit/>
          </a:bodyPr>
          <a:lstStyle/>
          <a:p>
            <a:r>
              <a:rPr lang="en-US" altLang="zh-CN" sz="2400"/>
              <a:t>{2,4}       {5}</a:t>
            </a:r>
          </a:p>
        </p:txBody>
      </p:sp>
      <p:sp>
        <p:nvSpPr>
          <p:cNvPr id="80" name="Line 28"/>
          <p:cNvSpPr>
            <a:spLocks noChangeShapeType="1"/>
          </p:cNvSpPr>
          <p:nvPr/>
        </p:nvSpPr>
        <p:spPr bwMode="auto">
          <a:xfrm>
            <a:off x="4038600" y="2170584"/>
            <a:ext cx="381000" cy="0"/>
          </a:xfrm>
          <a:prstGeom prst="line">
            <a:avLst/>
          </a:prstGeom>
          <a:noFill/>
          <a:ln w="9525">
            <a:solidFill>
              <a:schemeClr val="tx1"/>
            </a:solidFill>
            <a:round/>
            <a:tailEnd type="triangle" w="med" len="med"/>
          </a:ln>
          <a:effectLst/>
        </p:spPr>
        <p:txBody>
          <a:bodyPr/>
          <a:lstStyle/>
          <a:p>
            <a:endParaRPr lang="zh-CN" altLang="en-US" sz="2400"/>
          </a:p>
        </p:txBody>
      </p:sp>
      <p:sp>
        <p:nvSpPr>
          <p:cNvPr id="81" name="Text Box 29"/>
          <p:cNvSpPr txBox="1">
            <a:spLocks noChangeArrowheads="1"/>
          </p:cNvSpPr>
          <p:nvPr/>
        </p:nvSpPr>
        <p:spPr bwMode="auto">
          <a:xfrm>
            <a:off x="5486400" y="3465984"/>
            <a:ext cx="2820454" cy="461665"/>
          </a:xfrm>
          <a:prstGeom prst="rect">
            <a:avLst/>
          </a:prstGeom>
          <a:noFill/>
          <a:ln>
            <a:noFill/>
          </a:ln>
          <a:effectLst/>
        </p:spPr>
        <p:txBody>
          <a:bodyPr wrap="none">
            <a:spAutoFit/>
          </a:bodyPr>
          <a:lstStyle/>
          <a:p>
            <a:r>
              <a:rPr lang="en-US" altLang="zh-CN" sz="2400"/>
              <a:t>{2,4,6,8} {1,3,5,7,9}</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84</a:t>
            </a:fld>
            <a:r>
              <a:rPr lang="en-US" altLang="zh-CN"/>
              <a:t>/100</a:t>
            </a:r>
            <a:endParaRPr lang="en-US" altLang="zh-CN" dirty="0"/>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719007" y="444664"/>
            <a:ext cx="54452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52" name="Group 3"/>
          <p:cNvGrpSpPr/>
          <p:nvPr/>
        </p:nvGrpSpPr>
        <p:grpSpPr bwMode="auto">
          <a:xfrm>
            <a:off x="304800" y="1484784"/>
            <a:ext cx="3200400" cy="3848101"/>
            <a:chOff x="2880" y="1035"/>
            <a:chExt cx="2016" cy="2424"/>
          </a:xfrm>
        </p:grpSpPr>
        <p:sp>
          <p:nvSpPr>
            <p:cNvPr id="53" name="Text Box 4"/>
            <p:cNvSpPr txBox="1">
              <a:spLocks noChangeArrowheads="1"/>
            </p:cNvSpPr>
            <p:nvPr/>
          </p:nvSpPr>
          <p:spPr bwMode="auto">
            <a:xfrm>
              <a:off x="3168" y="1056"/>
              <a:ext cx="1700" cy="2385"/>
            </a:xfrm>
            <a:prstGeom prst="rect">
              <a:avLst/>
            </a:prstGeom>
            <a:noFill/>
            <a:ln>
              <a:noFill/>
            </a:ln>
            <a:effectLst/>
          </p:spPr>
          <p:txBody>
            <a:bodyPr wrap="none">
              <a:spAutoFit/>
            </a:bodyPr>
            <a:lstStyle>
              <a:lvl1pPr marL="457200" indent="-457200">
                <a:defRPr sz="2400">
                  <a:solidFill>
                    <a:schemeClr val="tx1"/>
                  </a:solidFill>
                  <a:latin typeface="Times New Roman" panose="02020703060505090304" pitchFamily="18" charset="0"/>
                  <a:ea typeface="SimSun" panose="02010600030101010101" pitchFamily="2" charset="-122"/>
                </a:defRPr>
              </a:lvl1pPr>
              <a:lvl2pPr marL="914400" indent="-457200">
                <a:defRPr sz="2400">
                  <a:solidFill>
                    <a:schemeClr val="tx1"/>
                  </a:solidFill>
                  <a:latin typeface="Times New Roman" panose="02020703060505090304" pitchFamily="18" charset="0"/>
                  <a:ea typeface="SimSun" panose="02010600030101010101" pitchFamily="2" charset="-122"/>
                </a:defRPr>
              </a:lvl2pPr>
              <a:lvl3pPr marL="1371600" indent="-457200">
                <a:defRPr sz="2400">
                  <a:solidFill>
                    <a:schemeClr val="tx1"/>
                  </a:solidFill>
                  <a:latin typeface="Times New Roman" panose="02020703060505090304" pitchFamily="18" charset="0"/>
                  <a:ea typeface="SimSun" panose="02010600030101010101" pitchFamily="2" charset="-122"/>
                </a:defRPr>
              </a:lvl3pPr>
              <a:lvl4pPr marL="1828800" indent="-457200">
                <a:defRPr sz="2400">
                  <a:solidFill>
                    <a:schemeClr val="tx1"/>
                  </a:solidFill>
                  <a:latin typeface="Times New Roman" panose="02020703060505090304" pitchFamily="18" charset="0"/>
                  <a:ea typeface="SimSun" panose="02010600030101010101" pitchFamily="2" charset="-122"/>
                </a:defRPr>
              </a:lvl4pPr>
              <a:lvl5pPr marL="2286000" indent="-457200">
                <a:defRPr sz="2400">
                  <a:solidFill>
                    <a:schemeClr val="tx1"/>
                  </a:solidFill>
                  <a:latin typeface="Times New Roman" panose="02020703060505090304" pitchFamily="18" charset="0"/>
                  <a:ea typeface="SimSun"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703060505090304" pitchFamily="18" charset="0"/>
                  <a:ea typeface="SimSun" panose="02010600030101010101" pitchFamily="2" charset="-122"/>
                </a:defRPr>
              </a:lvl9pPr>
            </a:lstStyle>
            <a:p>
              <a:r>
                <a:rPr lang="en-US" altLang="zh-CN">
                  <a:latin typeface="Tahoma" panose="020B0604030504040204" pitchFamily="34" charset="0"/>
                </a:rPr>
                <a:t>       r         b</a:t>
              </a:r>
            </a:p>
            <a:p>
              <a:pPr>
                <a:buFontTx/>
                <a:buAutoNum type="arabicPlain"/>
              </a:pPr>
              <a:r>
                <a:rPr lang="en-US" altLang="zh-CN">
                  <a:solidFill>
                    <a:srgbClr val="FF0066"/>
                  </a:solidFill>
                  <a:latin typeface="Tahoma" panose="020B0604030504040204" pitchFamily="34" charset="0"/>
                </a:rPr>
                <a:t>2,4       5</a:t>
              </a:r>
            </a:p>
            <a:p>
              <a:pPr>
                <a:buFontTx/>
                <a:buAutoNum type="arabicPlain"/>
              </a:pPr>
              <a:r>
                <a:rPr lang="en-US" altLang="zh-CN">
                  <a:latin typeface="Tahoma" panose="020B0604030504040204" pitchFamily="34" charset="0"/>
                </a:rPr>
                <a:t>4,6       1,3,5</a:t>
              </a:r>
            </a:p>
            <a:p>
              <a:pPr>
                <a:buFontTx/>
                <a:buAutoNum type="arabicPlain"/>
              </a:pPr>
              <a:r>
                <a:rPr lang="en-US" altLang="zh-CN">
                  <a:solidFill>
                    <a:srgbClr val="FF0066"/>
                  </a:solidFill>
                  <a:latin typeface="Tahoma" panose="020B0604030504040204" pitchFamily="34" charset="0"/>
                </a:rPr>
                <a:t>2,6       5</a:t>
              </a:r>
            </a:p>
            <a:p>
              <a:pPr>
                <a:buFontTx/>
                <a:buAutoNum type="arabicPlain"/>
              </a:pPr>
              <a:r>
                <a:rPr lang="en-US" altLang="zh-CN">
                  <a:latin typeface="Tahoma" panose="020B0604030504040204" pitchFamily="34" charset="0"/>
                </a:rPr>
                <a:t>2,8       1,5,7</a:t>
              </a:r>
            </a:p>
            <a:p>
              <a:pPr>
                <a:buFontTx/>
                <a:buAutoNum type="arabicPlain"/>
              </a:pPr>
              <a:r>
                <a:rPr lang="en-US" altLang="zh-CN">
                  <a:solidFill>
                    <a:srgbClr val="FF0066"/>
                  </a:solidFill>
                  <a:latin typeface="Tahoma" panose="020B0604030504040204" pitchFamily="34" charset="0"/>
                </a:rPr>
                <a:t>2,4,6,8  1,3,7,9</a:t>
              </a:r>
            </a:p>
            <a:p>
              <a:pPr>
                <a:buFontTx/>
                <a:buAutoNum type="arabicPlain"/>
              </a:pPr>
              <a:r>
                <a:rPr lang="en-US" altLang="zh-CN">
                  <a:latin typeface="Tahoma" panose="020B0604030504040204" pitchFamily="34" charset="0"/>
                </a:rPr>
                <a:t>2,8        3,5,9</a:t>
              </a:r>
            </a:p>
            <a:p>
              <a:pPr>
                <a:buFontTx/>
                <a:buAutoNum type="arabicPlain"/>
              </a:pPr>
              <a:r>
                <a:rPr lang="en-US" altLang="zh-CN">
                  <a:solidFill>
                    <a:srgbClr val="FF0066"/>
                  </a:solidFill>
                  <a:latin typeface="Tahoma" panose="020B0604030504040204" pitchFamily="34" charset="0"/>
                </a:rPr>
                <a:t>4,8        5</a:t>
              </a:r>
            </a:p>
            <a:p>
              <a:pPr>
                <a:buFontTx/>
                <a:buAutoNum type="arabicPlain"/>
              </a:pPr>
              <a:r>
                <a:rPr lang="en-US" altLang="zh-CN">
                  <a:latin typeface="Tahoma" panose="020B0604030504040204" pitchFamily="34" charset="0"/>
                </a:rPr>
                <a:t>4,6        5,7,9</a:t>
              </a:r>
            </a:p>
            <a:p>
              <a:pPr>
                <a:buFontTx/>
                <a:buAutoNum type="arabicPlain"/>
              </a:pPr>
              <a:r>
                <a:rPr lang="en-US" altLang="zh-CN">
                  <a:solidFill>
                    <a:srgbClr val="FF0066"/>
                  </a:solidFill>
                  <a:latin typeface="Tahoma" panose="020B0604030504040204" pitchFamily="34" charset="0"/>
                </a:rPr>
                <a:t>6,8        5</a:t>
              </a:r>
            </a:p>
          </p:txBody>
        </p:sp>
        <p:sp>
          <p:nvSpPr>
            <p:cNvPr id="54" name="Rectangle 5"/>
            <p:cNvSpPr>
              <a:spLocks noChangeArrowheads="1"/>
            </p:cNvSpPr>
            <p:nvPr/>
          </p:nvSpPr>
          <p:spPr bwMode="auto">
            <a:xfrm>
              <a:off x="3120" y="1035"/>
              <a:ext cx="1776" cy="2400"/>
            </a:xfrm>
            <a:prstGeom prst="rect">
              <a:avLst/>
            </a:prstGeom>
            <a:noFill/>
            <a:ln w="9525">
              <a:solidFill>
                <a:schemeClr val="tx1"/>
              </a:solidFill>
              <a:miter lim="800000"/>
            </a:ln>
            <a:effectLst/>
          </p:spPr>
          <p:txBody>
            <a:bodyPr wrap="none" anchor="ctr"/>
            <a:lstStyle/>
            <a:p>
              <a:endParaRPr lang="zh-CN" altLang="en-US" sz="2400"/>
            </a:p>
          </p:txBody>
        </p:sp>
        <p:sp>
          <p:nvSpPr>
            <p:cNvPr id="55" name="Line 6"/>
            <p:cNvSpPr>
              <a:spLocks noChangeShapeType="1"/>
            </p:cNvSpPr>
            <p:nvPr/>
          </p:nvSpPr>
          <p:spPr bwMode="auto">
            <a:xfrm>
              <a:off x="3408" y="1035"/>
              <a:ext cx="0" cy="2400"/>
            </a:xfrm>
            <a:prstGeom prst="line">
              <a:avLst/>
            </a:prstGeom>
            <a:noFill/>
            <a:ln w="9525">
              <a:solidFill>
                <a:schemeClr val="tx1"/>
              </a:solidFill>
              <a:round/>
            </a:ln>
            <a:effectLst/>
          </p:spPr>
          <p:txBody>
            <a:bodyPr/>
            <a:lstStyle/>
            <a:p>
              <a:endParaRPr lang="zh-CN" altLang="en-US" sz="2400"/>
            </a:p>
          </p:txBody>
        </p:sp>
        <p:sp>
          <p:nvSpPr>
            <p:cNvPr id="56" name="Line 7"/>
            <p:cNvSpPr>
              <a:spLocks noChangeShapeType="1"/>
            </p:cNvSpPr>
            <p:nvPr/>
          </p:nvSpPr>
          <p:spPr bwMode="auto">
            <a:xfrm>
              <a:off x="4128" y="1035"/>
              <a:ext cx="0" cy="2400"/>
            </a:xfrm>
            <a:prstGeom prst="line">
              <a:avLst/>
            </a:prstGeom>
            <a:noFill/>
            <a:ln w="9525">
              <a:solidFill>
                <a:schemeClr val="tx1"/>
              </a:solidFill>
              <a:round/>
            </a:ln>
            <a:effectLst/>
          </p:spPr>
          <p:txBody>
            <a:bodyPr/>
            <a:lstStyle/>
            <a:p>
              <a:endParaRPr lang="zh-CN" altLang="en-US" sz="2400"/>
            </a:p>
          </p:txBody>
        </p:sp>
        <p:sp>
          <p:nvSpPr>
            <p:cNvPr id="57" name="Line 8"/>
            <p:cNvSpPr>
              <a:spLocks noChangeShapeType="1"/>
            </p:cNvSpPr>
            <p:nvPr/>
          </p:nvSpPr>
          <p:spPr bwMode="auto">
            <a:xfrm>
              <a:off x="3120" y="1323"/>
              <a:ext cx="1776" cy="0"/>
            </a:xfrm>
            <a:prstGeom prst="line">
              <a:avLst/>
            </a:prstGeom>
            <a:noFill/>
            <a:ln w="9525">
              <a:solidFill>
                <a:schemeClr val="tx1"/>
              </a:solidFill>
              <a:round/>
            </a:ln>
            <a:effectLst/>
          </p:spPr>
          <p:txBody>
            <a:bodyPr/>
            <a:lstStyle/>
            <a:p>
              <a:endParaRPr lang="zh-CN" altLang="en-US" sz="2400"/>
            </a:p>
          </p:txBody>
        </p:sp>
        <p:sp>
          <p:nvSpPr>
            <p:cNvPr id="58" name="Line 9"/>
            <p:cNvSpPr>
              <a:spLocks noChangeShapeType="1"/>
            </p:cNvSpPr>
            <p:nvPr/>
          </p:nvSpPr>
          <p:spPr bwMode="auto">
            <a:xfrm>
              <a:off x="2880" y="1440"/>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59" name="Text Box 10"/>
            <p:cNvSpPr txBox="1">
              <a:spLocks noChangeArrowheads="1"/>
            </p:cNvSpPr>
            <p:nvPr/>
          </p:nvSpPr>
          <p:spPr bwMode="auto">
            <a:xfrm>
              <a:off x="2880" y="3168"/>
              <a:ext cx="192" cy="291"/>
            </a:xfrm>
            <a:prstGeom prst="rect">
              <a:avLst/>
            </a:prstGeom>
            <a:noFill/>
            <a:ln>
              <a:noFill/>
            </a:ln>
            <a:effectLst/>
          </p:spPr>
          <p:txBody>
            <a:bodyPr wrap="none">
              <a:spAutoFit/>
            </a:bodyPr>
            <a:lstStyle/>
            <a:p>
              <a:r>
                <a:rPr lang="en-US" altLang="zh-CN" sz="2400"/>
                <a:t>*</a:t>
              </a:r>
            </a:p>
          </p:txBody>
        </p:sp>
      </p:grpSp>
      <p:grpSp>
        <p:nvGrpSpPr>
          <p:cNvPr id="60" name="Group 30"/>
          <p:cNvGrpSpPr/>
          <p:nvPr/>
        </p:nvGrpSpPr>
        <p:grpSpPr bwMode="auto">
          <a:xfrm>
            <a:off x="3581400" y="1484784"/>
            <a:ext cx="4725988" cy="3205163"/>
            <a:chOff x="2256" y="1104"/>
            <a:chExt cx="2977" cy="2019"/>
          </a:xfrm>
        </p:grpSpPr>
        <p:sp>
          <p:nvSpPr>
            <p:cNvPr id="61" name="Text Box 11"/>
            <p:cNvSpPr txBox="1">
              <a:spLocks noChangeArrowheads="1"/>
            </p:cNvSpPr>
            <p:nvPr/>
          </p:nvSpPr>
          <p:spPr bwMode="auto">
            <a:xfrm>
              <a:off x="3744" y="1104"/>
              <a:ext cx="978" cy="288"/>
            </a:xfrm>
            <a:prstGeom prst="rect">
              <a:avLst/>
            </a:prstGeom>
            <a:noFill/>
            <a:ln>
              <a:noFill/>
            </a:ln>
            <a:effectLst/>
          </p:spPr>
          <p:txBody>
            <a:bodyPr wrap="none">
              <a:spAutoFit/>
            </a:bodyPr>
            <a:lstStyle/>
            <a:p>
              <a:r>
                <a:rPr lang="en-US" altLang="zh-CN" sz="2400"/>
                <a:t>r	   b</a:t>
              </a:r>
            </a:p>
          </p:txBody>
        </p:sp>
        <p:sp>
          <p:nvSpPr>
            <p:cNvPr id="62" name="Line 12"/>
            <p:cNvSpPr>
              <a:spLocks noChangeShapeType="1"/>
            </p:cNvSpPr>
            <p:nvPr/>
          </p:nvSpPr>
          <p:spPr bwMode="auto">
            <a:xfrm>
              <a:off x="2784" y="1392"/>
              <a:ext cx="2256" cy="0"/>
            </a:xfrm>
            <a:prstGeom prst="line">
              <a:avLst/>
            </a:prstGeom>
            <a:noFill/>
            <a:ln w="9525">
              <a:solidFill>
                <a:schemeClr val="tx1"/>
              </a:solidFill>
              <a:round/>
            </a:ln>
            <a:effectLst/>
          </p:spPr>
          <p:txBody>
            <a:bodyPr/>
            <a:lstStyle/>
            <a:p>
              <a:endParaRPr lang="zh-CN" altLang="en-US" sz="2400"/>
            </a:p>
          </p:txBody>
        </p:sp>
        <p:sp>
          <p:nvSpPr>
            <p:cNvPr id="63" name="Line 13"/>
            <p:cNvSpPr>
              <a:spLocks noChangeShapeType="1"/>
            </p:cNvSpPr>
            <p:nvPr/>
          </p:nvSpPr>
          <p:spPr bwMode="auto">
            <a:xfrm>
              <a:off x="3456" y="1200"/>
              <a:ext cx="0" cy="1920"/>
            </a:xfrm>
            <a:prstGeom prst="line">
              <a:avLst/>
            </a:prstGeom>
            <a:noFill/>
            <a:ln w="9525">
              <a:solidFill>
                <a:schemeClr val="tx1"/>
              </a:solidFill>
              <a:round/>
            </a:ln>
            <a:effectLst/>
          </p:spPr>
          <p:txBody>
            <a:bodyPr/>
            <a:lstStyle/>
            <a:p>
              <a:endParaRPr lang="zh-CN" altLang="en-US" sz="2400"/>
            </a:p>
          </p:txBody>
        </p:sp>
        <p:sp>
          <p:nvSpPr>
            <p:cNvPr id="64" name="Line 14"/>
            <p:cNvSpPr>
              <a:spLocks noChangeShapeType="1"/>
            </p:cNvSpPr>
            <p:nvPr/>
          </p:nvSpPr>
          <p:spPr bwMode="auto">
            <a:xfrm>
              <a:off x="4320" y="1200"/>
              <a:ext cx="0" cy="1920"/>
            </a:xfrm>
            <a:prstGeom prst="line">
              <a:avLst/>
            </a:prstGeom>
            <a:noFill/>
            <a:ln w="9525">
              <a:solidFill>
                <a:schemeClr val="tx1"/>
              </a:solidFill>
              <a:round/>
            </a:ln>
            <a:effectLst/>
          </p:spPr>
          <p:txBody>
            <a:bodyPr/>
            <a:lstStyle/>
            <a:p>
              <a:endParaRPr lang="zh-CN" altLang="en-US" sz="2400"/>
            </a:p>
          </p:txBody>
        </p:sp>
        <p:sp>
          <p:nvSpPr>
            <p:cNvPr id="65" name="Text Box 15"/>
            <p:cNvSpPr txBox="1">
              <a:spLocks noChangeArrowheads="1"/>
            </p:cNvSpPr>
            <p:nvPr/>
          </p:nvSpPr>
          <p:spPr bwMode="auto">
            <a:xfrm>
              <a:off x="2784" y="1392"/>
              <a:ext cx="354" cy="291"/>
            </a:xfrm>
            <a:prstGeom prst="rect">
              <a:avLst/>
            </a:prstGeom>
            <a:noFill/>
            <a:ln>
              <a:noFill/>
            </a:ln>
            <a:effectLst/>
          </p:spPr>
          <p:txBody>
            <a:bodyPr wrap="none">
              <a:spAutoFit/>
            </a:bodyPr>
            <a:lstStyle/>
            <a:p>
              <a:r>
                <a:rPr lang="en-US" altLang="zh-CN" sz="2400"/>
                <a:t>{1}</a:t>
              </a:r>
            </a:p>
          </p:txBody>
        </p:sp>
        <p:sp>
          <p:nvSpPr>
            <p:cNvPr id="66" name="Text Box 16"/>
            <p:cNvSpPr txBox="1">
              <a:spLocks noChangeArrowheads="1"/>
            </p:cNvSpPr>
            <p:nvPr/>
          </p:nvSpPr>
          <p:spPr bwMode="auto">
            <a:xfrm>
              <a:off x="2256" y="2832"/>
              <a:ext cx="1130" cy="291"/>
            </a:xfrm>
            <a:prstGeom prst="rect">
              <a:avLst/>
            </a:prstGeom>
            <a:noFill/>
            <a:ln>
              <a:noFill/>
            </a:ln>
            <a:effectLst/>
          </p:spPr>
          <p:txBody>
            <a:bodyPr wrap="none">
              <a:spAutoFit/>
            </a:bodyPr>
            <a:lstStyle/>
            <a:p>
              <a:r>
                <a:rPr lang="en-US" altLang="zh-CN" sz="2400"/>
                <a:t>* {1,3,5,7,9}</a:t>
              </a:r>
            </a:p>
          </p:txBody>
        </p:sp>
        <p:sp>
          <p:nvSpPr>
            <p:cNvPr id="67" name="Text Box 17"/>
            <p:cNvSpPr txBox="1">
              <a:spLocks noChangeArrowheads="1"/>
            </p:cNvSpPr>
            <p:nvPr/>
          </p:nvSpPr>
          <p:spPr bwMode="auto">
            <a:xfrm>
              <a:off x="3456" y="2832"/>
              <a:ext cx="1777" cy="291"/>
            </a:xfrm>
            <a:prstGeom prst="rect">
              <a:avLst/>
            </a:prstGeom>
            <a:noFill/>
            <a:ln>
              <a:noFill/>
            </a:ln>
            <a:effectLst/>
          </p:spPr>
          <p:txBody>
            <a:bodyPr wrap="none">
              <a:spAutoFit/>
            </a:bodyPr>
            <a:lstStyle/>
            <a:p>
              <a:r>
                <a:rPr lang="en-US" altLang="zh-CN" sz="2400"/>
                <a:t>{2,4,6,8} {1,3,5,7,9}</a:t>
              </a:r>
            </a:p>
          </p:txBody>
        </p:sp>
        <p:sp>
          <p:nvSpPr>
            <p:cNvPr id="68" name="Text Box 18"/>
            <p:cNvSpPr txBox="1">
              <a:spLocks noChangeArrowheads="1"/>
            </p:cNvSpPr>
            <p:nvPr/>
          </p:nvSpPr>
          <p:spPr bwMode="auto">
            <a:xfrm>
              <a:off x="2256" y="2592"/>
              <a:ext cx="1076" cy="291"/>
            </a:xfrm>
            <a:prstGeom prst="rect">
              <a:avLst/>
            </a:prstGeom>
            <a:noFill/>
            <a:ln>
              <a:noFill/>
            </a:ln>
            <a:effectLst/>
          </p:spPr>
          <p:txBody>
            <a:bodyPr wrap="none">
              <a:spAutoFit/>
            </a:bodyPr>
            <a:lstStyle/>
            <a:p>
              <a:r>
                <a:rPr lang="en-US" altLang="zh-CN" sz="2400"/>
                <a:t>*   {1,3,7,9}</a:t>
              </a:r>
            </a:p>
          </p:txBody>
        </p:sp>
        <p:sp>
          <p:nvSpPr>
            <p:cNvPr id="69" name="Text Box 19"/>
            <p:cNvSpPr txBox="1">
              <a:spLocks noChangeArrowheads="1"/>
            </p:cNvSpPr>
            <p:nvPr/>
          </p:nvSpPr>
          <p:spPr bwMode="auto">
            <a:xfrm>
              <a:off x="3456" y="2592"/>
              <a:ext cx="1345" cy="291"/>
            </a:xfrm>
            <a:prstGeom prst="rect">
              <a:avLst/>
            </a:prstGeom>
            <a:noFill/>
            <a:ln>
              <a:noFill/>
            </a:ln>
            <a:effectLst/>
          </p:spPr>
          <p:txBody>
            <a:bodyPr wrap="none">
              <a:spAutoFit/>
            </a:bodyPr>
            <a:lstStyle/>
            <a:p>
              <a:r>
                <a:rPr lang="en-US" altLang="zh-CN" sz="2400"/>
                <a:t>{2,4,6,8}     {5}</a:t>
              </a:r>
            </a:p>
          </p:txBody>
        </p:sp>
        <p:sp>
          <p:nvSpPr>
            <p:cNvPr id="70" name="Text Box 20"/>
            <p:cNvSpPr txBox="1">
              <a:spLocks noChangeArrowheads="1"/>
            </p:cNvSpPr>
            <p:nvPr/>
          </p:nvSpPr>
          <p:spPr bwMode="auto">
            <a:xfrm>
              <a:off x="3456" y="2112"/>
              <a:ext cx="1777" cy="291"/>
            </a:xfrm>
            <a:prstGeom prst="rect">
              <a:avLst/>
            </a:prstGeom>
            <a:noFill/>
            <a:ln>
              <a:noFill/>
            </a:ln>
            <a:effectLst/>
          </p:spPr>
          <p:txBody>
            <a:bodyPr wrap="none">
              <a:spAutoFit/>
            </a:bodyPr>
            <a:lstStyle/>
            <a:p>
              <a:r>
                <a:rPr lang="en-US" altLang="zh-CN" sz="2400"/>
                <a:t>{2,4,6,8} {1,3,5,7,9}</a:t>
              </a:r>
            </a:p>
          </p:txBody>
        </p:sp>
        <p:sp>
          <p:nvSpPr>
            <p:cNvPr id="71" name="Text Box 21"/>
            <p:cNvSpPr txBox="1">
              <a:spLocks noChangeArrowheads="1"/>
            </p:cNvSpPr>
            <p:nvPr/>
          </p:nvSpPr>
          <p:spPr bwMode="auto">
            <a:xfrm>
              <a:off x="2544" y="2112"/>
              <a:ext cx="839" cy="291"/>
            </a:xfrm>
            <a:prstGeom prst="rect">
              <a:avLst/>
            </a:prstGeom>
            <a:noFill/>
            <a:ln>
              <a:noFill/>
            </a:ln>
            <a:effectLst/>
          </p:spPr>
          <p:txBody>
            <a:bodyPr wrap="none">
              <a:spAutoFit/>
            </a:bodyPr>
            <a:lstStyle/>
            <a:p>
              <a:r>
                <a:rPr lang="en-US" altLang="zh-CN" sz="2400"/>
                <a:t>{2,4,6,8}</a:t>
              </a:r>
            </a:p>
          </p:txBody>
        </p:sp>
        <p:sp>
          <p:nvSpPr>
            <p:cNvPr id="72" name="Text Box 22"/>
            <p:cNvSpPr txBox="1">
              <a:spLocks noChangeArrowheads="1"/>
            </p:cNvSpPr>
            <p:nvPr/>
          </p:nvSpPr>
          <p:spPr bwMode="auto">
            <a:xfrm>
              <a:off x="3456" y="1872"/>
              <a:ext cx="1669" cy="291"/>
            </a:xfrm>
            <a:prstGeom prst="rect">
              <a:avLst/>
            </a:prstGeom>
            <a:noFill/>
            <a:ln>
              <a:noFill/>
            </a:ln>
            <a:effectLst/>
          </p:spPr>
          <p:txBody>
            <a:bodyPr wrap="none">
              <a:spAutoFit/>
            </a:bodyPr>
            <a:lstStyle/>
            <a:p>
              <a:r>
                <a:rPr lang="en-US" altLang="zh-CN" sz="2400"/>
                <a:t>{2,4,6,8}  {1,3,7,9}</a:t>
              </a:r>
            </a:p>
          </p:txBody>
        </p:sp>
        <p:sp>
          <p:nvSpPr>
            <p:cNvPr id="73" name="Text Box 23"/>
            <p:cNvSpPr txBox="1">
              <a:spLocks noChangeArrowheads="1"/>
            </p:cNvSpPr>
            <p:nvPr/>
          </p:nvSpPr>
          <p:spPr bwMode="auto">
            <a:xfrm>
              <a:off x="2784" y="1872"/>
              <a:ext cx="354" cy="291"/>
            </a:xfrm>
            <a:prstGeom prst="rect">
              <a:avLst/>
            </a:prstGeom>
            <a:noFill/>
            <a:ln>
              <a:noFill/>
            </a:ln>
            <a:effectLst/>
          </p:spPr>
          <p:txBody>
            <a:bodyPr wrap="none">
              <a:spAutoFit/>
            </a:bodyPr>
            <a:lstStyle/>
            <a:p>
              <a:r>
                <a:rPr lang="en-US" altLang="zh-CN" sz="2400"/>
                <a:t>{5}</a:t>
              </a:r>
            </a:p>
          </p:txBody>
        </p:sp>
        <p:sp>
          <p:nvSpPr>
            <p:cNvPr id="74" name="Text Box 24"/>
            <p:cNvSpPr txBox="1">
              <a:spLocks noChangeArrowheads="1"/>
            </p:cNvSpPr>
            <p:nvPr/>
          </p:nvSpPr>
          <p:spPr bwMode="auto">
            <a:xfrm>
              <a:off x="2688" y="1632"/>
              <a:ext cx="515" cy="291"/>
            </a:xfrm>
            <a:prstGeom prst="rect">
              <a:avLst/>
            </a:prstGeom>
            <a:noFill/>
            <a:ln>
              <a:noFill/>
            </a:ln>
            <a:effectLst/>
          </p:spPr>
          <p:txBody>
            <a:bodyPr wrap="none">
              <a:spAutoFit/>
            </a:bodyPr>
            <a:lstStyle/>
            <a:p>
              <a:r>
                <a:rPr lang="en-US" altLang="zh-CN" sz="2400"/>
                <a:t>{2,4}</a:t>
              </a:r>
            </a:p>
          </p:txBody>
        </p:sp>
        <p:sp>
          <p:nvSpPr>
            <p:cNvPr id="75" name="Text Box 25"/>
            <p:cNvSpPr txBox="1">
              <a:spLocks noChangeArrowheads="1"/>
            </p:cNvSpPr>
            <p:nvPr/>
          </p:nvSpPr>
          <p:spPr bwMode="auto">
            <a:xfrm>
              <a:off x="3456" y="1632"/>
              <a:ext cx="1669" cy="291"/>
            </a:xfrm>
            <a:prstGeom prst="rect">
              <a:avLst/>
            </a:prstGeom>
            <a:noFill/>
            <a:ln>
              <a:noFill/>
            </a:ln>
            <a:effectLst/>
          </p:spPr>
          <p:txBody>
            <a:bodyPr wrap="none">
              <a:spAutoFit/>
            </a:bodyPr>
            <a:lstStyle/>
            <a:p>
              <a:r>
                <a:rPr lang="en-US" altLang="zh-CN" sz="2400"/>
                <a:t>{2,4,6,8}  {1,3,5,7}</a:t>
              </a:r>
            </a:p>
          </p:txBody>
        </p:sp>
        <p:sp>
          <p:nvSpPr>
            <p:cNvPr id="76" name="Text Box 26"/>
            <p:cNvSpPr txBox="1">
              <a:spLocks noChangeArrowheads="1"/>
            </p:cNvSpPr>
            <p:nvPr/>
          </p:nvSpPr>
          <p:spPr bwMode="auto">
            <a:xfrm>
              <a:off x="2544" y="2352"/>
              <a:ext cx="839" cy="291"/>
            </a:xfrm>
            <a:prstGeom prst="rect">
              <a:avLst/>
            </a:prstGeom>
            <a:noFill/>
            <a:ln>
              <a:noFill/>
            </a:ln>
            <a:effectLst/>
          </p:spPr>
          <p:txBody>
            <a:bodyPr wrap="none">
              <a:spAutoFit/>
            </a:bodyPr>
            <a:lstStyle/>
            <a:p>
              <a:r>
                <a:rPr lang="en-US" altLang="zh-CN" sz="2400"/>
                <a:t>{1,3,5,7}</a:t>
              </a:r>
            </a:p>
          </p:txBody>
        </p:sp>
        <p:sp>
          <p:nvSpPr>
            <p:cNvPr id="82" name="Text Box 27"/>
            <p:cNvSpPr txBox="1">
              <a:spLocks noChangeArrowheads="1"/>
            </p:cNvSpPr>
            <p:nvPr/>
          </p:nvSpPr>
          <p:spPr bwMode="auto">
            <a:xfrm>
              <a:off x="3648" y="1392"/>
              <a:ext cx="1130" cy="291"/>
            </a:xfrm>
            <a:prstGeom prst="rect">
              <a:avLst/>
            </a:prstGeom>
            <a:noFill/>
            <a:ln>
              <a:noFill/>
            </a:ln>
            <a:effectLst/>
          </p:spPr>
          <p:txBody>
            <a:bodyPr wrap="none">
              <a:spAutoFit/>
            </a:bodyPr>
            <a:lstStyle/>
            <a:p>
              <a:r>
                <a:rPr lang="en-US" altLang="zh-CN" sz="2400"/>
                <a:t>{2,4}       {5}</a:t>
              </a:r>
            </a:p>
          </p:txBody>
        </p:sp>
        <p:sp>
          <p:nvSpPr>
            <p:cNvPr id="83" name="Line 28"/>
            <p:cNvSpPr>
              <a:spLocks noChangeShapeType="1"/>
            </p:cNvSpPr>
            <p:nvPr/>
          </p:nvSpPr>
          <p:spPr bwMode="auto">
            <a:xfrm>
              <a:off x="2544" y="1536"/>
              <a:ext cx="240" cy="0"/>
            </a:xfrm>
            <a:prstGeom prst="line">
              <a:avLst/>
            </a:prstGeom>
            <a:noFill/>
            <a:ln w="9525">
              <a:solidFill>
                <a:schemeClr val="tx1"/>
              </a:solidFill>
              <a:round/>
              <a:tailEnd type="triangle" w="med" len="med"/>
            </a:ln>
            <a:effectLst/>
          </p:spPr>
          <p:txBody>
            <a:bodyPr/>
            <a:lstStyle/>
            <a:p>
              <a:endParaRPr lang="zh-CN" altLang="en-US" sz="2400"/>
            </a:p>
          </p:txBody>
        </p:sp>
        <p:sp>
          <p:nvSpPr>
            <p:cNvPr id="84" name="Text Box 29"/>
            <p:cNvSpPr txBox="1">
              <a:spLocks noChangeArrowheads="1"/>
            </p:cNvSpPr>
            <p:nvPr/>
          </p:nvSpPr>
          <p:spPr bwMode="auto">
            <a:xfrm>
              <a:off x="3456" y="2352"/>
              <a:ext cx="1777" cy="291"/>
            </a:xfrm>
            <a:prstGeom prst="rect">
              <a:avLst/>
            </a:prstGeom>
            <a:noFill/>
            <a:ln>
              <a:noFill/>
            </a:ln>
            <a:effectLst/>
          </p:spPr>
          <p:txBody>
            <a:bodyPr wrap="none">
              <a:spAutoFit/>
            </a:bodyPr>
            <a:lstStyle/>
            <a:p>
              <a:r>
                <a:rPr lang="en-US" altLang="zh-CN" sz="2400"/>
                <a:t>{2,4,6,8} {1,3,5,7,9}</a:t>
              </a: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85</a:t>
            </a:fld>
            <a:r>
              <a:rPr lang="en-US" altLang="zh-CN"/>
              <a:t>/100</a:t>
            </a:r>
            <a:endParaRPr lang="en-US" altLang="zh-CN" dirty="0"/>
          </a:p>
        </p:txBody>
      </p:sp>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190826" y="444664"/>
            <a:ext cx="7557638"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Proof of Equivalence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86</a:t>
            </a:fld>
            <a:r>
              <a:rPr lang="en-US" altLang="zh-CN"/>
              <a:t>/100</a:t>
            </a:r>
            <a:endParaRPr lang="en-US" altLang="zh-CN" dirty="0"/>
          </a:p>
        </p:txBody>
      </p:sp>
      <p:pic>
        <p:nvPicPr>
          <p:cNvPr id="3" name="Picture 2">
            <a:extLst>
              <a:ext uri="{FF2B5EF4-FFF2-40B4-BE49-F238E27FC236}">
                <a16:creationId xmlns:a16="http://schemas.microsoft.com/office/drawing/2014/main" id="{FF9A3620-A4C0-9D4D-99A2-047E115D5F1A}"/>
              </a:ext>
            </a:extLst>
          </p:cNvPr>
          <p:cNvPicPr>
            <a:picLocks noChangeAspect="1"/>
          </p:cNvPicPr>
          <p:nvPr/>
        </p:nvPicPr>
        <p:blipFill>
          <a:blip r:embed="rId3"/>
          <a:stretch>
            <a:fillRect/>
          </a:stretch>
        </p:blipFill>
        <p:spPr>
          <a:xfrm>
            <a:off x="-2450" y="1412776"/>
            <a:ext cx="9144000" cy="2982986"/>
          </a:xfrm>
          <a:prstGeom prst="rect">
            <a:avLst/>
          </a:prstGeom>
        </p:spPr>
      </p:pic>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000000"/>
                </a:solidFill>
                <a:latin typeface="Tahoma" panose="020B0604030504040204"/>
                <a:ea typeface="SimSun" panose="02010600030101010101" pitchFamily="2" charset="-122"/>
              </a:rPr>
              <a:t>Show by induction on </a:t>
            </a:r>
            <a:r>
              <a:rPr lang="en-US" altLang="zh-CN" sz="3200" kern="0" dirty="0">
                <a:solidFill>
                  <a:srgbClr val="0000FF"/>
                </a:solidFill>
                <a:latin typeface="Tahoma" panose="020B0604030504040204"/>
                <a:ea typeface="SimSun" panose="02010600030101010101" pitchFamily="2" charset="-122"/>
              </a:rPr>
              <a:t>|w|</a:t>
            </a:r>
            <a:r>
              <a:rPr lang="en-US" altLang="zh-CN" sz="3200" kern="0" dirty="0">
                <a:solidFill>
                  <a:srgbClr val="000000"/>
                </a:solidFill>
                <a:latin typeface="Tahoma" panose="020B0604030504040204"/>
                <a:ea typeface="SimSun" panose="02010600030101010101" pitchFamily="2" charset="-122"/>
              </a:rPr>
              <a:t> that</a:t>
            </a:r>
          </a:p>
          <a:p>
            <a:pPr marL="342900" lvl="0" indent="-342900" algn="ctr" eaLnBrk="0" hangingPunct="0">
              <a:spcBef>
                <a:spcPct val="20000"/>
              </a:spcBef>
              <a:buClr>
                <a:srgbClr val="CC00CC"/>
              </a:buClr>
            </a:pPr>
            <a:r>
              <a:rPr lang="en-US" altLang="zh-CN" sz="3200" kern="0" dirty="0" err="1">
                <a:solidFill>
                  <a:srgbClr val="0000FF"/>
                </a:solidFill>
                <a:latin typeface="Lucida Sans Unicode" panose="020B0602030504020204" pitchFamily="34" charset="0"/>
                <a:ea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rPr>
              <a:t>N</a:t>
            </a:r>
            <a:r>
              <a:rPr lang="en-US" altLang="zh-CN" sz="3200" kern="0" dirty="0">
                <a:solidFill>
                  <a:srgbClr val="0000FF"/>
                </a:solidFill>
                <a:latin typeface="Tahoma" panose="020B0604030504040204"/>
                <a:ea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rPr>
              <a:t>, w) = </a:t>
            </a:r>
            <a:r>
              <a:rPr lang="en-US" altLang="zh-CN" sz="3200" kern="0" dirty="0" err="1">
                <a:solidFill>
                  <a:srgbClr val="0000FF"/>
                </a:solidFill>
                <a:latin typeface="Lucida Sans Unicode" panose="020B0602030504020204" pitchFamily="34" charset="0"/>
                <a:ea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rPr>
              <a:t>D</a:t>
            </a:r>
            <a:r>
              <a:rPr lang="en-US" altLang="zh-CN" sz="3200" kern="0" dirty="0">
                <a:solidFill>
                  <a:srgbClr val="0000FF"/>
                </a:solidFill>
                <a:latin typeface="Tahoma" panose="020B0604030504040204"/>
                <a:ea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rPr>
              <a:t>}, w)</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3200" kern="0" dirty="0">
                <a:solidFill>
                  <a:srgbClr val="DA0058"/>
                </a:solidFill>
                <a:latin typeface="Tahoma" panose="020B0604030504040204"/>
                <a:ea typeface="SimSun" panose="02010600030101010101" pitchFamily="2" charset="-122"/>
              </a:rPr>
              <a:t>Basis</a:t>
            </a:r>
            <a:r>
              <a:rPr lang="en-US" altLang="zh-CN" sz="3200" kern="0" dirty="0">
                <a:solidFill>
                  <a:srgbClr val="000000"/>
                </a:solidFill>
                <a:latin typeface="Tahoma" panose="020B0604030504040204"/>
                <a:ea typeface="SimSun" panose="02010600030101010101" pitchFamily="2" charset="-122"/>
              </a:rPr>
              <a:t>: </a:t>
            </a:r>
            <a:r>
              <a:rPr lang="en-US" altLang="zh-CN" sz="3200" kern="0" dirty="0">
                <a:solidFill>
                  <a:srgbClr val="0000FF"/>
                </a:solidFill>
                <a:latin typeface="Tahoma" panose="020B0604030504040204"/>
                <a:ea typeface="SimSun" panose="02010600030101010101" pitchFamily="2" charset="-122"/>
              </a:rPr>
              <a:t>w = </a:t>
            </a:r>
            <a:r>
              <a:rPr lang="en-US" altLang="zh-CN" sz="3200" kern="0" dirty="0">
                <a:solidFill>
                  <a:srgbClr val="0000FF"/>
                </a:solidFill>
                <a:latin typeface="Lucida Sans Unicode" panose="020B0602030504020204" pitchFamily="34" charset="0"/>
                <a:ea typeface="SimSun" panose="02010600030101010101" pitchFamily="2" charset="-122"/>
              </a:rPr>
              <a:t>ε</a:t>
            </a:r>
            <a:r>
              <a:rPr lang="en-US" altLang="zh-CN" sz="3200" kern="0" dirty="0">
                <a:latin typeface="Tahoma" panose="020B0604030504040204"/>
                <a:ea typeface="SimSun" panose="02010600030101010101" pitchFamily="2" charset="-122"/>
              </a:rPr>
              <a:t>:</a:t>
            </a:r>
            <a:r>
              <a:rPr lang="en-US" altLang="zh-CN" sz="3200" kern="0" dirty="0">
                <a:solidFill>
                  <a:srgbClr val="0000FF"/>
                </a:solidFill>
                <a:latin typeface="Tahoma" panose="020B0604030504040204"/>
                <a:ea typeface="SimSun" panose="02010600030101010101" pitchFamily="2" charset="-122"/>
              </a:rPr>
              <a:t> </a:t>
            </a:r>
            <a:r>
              <a:rPr lang="en-US" altLang="zh-CN" sz="3200" kern="0" dirty="0" err="1">
                <a:solidFill>
                  <a:srgbClr val="0000FF"/>
                </a:solidFill>
                <a:latin typeface="Lucida Sans Unicode" panose="020B0602030504020204" pitchFamily="34" charset="0"/>
                <a:ea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rPr>
              <a:t>N</a:t>
            </a:r>
            <a:r>
              <a:rPr lang="en-US" altLang="zh-CN" sz="3200" kern="0" dirty="0">
                <a:solidFill>
                  <a:srgbClr val="0000FF"/>
                </a:solidFill>
                <a:latin typeface="Tahoma" panose="020B0604030504040204"/>
                <a:ea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rPr>
              <a:t>, </a:t>
            </a:r>
            <a:r>
              <a:rPr lang="en-US" altLang="zh-CN" sz="3200" kern="0" dirty="0">
                <a:solidFill>
                  <a:srgbClr val="0000FF"/>
                </a:solidFill>
                <a:latin typeface="Lucida Sans Unicode" panose="020B0602030504020204" pitchFamily="34" charset="0"/>
                <a:ea typeface="SimSun" panose="02010600030101010101" pitchFamily="2" charset="-122"/>
              </a:rPr>
              <a:t>ε</a:t>
            </a:r>
            <a:r>
              <a:rPr lang="en-US" altLang="zh-CN" sz="3200" kern="0" dirty="0">
                <a:solidFill>
                  <a:srgbClr val="0000FF"/>
                </a:solidFill>
                <a:latin typeface="Tahoma" panose="020B0604030504040204"/>
                <a:ea typeface="SimSun" panose="02010600030101010101" pitchFamily="2" charset="-122"/>
              </a:rPr>
              <a:t>) = </a:t>
            </a:r>
            <a:r>
              <a:rPr lang="en-US" altLang="zh-CN" sz="3200" kern="0" dirty="0" err="1">
                <a:solidFill>
                  <a:srgbClr val="0000FF"/>
                </a:solidFill>
                <a:latin typeface="Lucida Sans Unicode" panose="020B0602030504020204" pitchFamily="34" charset="0"/>
                <a:ea typeface="SimSun" panose="02010600030101010101" pitchFamily="2" charset="-122"/>
              </a:rPr>
              <a:t>δ</a:t>
            </a:r>
            <a:r>
              <a:rPr lang="en-US" altLang="zh-CN" sz="3200" kern="0" baseline="-25000" dirty="0" err="1">
                <a:solidFill>
                  <a:srgbClr val="0000FF"/>
                </a:solidFill>
                <a:latin typeface="Tahoma" panose="020B0604030504040204"/>
                <a:ea typeface="SimSun" panose="02010600030101010101" pitchFamily="2" charset="-122"/>
              </a:rPr>
              <a:t>D</a:t>
            </a:r>
            <a:r>
              <a:rPr lang="en-US" altLang="zh-CN" sz="3200" kern="0" dirty="0">
                <a:solidFill>
                  <a:srgbClr val="0000FF"/>
                </a:solidFill>
                <a:latin typeface="Tahoma" panose="020B0604030504040204"/>
                <a:ea typeface="SimSun" panose="02010600030101010101" pitchFamily="2" charset="-122"/>
              </a:rPr>
              <a:t>({q</a:t>
            </a:r>
            <a:r>
              <a:rPr lang="en-US" altLang="zh-CN" sz="3200" kern="0" baseline="-25000" dirty="0">
                <a:solidFill>
                  <a:srgbClr val="0000FF"/>
                </a:solidFill>
                <a:latin typeface="Tahoma" panose="020B0604030504040204"/>
                <a:ea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rPr>
              <a:t>}, </a:t>
            </a:r>
            <a:r>
              <a:rPr lang="en-US" altLang="zh-CN" sz="3200" kern="0" dirty="0">
                <a:solidFill>
                  <a:srgbClr val="0000FF"/>
                </a:solidFill>
                <a:latin typeface="Lucida Sans Unicode" panose="020B0602030504020204" pitchFamily="34" charset="0"/>
                <a:ea typeface="SimSun" panose="02010600030101010101" pitchFamily="2" charset="-122"/>
              </a:rPr>
              <a:t>ε</a:t>
            </a:r>
            <a:r>
              <a:rPr lang="en-US" altLang="zh-CN" sz="3200" kern="0" dirty="0">
                <a:solidFill>
                  <a:srgbClr val="0000FF"/>
                </a:solidFill>
                <a:latin typeface="Tahoma" panose="020B0604030504040204"/>
                <a:ea typeface="SimSun" panose="02010600030101010101" pitchFamily="2" charset="-122"/>
              </a:rPr>
              <a:t>) = {q</a:t>
            </a:r>
            <a:r>
              <a:rPr lang="en-US" altLang="zh-CN" sz="3200" kern="0" baseline="-25000" dirty="0">
                <a:solidFill>
                  <a:srgbClr val="0000FF"/>
                </a:solidFill>
                <a:latin typeface="Tahoma" panose="020B0604030504040204"/>
                <a:ea typeface="SimSun" panose="02010600030101010101" pitchFamily="2" charset="-122"/>
              </a:rPr>
              <a:t>0</a:t>
            </a:r>
            <a:r>
              <a:rPr lang="en-US" altLang="zh-CN" sz="3200" kern="0" dirty="0">
                <a:solidFill>
                  <a:srgbClr val="0000FF"/>
                </a:solidFill>
                <a:latin typeface="Tahoma" panose="020B0604030504040204"/>
                <a:ea typeface="SimSun" panose="02010600030101010101" pitchFamily="2" charset="-122"/>
              </a:rPr>
              <a:t>}</a:t>
            </a:r>
            <a:r>
              <a:rPr lang="en-US" altLang="zh-CN" sz="3200" kern="0" dirty="0">
                <a:solidFill>
                  <a:srgbClr val="000000"/>
                </a:solidFill>
                <a:latin typeface="Tahoma" panose="020B0604030504040204"/>
                <a:ea typeface="SimSun" panose="02010600030101010101" pitchFamily="2" charset="-122"/>
              </a:rPr>
              <a:t>.</a:t>
            </a:r>
          </a:p>
        </p:txBody>
      </p:sp>
      <p:sp>
        <p:nvSpPr>
          <p:cNvPr id="7" name="Rectangle 6"/>
          <p:cNvSpPr>
            <a:spLocks noChangeArrowheads="1"/>
          </p:cNvSpPr>
          <p:nvPr/>
        </p:nvSpPr>
        <p:spPr bwMode="auto">
          <a:xfrm>
            <a:off x="1190826" y="444664"/>
            <a:ext cx="7557638"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Proof of Equivalence</a:t>
            </a:r>
            <a:r>
              <a:rPr lang="en-US" altLang="zh-CN" sz="3200" b="1" dirty="0">
                <a:solidFill>
                  <a:srgbClr val="FF0000"/>
                </a:solidFill>
                <a:latin typeface="Times New Roman" panose="02020703060505090304" pitchFamily="18" charset="0"/>
                <a:ea typeface="STXinwei" panose="02010800040101010101" pitchFamily="2" charset="-122"/>
              </a:rPr>
              <a:t>: Subset Construction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87</a:t>
            </a:fld>
            <a:r>
              <a:rPr lang="en-US" altLang="zh-CN"/>
              <a:t>/100</a:t>
            </a:r>
            <a:endParaRPr lang="en-US" altLang="zh-CN" dirty="0"/>
          </a:p>
        </p:txBody>
      </p:sp>
      <p:pic>
        <p:nvPicPr>
          <p:cNvPr id="4" name="Picture 3">
            <a:extLst>
              <a:ext uri="{FF2B5EF4-FFF2-40B4-BE49-F238E27FC236}">
                <a16:creationId xmlns:a16="http://schemas.microsoft.com/office/drawing/2014/main" id="{5888E8D1-A013-3F42-B1A4-747D30683AE0}"/>
              </a:ext>
            </a:extLst>
          </p:cNvPr>
          <p:cNvPicPr>
            <a:picLocks noChangeAspect="1"/>
          </p:cNvPicPr>
          <p:nvPr/>
        </p:nvPicPr>
        <p:blipFill>
          <a:blip r:embed="rId3"/>
          <a:stretch>
            <a:fillRect/>
          </a:stretch>
        </p:blipFill>
        <p:spPr>
          <a:xfrm>
            <a:off x="179512" y="3490608"/>
            <a:ext cx="8856983" cy="741772"/>
          </a:xfrm>
          <a:prstGeom prst="rect">
            <a:avLst/>
          </a:prstGeom>
        </p:spPr>
      </p:pic>
    </p:spTree>
    <p:extLst>
      <p:ext uri="{BB962C8B-B14F-4D97-AF65-F5344CB8AC3E}">
        <p14:creationId xmlns:p14="http://schemas.microsoft.com/office/powerpoint/2010/main" val="29680066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Assume IH for strings shorter than w.</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Let </a:t>
            </a:r>
            <a:r>
              <a:rPr lang="en-US" altLang="zh-CN" sz="2800" kern="0" dirty="0">
                <a:solidFill>
                  <a:srgbClr val="0000FF"/>
                </a:solidFill>
                <a:latin typeface="Tahoma" panose="020B0604030504040204"/>
                <a:ea typeface="SimSun" panose="02010600030101010101" pitchFamily="2" charset="-122"/>
              </a:rPr>
              <a:t>w = xa</a:t>
            </a:r>
            <a:r>
              <a:rPr lang="en-US" altLang="zh-CN" sz="2800" kern="0" dirty="0">
                <a:solidFill>
                  <a:srgbClr val="000000"/>
                </a:solidFill>
                <a:latin typeface="Tahoma" panose="020B0604030504040204"/>
                <a:ea typeface="SimSun" panose="02010600030101010101" pitchFamily="2" charset="-122"/>
              </a:rPr>
              <a:t>; IH holds for </a:t>
            </a:r>
            <a:r>
              <a:rPr lang="en-US" altLang="zh-CN" sz="2800" kern="0" dirty="0">
                <a:solidFill>
                  <a:srgbClr val="0000FF"/>
                </a:solidFill>
                <a:latin typeface="Tahoma" panose="020B0604030504040204"/>
                <a:ea typeface="SimSun" panose="02010600030101010101" pitchFamily="2" charset="-122"/>
              </a:rPr>
              <a:t>x</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Let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rPr>
              <a:t>, x) =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D</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rPr>
              <a:t>}, x) = S</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Let </a:t>
            </a:r>
            <a:r>
              <a:rPr lang="en-US" altLang="zh-CN" sz="2800" kern="0" dirty="0">
                <a:solidFill>
                  <a:srgbClr val="0000FF"/>
                </a:solidFill>
                <a:latin typeface="Tahoma" panose="020B0604030504040204"/>
                <a:ea typeface="SimSun" panose="02010600030101010101" pitchFamily="2" charset="-122"/>
              </a:rPr>
              <a:t>T =</a:t>
            </a:r>
            <a:r>
              <a:rPr lang="en-US" altLang="zh-CN" sz="2800" kern="0" dirty="0">
                <a:solidFill>
                  <a:srgbClr val="000000"/>
                </a:solidFill>
                <a:latin typeface="Tahoma" panose="020B0604030504040204"/>
                <a:ea typeface="SimSun" panose="02010600030101010101" pitchFamily="2" charset="-122"/>
              </a:rPr>
              <a:t> the </a:t>
            </a:r>
            <a:r>
              <a:rPr lang="en-US" altLang="zh-CN" sz="2800" kern="0" dirty="0">
                <a:solidFill>
                  <a:srgbClr val="0000FF"/>
                </a:solidFill>
                <a:latin typeface="Tahoma" panose="020B0604030504040204"/>
                <a:ea typeface="SimSun" panose="02010600030101010101" pitchFamily="2" charset="-122"/>
              </a:rPr>
              <a:t>union</a:t>
            </a:r>
            <a:r>
              <a:rPr lang="en-US" altLang="zh-CN" sz="2800" kern="0" dirty="0">
                <a:solidFill>
                  <a:srgbClr val="000000"/>
                </a:solidFill>
                <a:latin typeface="Tahoma" panose="020B0604030504040204"/>
                <a:ea typeface="SimSun" panose="02010600030101010101" pitchFamily="2" charset="-122"/>
              </a:rPr>
              <a:t> over all states </a:t>
            </a:r>
            <a:r>
              <a:rPr lang="en-US" altLang="zh-CN" sz="2800" kern="0" dirty="0">
                <a:solidFill>
                  <a:srgbClr val="0000FF"/>
                </a:solidFill>
                <a:latin typeface="Tahoma" panose="020B0604030504040204"/>
                <a:ea typeface="SimSun" panose="02010600030101010101" pitchFamily="2" charset="-122"/>
              </a:rPr>
              <a:t>p</a:t>
            </a:r>
            <a:r>
              <a:rPr lang="en-US" altLang="zh-CN" sz="2800" kern="0" dirty="0">
                <a:solidFill>
                  <a:srgbClr val="000000"/>
                </a:solidFill>
                <a:latin typeface="Tahoma" panose="020B0604030504040204"/>
                <a:ea typeface="SimSun" panose="02010600030101010101" pitchFamily="2" charset="-122"/>
              </a:rPr>
              <a:t> in </a:t>
            </a:r>
            <a:r>
              <a:rPr lang="en-US" altLang="zh-CN" sz="2800" kern="0" dirty="0">
                <a:solidFill>
                  <a:srgbClr val="0000FF"/>
                </a:solidFill>
                <a:latin typeface="Tahoma" panose="020B0604030504040204"/>
                <a:ea typeface="SimSun" panose="02010600030101010101" pitchFamily="2" charset="-122"/>
              </a:rPr>
              <a:t>S</a:t>
            </a:r>
            <a:r>
              <a:rPr lang="en-US" altLang="zh-CN" sz="2800" kern="0" dirty="0">
                <a:solidFill>
                  <a:srgbClr val="000000"/>
                </a:solidFill>
                <a:latin typeface="Tahoma" panose="020B0604030504040204"/>
                <a:ea typeface="SimSun" panose="02010600030101010101" pitchFamily="2" charset="-122"/>
              </a:rPr>
              <a:t> of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FF"/>
                </a:solidFill>
                <a:latin typeface="Tahoma" panose="020B0604030504040204"/>
                <a:ea typeface="SimSun" panose="02010600030101010101" pitchFamily="2" charset="-122"/>
              </a:rPr>
              <a:t>(p, a)</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Then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N</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rPr>
              <a:t>, w) = </a:t>
            </a:r>
            <a:r>
              <a:rPr lang="en-US" altLang="zh-CN" sz="2800" kern="0" dirty="0" err="1">
                <a:solidFill>
                  <a:srgbClr val="0000FF"/>
                </a:solidFill>
                <a:latin typeface="Lucida Sans Unicode" panose="020B0602030504020204" pitchFamily="34" charset="0"/>
                <a:ea typeface="SimSun" panose="02010600030101010101" pitchFamily="2" charset="-122"/>
              </a:rPr>
              <a:t>δ</a:t>
            </a:r>
            <a:r>
              <a:rPr lang="en-US" altLang="zh-CN" sz="2800" kern="0" baseline="-25000" dirty="0" err="1">
                <a:solidFill>
                  <a:srgbClr val="0000FF"/>
                </a:solidFill>
                <a:latin typeface="Tahoma" panose="020B0604030504040204"/>
                <a:ea typeface="SimSun" panose="02010600030101010101" pitchFamily="2" charset="-122"/>
              </a:rPr>
              <a:t>D</a:t>
            </a:r>
            <a:r>
              <a:rPr lang="en-US" altLang="zh-CN" sz="2800" kern="0" dirty="0">
                <a:solidFill>
                  <a:srgbClr val="0000FF"/>
                </a:solidFill>
                <a:latin typeface="Tahoma" panose="020B0604030504040204"/>
                <a:ea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rPr>
              <a:t>}, w) = T</a:t>
            </a:r>
            <a:r>
              <a:rPr lang="en-US" altLang="zh-CN" sz="2800" kern="0" dirty="0">
                <a:solidFill>
                  <a:srgbClr val="000000"/>
                </a:solidFill>
                <a:latin typeface="Tahoma" panose="020B0604030504040204"/>
                <a:ea typeface="SimSun" panose="02010600030101010101" pitchFamily="2" charset="-122"/>
              </a:rPr>
              <a:t>.</a:t>
            </a:r>
          </a:p>
        </p:txBody>
      </p:sp>
      <p:sp>
        <p:nvSpPr>
          <p:cNvPr id="7" name="Rectangle 6"/>
          <p:cNvSpPr>
            <a:spLocks noChangeArrowheads="1"/>
          </p:cNvSpPr>
          <p:nvPr/>
        </p:nvSpPr>
        <p:spPr bwMode="auto">
          <a:xfrm>
            <a:off x="2195736" y="444664"/>
            <a:ext cx="1797848"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Induction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2195736" y="444664"/>
            <a:ext cx="1797848"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Induction</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89</a:t>
            </a:fld>
            <a:r>
              <a:rPr lang="en-US" altLang="zh-CN"/>
              <a:t>/100</a:t>
            </a:r>
            <a:endParaRPr lang="en-US" altLang="zh-CN" dirty="0"/>
          </a:p>
        </p:txBody>
      </p:sp>
      <p:pic>
        <p:nvPicPr>
          <p:cNvPr id="3" name="Picture 2">
            <a:extLst>
              <a:ext uri="{FF2B5EF4-FFF2-40B4-BE49-F238E27FC236}">
                <a16:creationId xmlns:a16="http://schemas.microsoft.com/office/drawing/2014/main" id="{549CD3CA-27D6-2943-94B6-52CA0D115C27}"/>
              </a:ext>
            </a:extLst>
          </p:cNvPr>
          <p:cNvPicPr>
            <a:picLocks noChangeAspect="1"/>
          </p:cNvPicPr>
          <p:nvPr/>
        </p:nvPicPr>
        <p:blipFill>
          <a:blip r:embed="rId3"/>
          <a:stretch>
            <a:fillRect/>
          </a:stretch>
        </p:blipFill>
        <p:spPr>
          <a:xfrm>
            <a:off x="504825" y="1071563"/>
            <a:ext cx="7924800" cy="4330764"/>
          </a:xfrm>
          <a:prstGeom prst="rect">
            <a:avLst/>
          </a:prstGeom>
        </p:spPr>
      </p:pic>
      <p:pic>
        <p:nvPicPr>
          <p:cNvPr id="4" name="Picture 3">
            <a:extLst>
              <a:ext uri="{FF2B5EF4-FFF2-40B4-BE49-F238E27FC236}">
                <a16:creationId xmlns:a16="http://schemas.microsoft.com/office/drawing/2014/main" id="{7468301E-2FD7-934B-BC09-F9E433D693F5}"/>
              </a:ext>
            </a:extLst>
          </p:cNvPr>
          <p:cNvPicPr>
            <a:picLocks noChangeAspect="1"/>
          </p:cNvPicPr>
          <p:nvPr/>
        </p:nvPicPr>
        <p:blipFill>
          <a:blip r:embed="rId4"/>
          <a:stretch>
            <a:fillRect/>
          </a:stretch>
        </p:blipFill>
        <p:spPr>
          <a:xfrm>
            <a:off x="527720" y="5339206"/>
            <a:ext cx="7092280" cy="777496"/>
          </a:xfrm>
          <a:prstGeom prst="rect">
            <a:avLst/>
          </a:prstGeom>
        </p:spPr>
      </p:pic>
    </p:spTree>
    <p:extLst>
      <p:ext uri="{BB962C8B-B14F-4D97-AF65-F5344CB8AC3E}">
        <p14:creationId xmlns:p14="http://schemas.microsoft.com/office/powerpoint/2010/main" val="89413368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1" name="Rectangle 6"/>
          <p:cNvSpPr>
            <a:spLocks noChangeArrowheads="1"/>
          </p:cNvSpPr>
          <p:nvPr/>
        </p:nvSpPr>
        <p:spPr bwMode="auto">
          <a:xfrm>
            <a:off x="2129261" y="404664"/>
            <a:ext cx="3780362"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31A03"/>
                </a:solidFill>
                <a:latin typeface="Times New Roman" panose="02020703060505090304" pitchFamily="18" charset="0"/>
                <a:ea typeface="STXinwei" panose="02010800040101010101" pitchFamily="2" charset="-122"/>
              </a:rPr>
              <a:t>Acceptance of Inputs</a:t>
            </a:r>
            <a:endParaRPr lang="zh-CN" altLang="en-US" sz="3200" b="1" dirty="0">
              <a:solidFill>
                <a:srgbClr val="F31A03"/>
              </a:solidFill>
              <a:latin typeface="Times New Roman" panose="02020703060505090304" pitchFamily="18" charset="0"/>
              <a:ea typeface="STXinwei" panose="02010800040101010101" pitchFamily="2" charset="-122"/>
            </a:endParaRPr>
          </a:p>
        </p:txBody>
      </p:sp>
      <p:sp>
        <p:nvSpPr>
          <p:cNvPr id="4102" name="Rectangle 5"/>
          <p:cNvSpPr>
            <a:spLocks noChangeArrowheads="1"/>
          </p:cNvSpPr>
          <p:nvPr/>
        </p:nvSpPr>
        <p:spPr bwMode="auto">
          <a:xfrm>
            <a:off x="179512" y="1268413"/>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Given a sequence of inputs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input string</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start in the start state and follow the transition from each symbol in turn.</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Input is accepted if you wind up in a final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accepting</a:t>
            </a:r>
            <a:r>
              <a:rPr lang="en-US" altLang="zh-CN" sz="2800" dirty="0">
                <a:solidFill>
                  <a:srgbClr val="000090"/>
                </a:solidFill>
                <a:latin typeface="Tahoma" panose="020B0604030504040204" pitchFamily="34" charset="0"/>
                <a:ea typeface="Tahoma" panose="020B0604030504040204" pitchFamily="34" charset="0"/>
                <a:cs typeface="Tahoma" panose="020B0604030504040204" pitchFamily="34" charset="0"/>
              </a:rPr>
              <a:t>) state after all inputs have been read.</a:t>
            </a:r>
          </a:p>
        </p:txBody>
      </p:sp>
      <p:sp>
        <p:nvSpPr>
          <p:cNvPr id="7" name="圆角矩形 6"/>
          <p:cNvSpPr/>
          <p:nvPr/>
        </p:nvSpPr>
        <p:spPr>
          <a:xfrm>
            <a:off x="611560" y="4221088"/>
            <a:ext cx="7715304" cy="1285884"/>
          </a:xfrm>
          <a:prstGeom prst="roundRect">
            <a:avLst/>
          </a:prstGeom>
          <a:solidFill>
            <a:schemeClr val="bg1"/>
          </a:solidFill>
          <a:ln>
            <a:solidFill>
              <a:srgbClr val="C00000"/>
            </a:solid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eaLnBrk="0" hangingPunct="0">
              <a:spcBef>
                <a:spcPct val="20000"/>
              </a:spcBef>
              <a:buClr>
                <a:srgbClr val="1073E0"/>
              </a:buClr>
              <a:buSzPct val="80000"/>
              <a:defRPr/>
            </a:pPr>
            <a:r>
              <a:rPr lang="en-US" altLang="zh-CN" sz="2400" dirty="0">
                <a:solidFill>
                  <a:srgbClr val="0000FF"/>
                </a:solidFill>
                <a:latin typeface="Tahoma" panose="020B0604030504040204" pitchFamily="34" charset="0"/>
                <a:ea typeface="Tahoma" panose="020B0604030504040204" pitchFamily="34" charset="0"/>
                <a:cs typeface="Tahoma" panose="020B0604030504040204" pitchFamily="34" charset="0"/>
              </a:rPr>
              <a:t>The job of an automaton is to process strings of input symbols or inputs strings.</a:t>
            </a:r>
            <a:endParaRPr lang="zh-CN" altLang="en-US" sz="2400" dirty="0">
              <a:solidFill>
                <a:srgbClr val="0000FF"/>
              </a:solidFill>
              <a:latin typeface="Tahoma" panose="020B0604030504040204" pitchFamily="34" charset="0"/>
              <a:ea typeface="方正姚体" pitchFamily="2" charset="-122"/>
              <a:cs typeface="Tahoma" panose="020B0604030504040204" pitchFamily="34" charset="0"/>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We can allow state-to-state transitions on </a:t>
            </a:r>
            <a:r>
              <a:rPr lang="en-US" altLang="zh-CN" sz="2800"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FF"/>
                </a:solidFill>
                <a:latin typeface="Tahoma" panose="020B0604030504040204"/>
                <a:ea typeface="SimSun" panose="02010600030101010101" pitchFamily="2" charset="-122"/>
              </a:rPr>
              <a:t> </a:t>
            </a:r>
            <a:r>
              <a:rPr lang="en-US" altLang="zh-CN" sz="2800" kern="0" dirty="0">
                <a:solidFill>
                  <a:srgbClr val="000000"/>
                </a:solidFill>
                <a:latin typeface="Tahoma" panose="020B0604030504040204"/>
                <a:ea typeface="SimSun" panose="02010600030101010101" pitchFamily="2" charset="-122"/>
              </a:rPr>
              <a:t>input.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These transitions are done spontaneously, without looking at the input string.</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A convenience at times, but still only regular languages are accepted.</a:t>
            </a:r>
            <a:endParaRPr lang="en-US" altLang="zh-CN" sz="2400" kern="0" dirty="0">
              <a:solidFill>
                <a:srgbClr val="000000"/>
              </a:solidFill>
              <a:latin typeface="Tahoma" panose="020B0604030504040204"/>
              <a:ea typeface="SimSun" panose="02010600030101010101" pitchFamily="2" charset="-122"/>
            </a:endParaRPr>
          </a:p>
        </p:txBody>
      </p:sp>
      <p:sp>
        <p:nvSpPr>
          <p:cNvPr id="7" name="Rectangle 6"/>
          <p:cNvSpPr>
            <a:spLocks noChangeArrowheads="1"/>
          </p:cNvSpPr>
          <p:nvPr/>
        </p:nvSpPr>
        <p:spPr bwMode="auto">
          <a:xfrm>
            <a:off x="1696503" y="444664"/>
            <a:ext cx="402762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NFA with </a:t>
            </a:r>
            <a:r>
              <a:rPr lang="en-US" altLang="zh-CN" sz="3200" b="1" dirty="0">
                <a:solidFill>
                  <a:srgbClr val="0000FF"/>
                </a:solidFill>
                <a:latin typeface="Times New Roman" panose="02020703060505090304"/>
                <a:cs typeface="Times New Roman" panose="02020703060505090304"/>
              </a:rPr>
              <a:t>ε</a:t>
            </a:r>
            <a:r>
              <a:rPr lang="en-US" altLang="zh-CN" sz="3200" b="1" dirty="0">
                <a:solidFill>
                  <a:srgbClr val="0000FF"/>
                </a:solidFill>
                <a:latin typeface="Times New Roman" panose="02020703060505090304" pitchFamily="18" charset="0"/>
                <a:ea typeface="STXinwei" panose="02010800040101010101" pitchFamily="2" charset="-122"/>
              </a:rPr>
              <a:t>-Transition</a:t>
            </a:r>
            <a:endParaRPr lang="zh-CN" altLang="en-US" sz="3200" b="1" dirty="0">
              <a:solidFill>
                <a:srgbClr val="0000FF"/>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90</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2188927" y="444664"/>
            <a:ext cx="3042780"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a:t>
            </a:r>
            <a:r>
              <a:rPr lang="en-US" altLang="zh-CN" sz="3200" dirty="0">
                <a:solidFill>
                  <a:srgbClr val="FF0000"/>
                </a:solidFill>
                <a:latin typeface="Lucida Sans Unicode" panose="020B0602030504020204" pitchFamily="34" charset="0"/>
              </a:rPr>
              <a:t>ε</a:t>
            </a:r>
            <a:r>
              <a:rPr lang="en-US" altLang="zh-CN" sz="3200" b="1" dirty="0">
                <a:solidFill>
                  <a:srgbClr val="FF0000"/>
                </a:solidFill>
                <a:latin typeface="Times New Roman" panose="02020703060505090304" pitchFamily="18" charset="0"/>
                <a:ea typeface="STXinwei" panose="02010800040101010101" pitchFamily="2" charset="-122"/>
              </a:rPr>
              <a:t>-NFA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grpSp>
        <p:nvGrpSpPr>
          <p:cNvPr id="8" name="Group 30"/>
          <p:cNvGrpSpPr/>
          <p:nvPr/>
        </p:nvGrpSpPr>
        <p:grpSpPr bwMode="auto">
          <a:xfrm>
            <a:off x="381000" y="1905000"/>
            <a:ext cx="4114800" cy="2747963"/>
            <a:chOff x="240" y="1296"/>
            <a:chExt cx="2592" cy="1731"/>
          </a:xfrm>
        </p:grpSpPr>
        <p:sp>
          <p:nvSpPr>
            <p:cNvPr id="9" name="Oval 3"/>
            <p:cNvSpPr>
              <a:spLocks noChangeArrowheads="1"/>
            </p:cNvSpPr>
            <p:nvPr/>
          </p:nvSpPr>
          <p:spPr bwMode="auto">
            <a:xfrm>
              <a:off x="1776" y="1824"/>
              <a:ext cx="288" cy="288"/>
            </a:xfrm>
            <a:prstGeom prst="ellipse">
              <a:avLst/>
            </a:prstGeom>
            <a:solidFill>
              <a:srgbClr val="FFFF99">
                <a:alpha val="50000"/>
              </a:srgbClr>
            </a:solidFill>
            <a:ln w="9525">
              <a:solidFill>
                <a:schemeClr val="tx1"/>
              </a:solidFill>
              <a:round/>
            </a:ln>
            <a:effectLst/>
          </p:spPr>
          <p:txBody>
            <a:bodyPr wrap="none" anchor="ctr"/>
            <a:lstStyle/>
            <a:p>
              <a:pPr algn="ctr"/>
              <a:r>
                <a:rPr lang="en-US" altLang="zh-CN" sz="2400"/>
                <a:t>C</a:t>
              </a:r>
            </a:p>
          </p:txBody>
        </p:sp>
        <p:sp>
          <p:nvSpPr>
            <p:cNvPr id="10" name="Oval 4"/>
            <p:cNvSpPr>
              <a:spLocks noChangeArrowheads="1"/>
            </p:cNvSpPr>
            <p:nvPr/>
          </p:nvSpPr>
          <p:spPr bwMode="auto">
            <a:xfrm>
              <a:off x="1104" y="2592"/>
              <a:ext cx="288" cy="288"/>
            </a:xfrm>
            <a:prstGeom prst="ellipse">
              <a:avLst/>
            </a:prstGeom>
            <a:solidFill>
              <a:srgbClr val="FFFF99">
                <a:alpha val="50000"/>
              </a:srgbClr>
            </a:solidFill>
            <a:ln w="9525">
              <a:solidFill>
                <a:schemeClr val="tx1"/>
              </a:solidFill>
              <a:round/>
            </a:ln>
            <a:effectLst/>
          </p:spPr>
          <p:txBody>
            <a:bodyPr wrap="none" anchor="ctr"/>
            <a:lstStyle/>
            <a:p>
              <a:pPr algn="ctr"/>
              <a:r>
                <a:rPr lang="en-US" altLang="zh-CN" sz="2400"/>
                <a:t>E</a:t>
              </a:r>
            </a:p>
          </p:txBody>
        </p:sp>
        <p:sp>
          <p:nvSpPr>
            <p:cNvPr id="11" name="Oval 5"/>
            <p:cNvSpPr>
              <a:spLocks noChangeArrowheads="1"/>
            </p:cNvSpPr>
            <p:nvPr/>
          </p:nvSpPr>
          <p:spPr bwMode="auto">
            <a:xfrm>
              <a:off x="1776" y="2592"/>
              <a:ext cx="288" cy="288"/>
            </a:xfrm>
            <a:prstGeom prst="ellipse">
              <a:avLst/>
            </a:prstGeom>
            <a:solidFill>
              <a:srgbClr val="FFFF99">
                <a:alpha val="50000"/>
              </a:srgbClr>
            </a:solidFill>
            <a:ln w="9525">
              <a:solidFill>
                <a:schemeClr val="tx1"/>
              </a:solidFill>
              <a:round/>
            </a:ln>
            <a:effectLst/>
          </p:spPr>
          <p:txBody>
            <a:bodyPr wrap="none" anchor="ctr"/>
            <a:lstStyle/>
            <a:p>
              <a:pPr algn="ctr"/>
              <a:r>
                <a:rPr lang="en-US" altLang="zh-CN" sz="2400"/>
                <a:t>F</a:t>
              </a:r>
            </a:p>
          </p:txBody>
        </p:sp>
        <p:sp>
          <p:nvSpPr>
            <p:cNvPr id="12" name="Oval 7"/>
            <p:cNvSpPr>
              <a:spLocks noChangeArrowheads="1"/>
            </p:cNvSpPr>
            <p:nvPr/>
          </p:nvSpPr>
          <p:spPr bwMode="auto">
            <a:xfrm>
              <a:off x="432" y="2208"/>
              <a:ext cx="288" cy="288"/>
            </a:xfrm>
            <a:prstGeom prst="ellipse">
              <a:avLst/>
            </a:prstGeom>
            <a:solidFill>
              <a:srgbClr val="FFFF99">
                <a:alpha val="50000"/>
              </a:srgbClr>
            </a:solidFill>
            <a:ln w="9525">
              <a:solidFill>
                <a:schemeClr val="tx1"/>
              </a:solidFill>
              <a:round/>
            </a:ln>
            <a:effectLst/>
          </p:spPr>
          <p:txBody>
            <a:bodyPr wrap="none" anchor="ctr"/>
            <a:lstStyle/>
            <a:p>
              <a:pPr algn="ctr"/>
              <a:r>
                <a:rPr lang="en-US" altLang="zh-CN" sz="2400"/>
                <a:t>A</a:t>
              </a:r>
            </a:p>
          </p:txBody>
        </p:sp>
        <p:sp>
          <p:nvSpPr>
            <p:cNvPr id="13" name="Oval 8"/>
            <p:cNvSpPr>
              <a:spLocks noChangeArrowheads="1"/>
            </p:cNvSpPr>
            <p:nvPr/>
          </p:nvSpPr>
          <p:spPr bwMode="auto">
            <a:xfrm>
              <a:off x="1104" y="1824"/>
              <a:ext cx="288" cy="288"/>
            </a:xfrm>
            <a:prstGeom prst="ellipse">
              <a:avLst/>
            </a:prstGeom>
            <a:solidFill>
              <a:srgbClr val="FFFF99">
                <a:alpha val="50000"/>
              </a:srgbClr>
            </a:solidFill>
            <a:ln w="9525">
              <a:solidFill>
                <a:schemeClr val="tx1"/>
              </a:solidFill>
              <a:round/>
            </a:ln>
            <a:effectLst/>
          </p:spPr>
          <p:txBody>
            <a:bodyPr wrap="none" anchor="ctr"/>
            <a:lstStyle/>
            <a:p>
              <a:pPr algn="ctr"/>
              <a:r>
                <a:rPr lang="en-US" altLang="zh-CN" sz="2400"/>
                <a:t>B</a:t>
              </a:r>
            </a:p>
          </p:txBody>
        </p:sp>
        <p:sp>
          <p:nvSpPr>
            <p:cNvPr id="14" name="Oval 9"/>
            <p:cNvSpPr>
              <a:spLocks noChangeArrowheads="1"/>
            </p:cNvSpPr>
            <p:nvPr/>
          </p:nvSpPr>
          <p:spPr bwMode="auto">
            <a:xfrm>
              <a:off x="2496" y="1824"/>
              <a:ext cx="288" cy="288"/>
            </a:xfrm>
            <a:prstGeom prst="ellipse">
              <a:avLst/>
            </a:prstGeom>
            <a:solidFill>
              <a:srgbClr val="FFFF99">
                <a:alpha val="50000"/>
              </a:srgbClr>
            </a:solidFill>
            <a:ln w="9525">
              <a:solidFill>
                <a:schemeClr val="tx1"/>
              </a:solidFill>
              <a:round/>
            </a:ln>
            <a:effectLst/>
          </p:spPr>
          <p:txBody>
            <a:bodyPr wrap="none" anchor="ctr"/>
            <a:lstStyle/>
            <a:p>
              <a:pPr algn="ctr"/>
              <a:r>
                <a:rPr lang="en-US" altLang="zh-CN" sz="2400"/>
                <a:t>D</a:t>
              </a:r>
            </a:p>
          </p:txBody>
        </p:sp>
        <p:sp>
          <p:nvSpPr>
            <p:cNvPr id="15" name="Oval 10"/>
            <p:cNvSpPr>
              <a:spLocks noChangeArrowheads="1"/>
            </p:cNvSpPr>
            <p:nvPr/>
          </p:nvSpPr>
          <p:spPr bwMode="auto">
            <a:xfrm>
              <a:off x="2448" y="1776"/>
              <a:ext cx="384" cy="384"/>
            </a:xfrm>
            <a:prstGeom prst="ellipse">
              <a:avLst/>
            </a:prstGeom>
            <a:noFill/>
            <a:ln w="9525">
              <a:solidFill>
                <a:schemeClr val="tx1"/>
              </a:solidFill>
              <a:round/>
            </a:ln>
            <a:effectLst/>
          </p:spPr>
          <p:txBody>
            <a:bodyPr wrap="none" anchor="ctr"/>
            <a:lstStyle/>
            <a:p>
              <a:endParaRPr lang="zh-CN" altLang="en-US" sz="2400"/>
            </a:p>
          </p:txBody>
        </p:sp>
        <p:sp>
          <p:nvSpPr>
            <p:cNvPr id="16" name="Line 11"/>
            <p:cNvSpPr>
              <a:spLocks noChangeShapeType="1"/>
            </p:cNvSpPr>
            <p:nvPr/>
          </p:nvSpPr>
          <p:spPr bwMode="auto">
            <a:xfrm>
              <a:off x="240" y="2331"/>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17" name="Line 12"/>
            <p:cNvSpPr>
              <a:spLocks noChangeShapeType="1"/>
            </p:cNvSpPr>
            <p:nvPr/>
          </p:nvSpPr>
          <p:spPr bwMode="auto">
            <a:xfrm flipV="1">
              <a:off x="672" y="1947"/>
              <a:ext cx="432" cy="288"/>
            </a:xfrm>
            <a:prstGeom prst="line">
              <a:avLst/>
            </a:prstGeom>
            <a:noFill/>
            <a:ln w="9525">
              <a:solidFill>
                <a:schemeClr val="tx1"/>
              </a:solidFill>
              <a:round/>
              <a:tailEnd type="triangle" w="med" len="med"/>
            </a:ln>
            <a:effectLst/>
          </p:spPr>
          <p:txBody>
            <a:bodyPr/>
            <a:lstStyle/>
            <a:p>
              <a:endParaRPr lang="zh-CN" altLang="en-US" sz="2400"/>
            </a:p>
          </p:txBody>
        </p:sp>
        <p:sp>
          <p:nvSpPr>
            <p:cNvPr id="18" name="Line 13"/>
            <p:cNvSpPr>
              <a:spLocks noChangeShapeType="1"/>
            </p:cNvSpPr>
            <p:nvPr/>
          </p:nvSpPr>
          <p:spPr bwMode="auto">
            <a:xfrm>
              <a:off x="672" y="2427"/>
              <a:ext cx="432" cy="288"/>
            </a:xfrm>
            <a:prstGeom prst="line">
              <a:avLst/>
            </a:prstGeom>
            <a:noFill/>
            <a:ln w="9525">
              <a:solidFill>
                <a:schemeClr val="tx1"/>
              </a:solidFill>
              <a:round/>
              <a:tailEnd type="triangle" w="med" len="med"/>
            </a:ln>
            <a:effectLst/>
          </p:spPr>
          <p:txBody>
            <a:bodyPr/>
            <a:lstStyle/>
            <a:p>
              <a:endParaRPr lang="zh-CN" altLang="en-US" sz="2400"/>
            </a:p>
          </p:txBody>
        </p:sp>
        <p:sp>
          <p:nvSpPr>
            <p:cNvPr id="19" name="Line 14"/>
            <p:cNvSpPr>
              <a:spLocks noChangeShapeType="1"/>
            </p:cNvSpPr>
            <p:nvPr/>
          </p:nvSpPr>
          <p:spPr bwMode="auto">
            <a:xfrm>
              <a:off x="1392" y="1947"/>
              <a:ext cx="384" cy="0"/>
            </a:xfrm>
            <a:prstGeom prst="line">
              <a:avLst/>
            </a:prstGeom>
            <a:noFill/>
            <a:ln w="9525">
              <a:solidFill>
                <a:schemeClr val="tx1"/>
              </a:solidFill>
              <a:round/>
              <a:tailEnd type="triangle" w="med" len="med"/>
            </a:ln>
            <a:effectLst/>
          </p:spPr>
          <p:txBody>
            <a:bodyPr/>
            <a:lstStyle/>
            <a:p>
              <a:endParaRPr lang="zh-CN" altLang="en-US" sz="2400"/>
            </a:p>
          </p:txBody>
        </p:sp>
        <p:sp>
          <p:nvSpPr>
            <p:cNvPr id="20" name="Line 15"/>
            <p:cNvSpPr>
              <a:spLocks noChangeShapeType="1"/>
            </p:cNvSpPr>
            <p:nvPr/>
          </p:nvSpPr>
          <p:spPr bwMode="auto">
            <a:xfrm flipV="1">
              <a:off x="1248" y="2091"/>
              <a:ext cx="0" cy="480"/>
            </a:xfrm>
            <a:prstGeom prst="line">
              <a:avLst/>
            </a:prstGeom>
            <a:noFill/>
            <a:ln w="9525">
              <a:solidFill>
                <a:schemeClr val="tx1"/>
              </a:solidFill>
              <a:round/>
              <a:tailEnd type="triangle" w="med" len="med"/>
            </a:ln>
            <a:effectLst/>
          </p:spPr>
          <p:txBody>
            <a:bodyPr/>
            <a:lstStyle/>
            <a:p>
              <a:endParaRPr lang="zh-CN" altLang="en-US" sz="2400"/>
            </a:p>
          </p:txBody>
        </p:sp>
        <p:sp>
          <p:nvSpPr>
            <p:cNvPr id="21" name="Line 16"/>
            <p:cNvSpPr>
              <a:spLocks noChangeShapeType="1"/>
            </p:cNvSpPr>
            <p:nvPr/>
          </p:nvSpPr>
          <p:spPr bwMode="auto">
            <a:xfrm flipV="1">
              <a:off x="1344" y="2043"/>
              <a:ext cx="480" cy="576"/>
            </a:xfrm>
            <a:prstGeom prst="line">
              <a:avLst/>
            </a:prstGeom>
            <a:noFill/>
            <a:ln w="9525">
              <a:solidFill>
                <a:schemeClr val="tx1"/>
              </a:solidFill>
              <a:round/>
              <a:tailEnd type="triangle" w="med" len="med"/>
            </a:ln>
            <a:effectLst/>
          </p:spPr>
          <p:txBody>
            <a:bodyPr/>
            <a:lstStyle/>
            <a:p>
              <a:endParaRPr lang="zh-CN" altLang="en-US" sz="2400"/>
            </a:p>
          </p:txBody>
        </p:sp>
        <p:sp>
          <p:nvSpPr>
            <p:cNvPr id="22" name="Line 17"/>
            <p:cNvSpPr>
              <a:spLocks noChangeShapeType="1"/>
            </p:cNvSpPr>
            <p:nvPr/>
          </p:nvSpPr>
          <p:spPr bwMode="auto">
            <a:xfrm>
              <a:off x="1392" y="2715"/>
              <a:ext cx="384" cy="0"/>
            </a:xfrm>
            <a:prstGeom prst="line">
              <a:avLst/>
            </a:prstGeom>
            <a:noFill/>
            <a:ln w="9525">
              <a:solidFill>
                <a:schemeClr val="tx1"/>
              </a:solidFill>
              <a:round/>
              <a:tailEnd type="triangle" w="med" len="med"/>
            </a:ln>
            <a:effectLst/>
          </p:spPr>
          <p:txBody>
            <a:bodyPr/>
            <a:lstStyle/>
            <a:p>
              <a:endParaRPr lang="zh-CN" altLang="en-US" sz="2400"/>
            </a:p>
          </p:txBody>
        </p:sp>
        <p:sp>
          <p:nvSpPr>
            <p:cNvPr id="23" name="Line 18"/>
            <p:cNvSpPr>
              <a:spLocks noChangeShapeType="1"/>
            </p:cNvSpPr>
            <p:nvPr/>
          </p:nvSpPr>
          <p:spPr bwMode="auto">
            <a:xfrm>
              <a:off x="2064" y="1947"/>
              <a:ext cx="384" cy="0"/>
            </a:xfrm>
            <a:prstGeom prst="line">
              <a:avLst/>
            </a:prstGeom>
            <a:noFill/>
            <a:ln w="9525">
              <a:solidFill>
                <a:schemeClr val="tx1"/>
              </a:solidFill>
              <a:round/>
              <a:tailEnd type="triangle" w="med" len="med"/>
            </a:ln>
            <a:effectLst/>
          </p:spPr>
          <p:txBody>
            <a:bodyPr/>
            <a:lstStyle/>
            <a:p>
              <a:endParaRPr lang="zh-CN" altLang="en-US" sz="2400"/>
            </a:p>
          </p:txBody>
        </p:sp>
        <p:sp>
          <p:nvSpPr>
            <p:cNvPr id="24" name="Line 19"/>
            <p:cNvSpPr>
              <a:spLocks noChangeShapeType="1"/>
            </p:cNvSpPr>
            <p:nvPr/>
          </p:nvSpPr>
          <p:spPr bwMode="auto">
            <a:xfrm flipV="1">
              <a:off x="2016" y="2091"/>
              <a:ext cx="480" cy="528"/>
            </a:xfrm>
            <a:prstGeom prst="line">
              <a:avLst/>
            </a:prstGeom>
            <a:noFill/>
            <a:ln w="9525">
              <a:solidFill>
                <a:schemeClr val="tx1"/>
              </a:solidFill>
              <a:round/>
              <a:tailEnd type="triangle" w="med" len="med"/>
            </a:ln>
            <a:effectLst/>
          </p:spPr>
          <p:txBody>
            <a:bodyPr/>
            <a:lstStyle/>
            <a:p>
              <a:endParaRPr lang="zh-CN" altLang="en-US" sz="2400"/>
            </a:p>
          </p:txBody>
        </p:sp>
        <p:sp>
          <p:nvSpPr>
            <p:cNvPr id="25" name="Text Box 20"/>
            <p:cNvSpPr txBox="1">
              <a:spLocks noChangeArrowheads="1"/>
            </p:cNvSpPr>
            <p:nvPr/>
          </p:nvSpPr>
          <p:spPr bwMode="auto">
            <a:xfrm>
              <a:off x="672" y="1824"/>
              <a:ext cx="224" cy="291"/>
            </a:xfrm>
            <a:prstGeom prst="rect">
              <a:avLst/>
            </a:prstGeom>
            <a:noFill/>
            <a:ln>
              <a:noFill/>
            </a:ln>
            <a:effectLst/>
          </p:spPr>
          <p:txBody>
            <a:bodyPr wrap="none">
              <a:spAutoFit/>
            </a:bodyPr>
            <a:lstStyle/>
            <a:p>
              <a:r>
                <a:rPr lang="en-US" altLang="zh-CN" sz="2400"/>
                <a:t>1</a:t>
              </a:r>
            </a:p>
          </p:txBody>
        </p:sp>
        <p:sp>
          <p:nvSpPr>
            <p:cNvPr id="26" name="Text Box 21"/>
            <p:cNvSpPr txBox="1">
              <a:spLocks noChangeArrowheads="1"/>
            </p:cNvSpPr>
            <p:nvPr/>
          </p:nvSpPr>
          <p:spPr bwMode="auto">
            <a:xfrm>
              <a:off x="1440" y="1680"/>
              <a:ext cx="224" cy="291"/>
            </a:xfrm>
            <a:prstGeom prst="rect">
              <a:avLst/>
            </a:prstGeom>
            <a:noFill/>
            <a:ln>
              <a:noFill/>
            </a:ln>
            <a:effectLst/>
          </p:spPr>
          <p:txBody>
            <a:bodyPr wrap="none">
              <a:spAutoFit/>
            </a:bodyPr>
            <a:lstStyle/>
            <a:p>
              <a:r>
                <a:rPr lang="en-US" altLang="zh-CN" sz="2400"/>
                <a:t>1</a:t>
              </a:r>
            </a:p>
          </p:txBody>
        </p:sp>
        <p:sp>
          <p:nvSpPr>
            <p:cNvPr id="27" name="Text Box 22"/>
            <p:cNvSpPr txBox="1">
              <a:spLocks noChangeArrowheads="1"/>
            </p:cNvSpPr>
            <p:nvPr/>
          </p:nvSpPr>
          <p:spPr bwMode="auto">
            <a:xfrm>
              <a:off x="2112" y="1680"/>
              <a:ext cx="224" cy="291"/>
            </a:xfrm>
            <a:prstGeom prst="rect">
              <a:avLst/>
            </a:prstGeom>
            <a:noFill/>
            <a:ln>
              <a:noFill/>
            </a:ln>
            <a:effectLst/>
          </p:spPr>
          <p:txBody>
            <a:bodyPr wrap="none">
              <a:spAutoFit/>
            </a:bodyPr>
            <a:lstStyle/>
            <a:p>
              <a:r>
                <a:rPr lang="en-US" altLang="zh-CN" sz="2400"/>
                <a:t>1</a:t>
              </a:r>
            </a:p>
          </p:txBody>
        </p:sp>
        <p:cxnSp>
          <p:nvCxnSpPr>
            <p:cNvPr id="28" name="AutoShape 23"/>
            <p:cNvCxnSpPr>
              <a:cxnSpLocks noChangeShapeType="1"/>
            </p:cNvCxnSpPr>
            <p:nvPr/>
          </p:nvCxnSpPr>
          <p:spPr bwMode="auto">
            <a:xfrm rot="5400000" flipV="1">
              <a:off x="1872" y="1179"/>
              <a:ext cx="8" cy="1256"/>
            </a:xfrm>
            <a:prstGeom prst="curvedConnector3">
              <a:avLst>
                <a:gd name="adj1" fmla="val -2400000"/>
              </a:avLst>
            </a:prstGeom>
            <a:noFill/>
            <a:ln w="9525">
              <a:solidFill>
                <a:schemeClr val="tx1"/>
              </a:solidFill>
              <a:round/>
              <a:tailEnd type="triangle" w="med" len="med"/>
            </a:ln>
            <a:effectLst/>
          </p:spPr>
        </p:cxnSp>
        <p:sp>
          <p:nvSpPr>
            <p:cNvPr id="29" name="Text Box 24"/>
            <p:cNvSpPr txBox="1">
              <a:spLocks noChangeArrowheads="1"/>
            </p:cNvSpPr>
            <p:nvPr/>
          </p:nvSpPr>
          <p:spPr bwMode="auto">
            <a:xfrm>
              <a:off x="672" y="2544"/>
              <a:ext cx="224" cy="291"/>
            </a:xfrm>
            <a:prstGeom prst="rect">
              <a:avLst/>
            </a:prstGeom>
            <a:noFill/>
            <a:ln>
              <a:noFill/>
            </a:ln>
            <a:effectLst/>
          </p:spPr>
          <p:txBody>
            <a:bodyPr wrap="none">
              <a:spAutoFit/>
            </a:bodyPr>
            <a:lstStyle/>
            <a:p>
              <a:r>
                <a:rPr lang="en-US" altLang="zh-CN" sz="2400"/>
                <a:t>0</a:t>
              </a:r>
            </a:p>
          </p:txBody>
        </p:sp>
        <p:sp>
          <p:nvSpPr>
            <p:cNvPr id="30" name="Text Box 25"/>
            <p:cNvSpPr txBox="1">
              <a:spLocks noChangeArrowheads="1"/>
            </p:cNvSpPr>
            <p:nvPr/>
          </p:nvSpPr>
          <p:spPr bwMode="auto">
            <a:xfrm>
              <a:off x="2208" y="2304"/>
              <a:ext cx="224" cy="291"/>
            </a:xfrm>
            <a:prstGeom prst="rect">
              <a:avLst/>
            </a:prstGeom>
            <a:noFill/>
            <a:ln>
              <a:noFill/>
            </a:ln>
            <a:effectLst/>
          </p:spPr>
          <p:txBody>
            <a:bodyPr wrap="none">
              <a:spAutoFit/>
            </a:bodyPr>
            <a:lstStyle/>
            <a:p>
              <a:r>
                <a:rPr lang="en-US" altLang="zh-CN" sz="2400"/>
                <a:t>0</a:t>
              </a:r>
            </a:p>
          </p:txBody>
        </p:sp>
        <p:sp>
          <p:nvSpPr>
            <p:cNvPr id="31" name="Text Box 26"/>
            <p:cNvSpPr txBox="1">
              <a:spLocks noChangeArrowheads="1"/>
            </p:cNvSpPr>
            <p:nvPr/>
          </p:nvSpPr>
          <p:spPr bwMode="auto">
            <a:xfrm>
              <a:off x="1440" y="2736"/>
              <a:ext cx="224" cy="291"/>
            </a:xfrm>
            <a:prstGeom prst="rect">
              <a:avLst/>
            </a:prstGeom>
            <a:noFill/>
            <a:ln>
              <a:noFill/>
            </a:ln>
            <a:effectLst/>
          </p:spPr>
          <p:txBody>
            <a:bodyPr wrap="none">
              <a:spAutoFit/>
            </a:bodyPr>
            <a:lstStyle/>
            <a:p>
              <a:r>
                <a:rPr lang="en-US" altLang="zh-CN" sz="2400"/>
                <a:t>0</a:t>
              </a:r>
            </a:p>
          </p:txBody>
        </p:sp>
        <p:sp>
          <p:nvSpPr>
            <p:cNvPr id="32" name="Text Box 27"/>
            <p:cNvSpPr txBox="1">
              <a:spLocks noChangeArrowheads="1"/>
            </p:cNvSpPr>
            <p:nvPr/>
          </p:nvSpPr>
          <p:spPr bwMode="auto">
            <a:xfrm>
              <a:off x="1728" y="1296"/>
              <a:ext cx="219" cy="291"/>
            </a:xfrm>
            <a:prstGeom prst="rect">
              <a:avLst/>
            </a:prstGeom>
            <a:noFill/>
            <a:ln>
              <a:noFill/>
            </a:ln>
            <a:effectLst/>
          </p:spPr>
          <p:txBody>
            <a:bodyPr wrap="none">
              <a:spAutoFit/>
            </a:bodyPr>
            <a:lstStyle/>
            <a:p>
              <a:r>
                <a:rPr lang="en-US" altLang="zh-CN" sz="2400" dirty="0">
                  <a:latin typeface="Lucida Sans Unicode" panose="020B0602030504020204" pitchFamily="34" charset="0"/>
                </a:rPr>
                <a:t>ε</a:t>
              </a:r>
            </a:p>
          </p:txBody>
        </p:sp>
        <p:sp>
          <p:nvSpPr>
            <p:cNvPr id="33" name="Text Box 28"/>
            <p:cNvSpPr txBox="1">
              <a:spLocks noChangeArrowheads="1"/>
            </p:cNvSpPr>
            <p:nvPr/>
          </p:nvSpPr>
          <p:spPr bwMode="auto">
            <a:xfrm>
              <a:off x="1008" y="2160"/>
              <a:ext cx="219" cy="291"/>
            </a:xfrm>
            <a:prstGeom prst="rect">
              <a:avLst/>
            </a:prstGeom>
            <a:noFill/>
            <a:ln>
              <a:noFill/>
            </a:ln>
            <a:effectLst/>
          </p:spPr>
          <p:txBody>
            <a:bodyPr wrap="none">
              <a:spAutoFit/>
            </a:bodyPr>
            <a:lstStyle/>
            <a:p>
              <a:r>
                <a:rPr lang="en-US" altLang="zh-CN" sz="2400" dirty="0">
                  <a:latin typeface="Lucida Sans Unicode" panose="020B0602030504020204" pitchFamily="34" charset="0"/>
                </a:rPr>
                <a:t>ε</a:t>
              </a:r>
            </a:p>
          </p:txBody>
        </p:sp>
        <p:sp>
          <p:nvSpPr>
            <p:cNvPr id="34" name="Text Box 29"/>
            <p:cNvSpPr txBox="1">
              <a:spLocks noChangeArrowheads="1"/>
            </p:cNvSpPr>
            <p:nvPr/>
          </p:nvSpPr>
          <p:spPr bwMode="auto">
            <a:xfrm>
              <a:off x="1536" y="2256"/>
              <a:ext cx="219" cy="291"/>
            </a:xfrm>
            <a:prstGeom prst="rect">
              <a:avLst/>
            </a:prstGeom>
            <a:noFill/>
            <a:ln>
              <a:noFill/>
            </a:ln>
            <a:effectLst/>
          </p:spPr>
          <p:txBody>
            <a:bodyPr wrap="none">
              <a:spAutoFit/>
            </a:bodyPr>
            <a:lstStyle/>
            <a:p>
              <a:r>
                <a:rPr lang="en-US" altLang="zh-CN" sz="2400" dirty="0">
                  <a:latin typeface="Lucida Sans Unicode" panose="020B0602030504020204" pitchFamily="34" charset="0"/>
                </a:rPr>
                <a:t>ε</a:t>
              </a:r>
            </a:p>
          </p:txBody>
        </p:sp>
      </p:grpSp>
      <p:grpSp>
        <p:nvGrpSpPr>
          <p:cNvPr id="35" name="Group 39"/>
          <p:cNvGrpSpPr/>
          <p:nvPr/>
        </p:nvGrpSpPr>
        <p:grpSpPr bwMode="auto">
          <a:xfrm>
            <a:off x="5638799" y="1752600"/>
            <a:ext cx="3124200" cy="2743200"/>
            <a:chOff x="3658" y="1104"/>
            <a:chExt cx="1968" cy="1728"/>
          </a:xfrm>
        </p:grpSpPr>
        <p:sp>
          <p:nvSpPr>
            <p:cNvPr id="36" name="Text Box 32"/>
            <p:cNvSpPr txBox="1">
              <a:spLocks noChangeArrowheads="1"/>
            </p:cNvSpPr>
            <p:nvPr/>
          </p:nvSpPr>
          <p:spPr bwMode="auto">
            <a:xfrm>
              <a:off x="3936" y="1104"/>
              <a:ext cx="1690" cy="1687"/>
            </a:xfrm>
            <a:prstGeom prst="rect">
              <a:avLst/>
            </a:prstGeom>
            <a:noFill/>
            <a:ln>
              <a:noFill/>
            </a:ln>
            <a:effectLst/>
          </p:spPr>
          <p:txBody>
            <a:bodyPr wrap="none">
              <a:spAutoFit/>
            </a:bodyPr>
            <a:lstStyle/>
            <a:p>
              <a:r>
                <a:rPr lang="en-US" altLang="zh-CN" sz="2400" dirty="0"/>
                <a:t>     0     1     </a:t>
              </a:r>
              <a:r>
                <a:rPr lang="en-US" altLang="zh-CN" sz="2400" dirty="0">
                  <a:latin typeface="Lucida Sans Unicode" panose="020B0602030504020204" pitchFamily="34" charset="0"/>
                </a:rPr>
                <a:t>ε</a:t>
              </a:r>
              <a:endParaRPr lang="en-US" altLang="zh-CN" sz="2400" dirty="0"/>
            </a:p>
            <a:p>
              <a:r>
                <a:rPr lang="en-US" altLang="zh-CN" sz="2400" dirty="0"/>
                <a:t>A  {E}   {B}   </a:t>
              </a:r>
              <a:r>
                <a:rPr lang="en-US" altLang="zh-CN" sz="2400" dirty="0">
                  <a:latin typeface="Lucida Sans Unicode" panose="020B0602030504020204" pitchFamily="34" charset="0"/>
                </a:rPr>
                <a:t>∅</a:t>
              </a:r>
              <a:endParaRPr lang="en-US" altLang="zh-CN" sz="2400" dirty="0"/>
            </a:p>
            <a:p>
              <a:r>
                <a:rPr lang="en-US" altLang="zh-CN" sz="2400" dirty="0"/>
                <a:t>B   </a:t>
              </a:r>
              <a:r>
                <a:rPr lang="en-US" altLang="zh-CN" sz="2400" dirty="0">
                  <a:latin typeface="Lucida Sans Unicode" panose="020B0602030504020204" pitchFamily="34" charset="0"/>
                </a:rPr>
                <a:t>∅</a:t>
              </a:r>
              <a:r>
                <a:rPr lang="en-US" altLang="zh-CN" sz="2400" dirty="0"/>
                <a:t>   {C}   {D}</a:t>
              </a:r>
            </a:p>
            <a:p>
              <a:r>
                <a:rPr lang="en-US" altLang="zh-CN" sz="2400" dirty="0"/>
                <a:t>C   </a:t>
              </a:r>
              <a:r>
                <a:rPr lang="en-US" altLang="zh-CN" sz="2400" dirty="0">
                  <a:latin typeface="Lucida Sans Unicode" panose="020B0602030504020204" pitchFamily="34" charset="0"/>
                </a:rPr>
                <a:t>∅   </a:t>
              </a:r>
              <a:r>
                <a:rPr lang="en-US" altLang="zh-CN" sz="2400" dirty="0"/>
                <a:t>{D}  </a:t>
              </a:r>
              <a:r>
                <a:rPr lang="en-US" altLang="zh-CN" sz="2400" dirty="0">
                  <a:latin typeface="Lucida Sans Unicode" panose="020B0602030504020204" pitchFamily="34" charset="0"/>
                </a:rPr>
                <a:t>∅</a:t>
              </a:r>
              <a:endParaRPr lang="en-US" altLang="zh-CN" sz="2400" dirty="0"/>
            </a:p>
            <a:p>
              <a:r>
                <a:rPr lang="en-US" altLang="zh-CN" sz="2400" dirty="0"/>
                <a:t>D   </a:t>
              </a:r>
              <a:r>
                <a:rPr lang="en-US" altLang="zh-CN" sz="2400" dirty="0">
                  <a:latin typeface="Lucida Sans Unicode" panose="020B0602030504020204" pitchFamily="34" charset="0"/>
                </a:rPr>
                <a:t>∅   ∅   ∅</a:t>
              </a:r>
            </a:p>
            <a:p>
              <a:r>
                <a:rPr lang="en-US" altLang="zh-CN" sz="2400" dirty="0"/>
                <a:t>E   {F}   </a:t>
              </a:r>
              <a:r>
                <a:rPr lang="en-US" altLang="zh-CN" sz="2400" dirty="0">
                  <a:latin typeface="Lucida Sans Unicode" panose="020B0602030504020204" pitchFamily="34" charset="0"/>
                </a:rPr>
                <a:t>∅ </a:t>
              </a:r>
              <a:r>
                <a:rPr lang="en-US" altLang="zh-CN" sz="2400" dirty="0"/>
                <a:t>  {B, C}</a:t>
              </a:r>
            </a:p>
            <a:p>
              <a:r>
                <a:rPr lang="en-US" altLang="zh-CN" sz="2400" dirty="0"/>
                <a:t>F   {D}   </a:t>
              </a:r>
              <a:r>
                <a:rPr lang="en-US" altLang="zh-CN" sz="2400" dirty="0">
                  <a:latin typeface="Lucida Sans Unicode" panose="020B0602030504020204" pitchFamily="34" charset="0"/>
                </a:rPr>
                <a:t>∅  ∅</a:t>
              </a:r>
            </a:p>
          </p:txBody>
        </p:sp>
        <p:sp>
          <p:nvSpPr>
            <p:cNvPr id="37" name="Line 33"/>
            <p:cNvSpPr>
              <a:spLocks noChangeShapeType="1"/>
            </p:cNvSpPr>
            <p:nvPr/>
          </p:nvSpPr>
          <p:spPr bwMode="auto">
            <a:xfrm>
              <a:off x="3658" y="1536"/>
              <a:ext cx="192" cy="0"/>
            </a:xfrm>
            <a:prstGeom prst="line">
              <a:avLst/>
            </a:prstGeom>
            <a:noFill/>
            <a:ln w="9525">
              <a:solidFill>
                <a:schemeClr val="tx1"/>
              </a:solidFill>
              <a:round/>
              <a:tailEnd type="triangle" w="med" len="med"/>
            </a:ln>
            <a:effectLst/>
          </p:spPr>
          <p:txBody>
            <a:bodyPr/>
            <a:lstStyle/>
            <a:p>
              <a:endParaRPr lang="zh-CN" altLang="en-US" sz="2400"/>
            </a:p>
          </p:txBody>
        </p:sp>
        <p:sp>
          <p:nvSpPr>
            <p:cNvPr id="38" name="Text Box 34"/>
            <p:cNvSpPr txBox="1">
              <a:spLocks noChangeArrowheads="1"/>
            </p:cNvSpPr>
            <p:nvPr/>
          </p:nvSpPr>
          <p:spPr bwMode="auto">
            <a:xfrm>
              <a:off x="3706" y="2112"/>
              <a:ext cx="192" cy="291"/>
            </a:xfrm>
            <a:prstGeom prst="rect">
              <a:avLst/>
            </a:prstGeom>
            <a:noFill/>
            <a:ln>
              <a:noFill/>
            </a:ln>
            <a:effectLst/>
          </p:spPr>
          <p:txBody>
            <a:bodyPr wrap="none">
              <a:spAutoFit/>
            </a:bodyPr>
            <a:lstStyle/>
            <a:p>
              <a:r>
                <a:rPr lang="en-US" altLang="zh-CN" sz="2400"/>
                <a:t>*</a:t>
              </a:r>
            </a:p>
          </p:txBody>
        </p:sp>
        <p:sp>
          <p:nvSpPr>
            <p:cNvPr id="39" name="Line 35"/>
            <p:cNvSpPr>
              <a:spLocks noChangeShapeType="1"/>
            </p:cNvSpPr>
            <p:nvPr/>
          </p:nvSpPr>
          <p:spPr bwMode="auto">
            <a:xfrm>
              <a:off x="3802" y="1392"/>
              <a:ext cx="1632" cy="0"/>
            </a:xfrm>
            <a:prstGeom prst="line">
              <a:avLst/>
            </a:prstGeom>
            <a:noFill/>
            <a:ln w="9525">
              <a:solidFill>
                <a:schemeClr val="tx1"/>
              </a:solidFill>
              <a:round/>
            </a:ln>
            <a:effectLst/>
          </p:spPr>
          <p:txBody>
            <a:bodyPr/>
            <a:lstStyle/>
            <a:p>
              <a:endParaRPr lang="zh-CN" altLang="en-US" sz="2400"/>
            </a:p>
          </p:txBody>
        </p:sp>
        <p:sp>
          <p:nvSpPr>
            <p:cNvPr id="40" name="Line 36"/>
            <p:cNvSpPr>
              <a:spLocks noChangeShapeType="1"/>
            </p:cNvSpPr>
            <p:nvPr/>
          </p:nvSpPr>
          <p:spPr bwMode="auto">
            <a:xfrm>
              <a:off x="4186" y="1200"/>
              <a:ext cx="0" cy="1632"/>
            </a:xfrm>
            <a:prstGeom prst="line">
              <a:avLst/>
            </a:prstGeom>
            <a:noFill/>
            <a:ln w="9525">
              <a:solidFill>
                <a:schemeClr val="tx1"/>
              </a:solidFill>
              <a:round/>
            </a:ln>
            <a:effectLst/>
          </p:spPr>
          <p:txBody>
            <a:bodyPr/>
            <a:lstStyle/>
            <a:p>
              <a:endParaRPr lang="zh-CN" altLang="en-US" sz="2400"/>
            </a:p>
          </p:txBody>
        </p:sp>
        <p:sp>
          <p:nvSpPr>
            <p:cNvPr id="41" name="Line 37"/>
            <p:cNvSpPr>
              <a:spLocks noChangeShapeType="1"/>
            </p:cNvSpPr>
            <p:nvPr/>
          </p:nvSpPr>
          <p:spPr bwMode="auto">
            <a:xfrm>
              <a:off x="4618" y="1200"/>
              <a:ext cx="0" cy="1632"/>
            </a:xfrm>
            <a:prstGeom prst="line">
              <a:avLst/>
            </a:prstGeom>
            <a:noFill/>
            <a:ln w="9525">
              <a:solidFill>
                <a:schemeClr val="tx1"/>
              </a:solidFill>
              <a:round/>
            </a:ln>
            <a:effectLst/>
          </p:spPr>
          <p:txBody>
            <a:bodyPr/>
            <a:lstStyle/>
            <a:p>
              <a:endParaRPr lang="zh-CN" altLang="en-US" sz="2400"/>
            </a:p>
          </p:txBody>
        </p:sp>
        <p:sp>
          <p:nvSpPr>
            <p:cNvPr id="42" name="Line 38"/>
            <p:cNvSpPr>
              <a:spLocks noChangeShapeType="1"/>
            </p:cNvSpPr>
            <p:nvPr/>
          </p:nvSpPr>
          <p:spPr bwMode="auto">
            <a:xfrm>
              <a:off x="5002" y="1200"/>
              <a:ext cx="0" cy="1632"/>
            </a:xfrm>
            <a:prstGeom prst="line">
              <a:avLst/>
            </a:prstGeom>
            <a:noFill/>
            <a:ln w="9525">
              <a:solidFill>
                <a:schemeClr val="tx1"/>
              </a:solidFill>
              <a:round/>
            </a:ln>
            <a:effectLst/>
          </p:spPr>
          <p:txBody>
            <a:bodyPr/>
            <a:lstStyle/>
            <a:p>
              <a:endParaRPr lang="zh-CN" altLang="en-US" sz="2400"/>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91</a:t>
            </a:fld>
            <a:r>
              <a:rPr lang="en-US" altLang="zh-CN"/>
              <a:t>/100</a:t>
            </a:r>
            <a:endParaRPr lang="en-US" altLang="zh-CN" dirty="0"/>
          </a:p>
        </p:txBody>
      </p:sp>
    </p:spTree>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0" y="1340768"/>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FF"/>
                </a:solidFill>
                <a:latin typeface="Tahoma" panose="020B0604030504040204"/>
                <a:ea typeface="SimSun" panose="02010600030101010101" pitchFamily="2" charset="-122"/>
              </a:rPr>
              <a:t>CL(q) = </a:t>
            </a:r>
            <a:r>
              <a:rPr lang="en-US" altLang="zh-CN" sz="2800" kern="0" dirty="0">
                <a:solidFill>
                  <a:srgbClr val="000000"/>
                </a:solidFill>
                <a:latin typeface="Tahoma" panose="020B0604030504040204"/>
                <a:ea typeface="SimSun" panose="02010600030101010101" pitchFamily="2" charset="-122"/>
              </a:rPr>
              <a:t>set of states you can reach from state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00"/>
                </a:solidFill>
                <a:latin typeface="Tahoma" panose="020B0604030504040204"/>
                <a:ea typeface="SimSun" panose="02010600030101010101" pitchFamily="2" charset="-122"/>
              </a:rPr>
              <a:t> following only arcs labeled </a:t>
            </a:r>
            <a:r>
              <a:rPr lang="en-US" altLang="zh-CN" sz="2800"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rPr>
              <a:t>.</a:t>
            </a:r>
          </a:p>
        </p:txBody>
      </p:sp>
      <p:sp>
        <p:nvSpPr>
          <p:cNvPr id="7" name="Rectangle 6"/>
          <p:cNvSpPr>
            <a:spLocks noChangeArrowheads="1"/>
          </p:cNvSpPr>
          <p:nvPr/>
        </p:nvSpPr>
        <p:spPr bwMode="auto">
          <a:xfrm>
            <a:off x="2188723" y="444664"/>
            <a:ext cx="30431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Closure of States</a:t>
            </a:r>
            <a:endParaRPr lang="zh-CN" altLang="en-US" sz="3200" b="1" dirty="0">
              <a:solidFill>
                <a:srgbClr val="0000FF"/>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92</a:t>
            </a:fld>
            <a:r>
              <a:rPr lang="en-US" altLang="zh-CN"/>
              <a:t>/100</a:t>
            </a:r>
            <a:endParaRPr lang="en-US" altLang="zh-CN" dirty="0"/>
          </a:p>
        </p:txBody>
      </p:sp>
      <p:pic>
        <p:nvPicPr>
          <p:cNvPr id="3" name="Picture 2">
            <a:extLst>
              <a:ext uri="{FF2B5EF4-FFF2-40B4-BE49-F238E27FC236}">
                <a16:creationId xmlns:a16="http://schemas.microsoft.com/office/drawing/2014/main" id="{DF5A5303-85DB-C940-AAC2-2EE3D02966F9}"/>
              </a:ext>
            </a:extLst>
          </p:cNvPr>
          <p:cNvPicPr>
            <a:picLocks noChangeAspect="1"/>
          </p:cNvPicPr>
          <p:nvPr/>
        </p:nvPicPr>
        <p:blipFill>
          <a:blip r:embed="rId3"/>
          <a:stretch>
            <a:fillRect/>
          </a:stretch>
        </p:blipFill>
        <p:spPr>
          <a:xfrm>
            <a:off x="297815" y="2569953"/>
            <a:ext cx="8316416" cy="1718094"/>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4102"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FF"/>
                </a:solidFill>
                <a:latin typeface="Tahoma" panose="020B0604030504040204"/>
                <a:ea typeface="SimSun" panose="02010600030101010101" pitchFamily="2" charset="-122"/>
              </a:rPr>
              <a:t>CL(q) = </a:t>
            </a:r>
            <a:r>
              <a:rPr lang="en-US" altLang="zh-CN" sz="2800" kern="0" dirty="0">
                <a:solidFill>
                  <a:srgbClr val="000000"/>
                </a:solidFill>
                <a:latin typeface="Tahoma" panose="020B0604030504040204"/>
                <a:ea typeface="SimSun" panose="02010600030101010101" pitchFamily="2" charset="-122"/>
              </a:rPr>
              <a:t>set of states you can reach from state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00"/>
                </a:solidFill>
                <a:latin typeface="Tahoma" panose="020B0604030504040204"/>
                <a:ea typeface="SimSun" panose="02010600030101010101" pitchFamily="2" charset="-122"/>
              </a:rPr>
              <a:t> following only arcs labeled </a:t>
            </a:r>
            <a:r>
              <a:rPr lang="en-US" altLang="zh-CN" sz="2800"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DA0058"/>
                </a:solidFill>
                <a:latin typeface="Tahoma" panose="020B0604030504040204"/>
                <a:ea typeface="SimSun" panose="02010600030101010101" pitchFamily="2" charset="-122"/>
              </a:rPr>
              <a:t>Example</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FF"/>
                </a:solidFill>
                <a:latin typeface="Tahoma" panose="020B0604030504040204"/>
                <a:ea typeface="SimSun" panose="02010600030101010101" pitchFamily="2" charset="-122"/>
              </a:rPr>
              <a:t>CL(A) = {A}</a:t>
            </a:r>
            <a:r>
              <a:rPr lang="en-US" altLang="zh-CN" sz="2800" kern="0" dirty="0">
                <a:solidFill>
                  <a:srgbClr val="000000"/>
                </a:solidFill>
                <a:latin typeface="Tahoma" panose="020B0604030504040204"/>
                <a:ea typeface="SimSun" panose="02010600030101010101" pitchFamily="2" charset="-122"/>
              </a:rPr>
              <a:t>;</a:t>
            </a:r>
          </a:p>
          <a:p>
            <a:pPr eaLnBrk="0" hangingPunct="0">
              <a:spcBef>
                <a:spcPct val="20000"/>
              </a:spcBef>
              <a:buClr>
                <a:srgbClr val="1073E0"/>
              </a:buClr>
              <a:buSzPct val="70000"/>
              <a:defRPr/>
            </a:pP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FF"/>
                </a:solidFill>
                <a:latin typeface="Tahoma" panose="020B0604030504040204"/>
                <a:ea typeface="SimSun" panose="02010600030101010101" pitchFamily="2" charset="-122"/>
              </a:rPr>
              <a:t>CL(E) = {B, C, D, E}</a:t>
            </a:r>
            <a:r>
              <a:rPr lang="en-US" altLang="zh-CN" sz="2800" kern="0" dirty="0">
                <a:solidFill>
                  <a:srgbClr val="000000"/>
                </a:solidFill>
                <a:latin typeface="Tahoma" panose="020B0604030504040204"/>
                <a:ea typeface="SimSun" panose="02010600030101010101" pitchFamily="2" charset="-122"/>
              </a:rPr>
              <a:t>.</a:t>
            </a:r>
          </a:p>
          <a:p>
            <a:pPr eaLnBrk="0" hangingPunct="0">
              <a:spcBef>
                <a:spcPct val="20000"/>
              </a:spcBef>
              <a:buClr>
                <a:srgbClr val="1073E0"/>
              </a:buClr>
              <a:buSzPct val="70000"/>
              <a:defRPr/>
            </a:pPr>
            <a:endParaRPr lang="en-US" altLang="zh-CN" sz="2800" kern="0" dirty="0">
              <a:solidFill>
                <a:srgbClr val="000000"/>
              </a:solidFill>
              <a:latin typeface="Tahoma" panose="020B0604030504040204"/>
              <a:ea typeface="SimSun" panose="02010600030101010101" pitchFamily="2" charset="-122"/>
            </a:endParaRPr>
          </a:p>
          <a:p>
            <a:pPr eaLnBrk="0" hangingPunct="0">
              <a:spcBef>
                <a:spcPct val="20000"/>
              </a:spcBef>
              <a:buClr>
                <a:srgbClr val="1073E0"/>
              </a:buClr>
              <a:buSzPct val="70000"/>
              <a:defRPr/>
            </a:pPr>
            <a:endParaRPr lang="en-US" altLang="zh-CN" sz="2800" kern="0" dirty="0">
              <a:solidFill>
                <a:srgbClr val="000000"/>
              </a:solidFill>
              <a:latin typeface="Tahoma" panose="020B0604030504040204"/>
              <a:ea typeface="SimSun" panose="02010600030101010101" pitchFamily="2" charset="-122"/>
            </a:endParaRPr>
          </a:p>
          <a:p>
            <a:pPr marL="457200" lvl="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rPr>
              <a:t>Closure of a set of states = </a:t>
            </a:r>
            <a:r>
              <a:rPr lang="en-US" altLang="zh-CN" sz="2800" kern="0" dirty="0">
                <a:solidFill>
                  <a:srgbClr val="0000FF"/>
                </a:solidFill>
                <a:latin typeface="Tahoma" panose="020B0604030504040204"/>
                <a:ea typeface="SimSun" panose="02010600030101010101" pitchFamily="2" charset="-122"/>
              </a:rPr>
              <a:t>union</a:t>
            </a:r>
            <a:r>
              <a:rPr lang="en-US" altLang="zh-CN" sz="2800" kern="0" dirty="0">
                <a:solidFill>
                  <a:srgbClr val="000000"/>
                </a:solidFill>
                <a:latin typeface="Tahoma" panose="020B0604030504040204"/>
                <a:ea typeface="SimSun" panose="02010600030101010101" pitchFamily="2" charset="-122"/>
              </a:rPr>
              <a:t> of the closure of each state.</a:t>
            </a:r>
          </a:p>
        </p:txBody>
      </p:sp>
      <p:sp>
        <p:nvSpPr>
          <p:cNvPr id="7" name="Rectangle 6"/>
          <p:cNvSpPr>
            <a:spLocks noChangeArrowheads="1"/>
          </p:cNvSpPr>
          <p:nvPr/>
        </p:nvSpPr>
        <p:spPr bwMode="auto">
          <a:xfrm>
            <a:off x="2188723" y="444664"/>
            <a:ext cx="3043181"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Closure of States</a:t>
            </a:r>
            <a:endParaRPr lang="zh-CN" altLang="en-US" sz="3200" b="1" dirty="0">
              <a:solidFill>
                <a:srgbClr val="0000FF"/>
              </a:solidFill>
              <a:latin typeface="Times New Roman" panose="02020703060505090304" pitchFamily="18" charset="0"/>
              <a:ea typeface="STXinwei" panose="02010800040101010101" pitchFamily="2" charset="-122"/>
            </a:endParaRPr>
          </a:p>
        </p:txBody>
      </p:sp>
      <p:grpSp>
        <p:nvGrpSpPr>
          <p:cNvPr id="62" name="Group 4"/>
          <p:cNvGrpSpPr/>
          <p:nvPr/>
        </p:nvGrpSpPr>
        <p:grpSpPr bwMode="auto">
          <a:xfrm>
            <a:off x="4499992" y="1916832"/>
            <a:ext cx="3352800" cy="2262188"/>
            <a:chOff x="240" y="1296"/>
            <a:chExt cx="2592" cy="1805"/>
          </a:xfrm>
        </p:grpSpPr>
        <p:sp>
          <p:nvSpPr>
            <p:cNvPr id="63" name="Oval 5"/>
            <p:cNvSpPr>
              <a:spLocks noChangeArrowheads="1"/>
            </p:cNvSpPr>
            <p:nvPr/>
          </p:nvSpPr>
          <p:spPr bwMode="auto">
            <a:xfrm>
              <a:off x="1776" y="1824"/>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C</a:t>
              </a:r>
            </a:p>
          </p:txBody>
        </p:sp>
        <p:sp>
          <p:nvSpPr>
            <p:cNvPr id="64" name="Oval 6"/>
            <p:cNvSpPr>
              <a:spLocks noChangeArrowheads="1"/>
            </p:cNvSpPr>
            <p:nvPr/>
          </p:nvSpPr>
          <p:spPr bwMode="auto">
            <a:xfrm>
              <a:off x="1104" y="2592"/>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E</a:t>
              </a:r>
            </a:p>
          </p:txBody>
        </p:sp>
        <p:sp>
          <p:nvSpPr>
            <p:cNvPr id="65" name="Oval 7"/>
            <p:cNvSpPr>
              <a:spLocks noChangeArrowheads="1"/>
            </p:cNvSpPr>
            <p:nvPr/>
          </p:nvSpPr>
          <p:spPr bwMode="auto">
            <a:xfrm>
              <a:off x="1776" y="2592"/>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F</a:t>
              </a:r>
            </a:p>
          </p:txBody>
        </p:sp>
        <p:sp>
          <p:nvSpPr>
            <p:cNvPr id="66" name="Oval 8"/>
            <p:cNvSpPr>
              <a:spLocks noChangeArrowheads="1"/>
            </p:cNvSpPr>
            <p:nvPr/>
          </p:nvSpPr>
          <p:spPr bwMode="auto">
            <a:xfrm>
              <a:off x="432" y="2208"/>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A</a:t>
              </a:r>
            </a:p>
          </p:txBody>
        </p:sp>
        <p:sp>
          <p:nvSpPr>
            <p:cNvPr id="67" name="Oval 9"/>
            <p:cNvSpPr>
              <a:spLocks noChangeArrowheads="1"/>
            </p:cNvSpPr>
            <p:nvPr/>
          </p:nvSpPr>
          <p:spPr bwMode="auto">
            <a:xfrm>
              <a:off x="1104" y="1824"/>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B</a:t>
              </a:r>
            </a:p>
          </p:txBody>
        </p:sp>
        <p:sp>
          <p:nvSpPr>
            <p:cNvPr id="68" name="Oval 10"/>
            <p:cNvSpPr>
              <a:spLocks noChangeArrowheads="1"/>
            </p:cNvSpPr>
            <p:nvPr/>
          </p:nvSpPr>
          <p:spPr bwMode="auto">
            <a:xfrm>
              <a:off x="2496" y="1824"/>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D</a:t>
              </a:r>
            </a:p>
          </p:txBody>
        </p:sp>
        <p:sp>
          <p:nvSpPr>
            <p:cNvPr id="69" name="Oval 11"/>
            <p:cNvSpPr>
              <a:spLocks noChangeArrowheads="1"/>
            </p:cNvSpPr>
            <p:nvPr/>
          </p:nvSpPr>
          <p:spPr bwMode="auto">
            <a:xfrm>
              <a:off x="2448" y="1776"/>
              <a:ext cx="384" cy="384"/>
            </a:xfrm>
            <a:prstGeom prst="ellips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Line 12"/>
            <p:cNvSpPr>
              <a:spLocks noChangeShapeType="1"/>
            </p:cNvSpPr>
            <p:nvPr/>
          </p:nvSpPr>
          <p:spPr bwMode="auto">
            <a:xfrm>
              <a:off x="240" y="2331"/>
              <a:ext cx="192"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Line 13"/>
            <p:cNvSpPr>
              <a:spLocks noChangeShapeType="1"/>
            </p:cNvSpPr>
            <p:nvPr/>
          </p:nvSpPr>
          <p:spPr bwMode="auto">
            <a:xfrm flipV="1">
              <a:off x="672" y="1947"/>
              <a:ext cx="432" cy="28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Line 14"/>
            <p:cNvSpPr>
              <a:spLocks noChangeShapeType="1"/>
            </p:cNvSpPr>
            <p:nvPr/>
          </p:nvSpPr>
          <p:spPr bwMode="auto">
            <a:xfrm>
              <a:off x="672" y="2427"/>
              <a:ext cx="432" cy="28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Line 15"/>
            <p:cNvSpPr>
              <a:spLocks noChangeShapeType="1"/>
            </p:cNvSpPr>
            <p:nvPr/>
          </p:nvSpPr>
          <p:spPr bwMode="auto">
            <a:xfrm>
              <a:off x="1392" y="1947"/>
              <a:ext cx="384"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Line 16"/>
            <p:cNvSpPr>
              <a:spLocks noChangeShapeType="1"/>
            </p:cNvSpPr>
            <p:nvPr/>
          </p:nvSpPr>
          <p:spPr bwMode="auto">
            <a:xfrm flipV="1">
              <a:off x="1248" y="2091"/>
              <a:ext cx="0" cy="48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Line 17"/>
            <p:cNvSpPr>
              <a:spLocks noChangeShapeType="1"/>
            </p:cNvSpPr>
            <p:nvPr/>
          </p:nvSpPr>
          <p:spPr bwMode="auto">
            <a:xfrm flipV="1">
              <a:off x="1344" y="2043"/>
              <a:ext cx="480" cy="576"/>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Line 18"/>
            <p:cNvSpPr>
              <a:spLocks noChangeShapeType="1"/>
            </p:cNvSpPr>
            <p:nvPr/>
          </p:nvSpPr>
          <p:spPr bwMode="auto">
            <a:xfrm>
              <a:off x="1392" y="2715"/>
              <a:ext cx="384"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Line 19"/>
            <p:cNvSpPr>
              <a:spLocks noChangeShapeType="1"/>
            </p:cNvSpPr>
            <p:nvPr/>
          </p:nvSpPr>
          <p:spPr bwMode="auto">
            <a:xfrm>
              <a:off x="2064" y="1947"/>
              <a:ext cx="384"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Line 20"/>
            <p:cNvSpPr>
              <a:spLocks noChangeShapeType="1"/>
            </p:cNvSpPr>
            <p:nvPr/>
          </p:nvSpPr>
          <p:spPr bwMode="auto">
            <a:xfrm flipV="1">
              <a:off x="2016" y="2091"/>
              <a:ext cx="480" cy="52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Text Box 21"/>
            <p:cNvSpPr txBox="1">
              <a:spLocks noChangeArrowheads="1"/>
            </p:cNvSpPr>
            <p:nvPr/>
          </p:nvSpPr>
          <p:spPr bwMode="auto">
            <a:xfrm>
              <a:off x="672" y="1824"/>
              <a:ext cx="271"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sp>
          <p:nvSpPr>
            <p:cNvPr id="80" name="Text Box 22"/>
            <p:cNvSpPr txBox="1">
              <a:spLocks noChangeArrowheads="1"/>
            </p:cNvSpPr>
            <p:nvPr/>
          </p:nvSpPr>
          <p:spPr bwMode="auto">
            <a:xfrm>
              <a:off x="1440" y="1680"/>
              <a:ext cx="272"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sp>
          <p:nvSpPr>
            <p:cNvPr id="81" name="Text Box 23"/>
            <p:cNvSpPr txBox="1">
              <a:spLocks noChangeArrowheads="1"/>
            </p:cNvSpPr>
            <p:nvPr/>
          </p:nvSpPr>
          <p:spPr bwMode="auto">
            <a:xfrm>
              <a:off x="2112" y="1680"/>
              <a:ext cx="271"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cxnSp>
          <p:nvCxnSpPr>
            <p:cNvPr id="82" name="AutoShape 24"/>
            <p:cNvCxnSpPr>
              <a:cxnSpLocks noChangeShapeType="1"/>
            </p:cNvCxnSpPr>
            <p:nvPr/>
          </p:nvCxnSpPr>
          <p:spPr bwMode="auto">
            <a:xfrm rot="5400000" flipV="1">
              <a:off x="1872" y="1179"/>
              <a:ext cx="8" cy="1256"/>
            </a:xfrm>
            <a:prstGeom prst="curvedConnector3">
              <a:avLst>
                <a:gd name="adj1" fmla="val -2400000"/>
              </a:avLst>
            </a:prstGeom>
            <a:noFill/>
            <a:ln w="9525">
              <a:solidFill>
                <a:srgbClr val="000000"/>
              </a:solidFill>
              <a:round/>
              <a:tailEnd type="triangle" w="med" len="med"/>
            </a:ln>
            <a:effectLst/>
          </p:spPr>
        </p:cxnSp>
        <p:sp>
          <p:nvSpPr>
            <p:cNvPr id="83" name="Text Box 25"/>
            <p:cNvSpPr txBox="1">
              <a:spLocks noChangeArrowheads="1"/>
            </p:cNvSpPr>
            <p:nvPr/>
          </p:nvSpPr>
          <p:spPr bwMode="auto">
            <a:xfrm>
              <a:off x="672" y="2544"/>
              <a:ext cx="271" cy="364"/>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Text" lastClr="000000"/>
                  </a:solidFill>
                  <a:effectLst/>
                  <a:uLnTx/>
                  <a:uFillTx/>
                </a:rPr>
                <a:t>0</a:t>
              </a:r>
            </a:p>
          </p:txBody>
        </p:sp>
        <p:sp>
          <p:nvSpPr>
            <p:cNvPr id="84" name="Text Box 26"/>
            <p:cNvSpPr txBox="1">
              <a:spLocks noChangeArrowheads="1"/>
            </p:cNvSpPr>
            <p:nvPr/>
          </p:nvSpPr>
          <p:spPr bwMode="auto">
            <a:xfrm>
              <a:off x="2207" y="2304"/>
              <a:ext cx="272"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0</a:t>
              </a:r>
            </a:p>
          </p:txBody>
        </p:sp>
        <p:sp>
          <p:nvSpPr>
            <p:cNvPr id="85" name="Text Box 27"/>
            <p:cNvSpPr txBox="1">
              <a:spLocks noChangeArrowheads="1"/>
            </p:cNvSpPr>
            <p:nvPr/>
          </p:nvSpPr>
          <p:spPr bwMode="auto">
            <a:xfrm>
              <a:off x="1440" y="2736"/>
              <a:ext cx="272"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0</a:t>
              </a:r>
            </a:p>
          </p:txBody>
        </p:sp>
        <p:sp>
          <p:nvSpPr>
            <p:cNvPr id="86" name="Text Box 28"/>
            <p:cNvSpPr txBox="1">
              <a:spLocks noChangeArrowheads="1"/>
            </p:cNvSpPr>
            <p:nvPr/>
          </p:nvSpPr>
          <p:spPr bwMode="auto">
            <a:xfrm>
              <a:off x="1729" y="1296"/>
              <a:ext cx="268" cy="368"/>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p>
          </p:txBody>
        </p:sp>
        <p:sp>
          <p:nvSpPr>
            <p:cNvPr id="87" name="Text Box 29"/>
            <p:cNvSpPr txBox="1">
              <a:spLocks noChangeArrowheads="1"/>
            </p:cNvSpPr>
            <p:nvPr/>
          </p:nvSpPr>
          <p:spPr bwMode="auto">
            <a:xfrm>
              <a:off x="1008" y="2160"/>
              <a:ext cx="268" cy="368"/>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p>
          </p:txBody>
        </p:sp>
        <p:sp>
          <p:nvSpPr>
            <p:cNvPr id="88" name="Text Box 30"/>
            <p:cNvSpPr txBox="1">
              <a:spLocks noChangeArrowheads="1"/>
            </p:cNvSpPr>
            <p:nvPr/>
          </p:nvSpPr>
          <p:spPr bwMode="auto">
            <a:xfrm>
              <a:off x="1536" y="2158"/>
              <a:ext cx="268" cy="368"/>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93</a:t>
            </a:fld>
            <a:r>
              <a:rPr lang="en-US" altLang="zh-CN"/>
              <a:t>/100</a:t>
            </a:r>
            <a:endParaRPr lang="en-US" altLang="zh-CN" dirty="0"/>
          </a:p>
        </p:txBody>
      </p:sp>
    </p:spTree>
    <p:extLst>
      <p:ext uri="{BB962C8B-B14F-4D97-AF65-F5344CB8AC3E}">
        <p14:creationId xmlns:p14="http://schemas.microsoft.com/office/powerpoint/2010/main" val="40611640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984616" y="444664"/>
            <a:ext cx="467561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Extended Delta for </a:t>
            </a:r>
            <a:r>
              <a:rPr lang="en-US" altLang="zh-CN" sz="3200" dirty="0">
                <a:solidFill>
                  <a:srgbClr val="FF0000"/>
                </a:solidFill>
                <a:latin typeface="Lucida Sans Unicode" panose="020B0602030504020204" pitchFamily="34" charset="0"/>
              </a:rPr>
              <a:t>ε</a:t>
            </a:r>
            <a:r>
              <a:rPr lang="en-US" altLang="zh-CN" sz="3200" b="1" dirty="0">
                <a:solidFill>
                  <a:srgbClr val="FF0000"/>
                </a:solidFill>
                <a:latin typeface="Times New Roman" panose="02020703060505090304" pitchFamily="18" charset="0"/>
                <a:ea typeface="STXinwei" panose="02010800040101010101" pitchFamily="2" charset="-122"/>
              </a:rPr>
              <a:t>-NFA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94</a:t>
            </a:fld>
            <a:r>
              <a:rPr lang="en-US" altLang="zh-CN"/>
              <a:t>/100</a:t>
            </a:r>
            <a:endParaRPr lang="en-US" altLang="zh-CN" dirty="0"/>
          </a:p>
        </p:txBody>
      </p:sp>
      <p:pic>
        <p:nvPicPr>
          <p:cNvPr id="4" name="Picture 3">
            <a:extLst>
              <a:ext uri="{FF2B5EF4-FFF2-40B4-BE49-F238E27FC236}">
                <a16:creationId xmlns:a16="http://schemas.microsoft.com/office/drawing/2014/main" id="{5F44F51C-095E-B143-93B6-1528DD6A86F6}"/>
              </a:ext>
            </a:extLst>
          </p:cNvPr>
          <p:cNvPicPr>
            <a:picLocks noChangeAspect="1"/>
          </p:cNvPicPr>
          <p:nvPr/>
        </p:nvPicPr>
        <p:blipFill>
          <a:blip r:embed="rId3"/>
          <a:stretch>
            <a:fillRect/>
          </a:stretch>
        </p:blipFill>
        <p:spPr>
          <a:xfrm>
            <a:off x="167662" y="1341726"/>
            <a:ext cx="8808676" cy="914318"/>
          </a:xfrm>
          <a:prstGeom prst="rect">
            <a:avLst/>
          </a:prstGeom>
        </p:spPr>
      </p:pic>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984616" y="444664"/>
            <a:ext cx="467561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Extended Delta for </a:t>
            </a:r>
            <a:r>
              <a:rPr lang="en-US" altLang="zh-CN" sz="3200" dirty="0">
                <a:solidFill>
                  <a:srgbClr val="FF0000"/>
                </a:solidFill>
                <a:latin typeface="Lucida Sans Unicode" panose="020B0602030504020204" pitchFamily="34" charset="0"/>
              </a:rPr>
              <a:t>ε</a:t>
            </a:r>
            <a:r>
              <a:rPr lang="en-US" altLang="zh-CN" sz="3200" b="1" dirty="0">
                <a:solidFill>
                  <a:srgbClr val="FF0000"/>
                </a:solidFill>
                <a:latin typeface="Times New Roman" panose="02020703060505090304" pitchFamily="18" charset="0"/>
                <a:ea typeface="STXinwei" panose="02010800040101010101" pitchFamily="2" charset="-122"/>
              </a:rPr>
              <a:t>-NFA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95</a:t>
            </a:fld>
            <a:r>
              <a:rPr lang="en-US" altLang="zh-CN"/>
              <a:t>/100</a:t>
            </a:r>
            <a:endParaRPr lang="en-US" altLang="zh-CN" dirty="0"/>
          </a:p>
        </p:txBody>
      </p:sp>
      <p:pic>
        <p:nvPicPr>
          <p:cNvPr id="5" name="Picture 4">
            <a:extLst>
              <a:ext uri="{FF2B5EF4-FFF2-40B4-BE49-F238E27FC236}">
                <a16:creationId xmlns:a16="http://schemas.microsoft.com/office/drawing/2014/main" id="{1F042BFE-1D06-F64B-B0A6-4D0927ABAF5F}"/>
              </a:ext>
            </a:extLst>
          </p:cNvPr>
          <p:cNvPicPr>
            <a:picLocks noChangeAspect="1"/>
          </p:cNvPicPr>
          <p:nvPr/>
        </p:nvPicPr>
        <p:blipFill>
          <a:blip r:embed="rId3"/>
          <a:stretch>
            <a:fillRect/>
          </a:stretch>
        </p:blipFill>
        <p:spPr>
          <a:xfrm>
            <a:off x="449796" y="1283098"/>
            <a:ext cx="8244408" cy="1016147"/>
          </a:xfrm>
          <a:prstGeom prst="rect">
            <a:avLst/>
          </a:prstGeom>
        </p:spPr>
      </p:pic>
      <p:grpSp>
        <p:nvGrpSpPr>
          <p:cNvPr id="13" name="Group 12">
            <a:extLst>
              <a:ext uri="{FF2B5EF4-FFF2-40B4-BE49-F238E27FC236}">
                <a16:creationId xmlns:a16="http://schemas.microsoft.com/office/drawing/2014/main" id="{748A7C3C-798C-7F40-897A-3807ED3A1638}"/>
              </a:ext>
            </a:extLst>
          </p:cNvPr>
          <p:cNvGrpSpPr/>
          <p:nvPr/>
        </p:nvGrpSpPr>
        <p:grpSpPr>
          <a:xfrm>
            <a:off x="389638" y="2299245"/>
            <a:ext cx="7416815" cy="3888432"/>
            <a:chOff x="107504" y="3429000"/>
            <a:chExt cx="7416815" cy="3888432"/>
          </a:xfrm>
        </p:grpSpPr>
        <p:pic>
          <p:nvPicPr>
            <p:cNvPr id="6" name="Picture 5">
              <a:extLst>
                <a:ext uri="{FF2B5EF4-FFF2-40B4-BE49-F238E27FC236}">
                  <a16:creationId xmlns:a16="http://schemas.microsoft.com/office/drawing/2014/main" id="{EA370668-07C0-9242-AA59-EA9DB7751E79}"/>
                </a:ext>
              </a:extLst>
            </p:cNvPr>
            <p:cNvPicPr>
              <a:picLocks noChangeAspect="1"/>
            </p:cNvPicPr>
            <p:nvPr/>
          </p:nvPicPr>
          <p:blipFill>
            <a:blip r:embed="rId4"/>
            <a:stretch>
              <a:fillRect/>
            </a:stretch>
          </p:blipFill>
          <p:spPr>
            <a:xfrm>
              <a:off x="128156" y="3429000"/>
              <a:ext cx="7396163" cy="638935"/>
            </a:xfrm>
            <a:prstGeom prst="rect">
              <a:avLst/>
            </a:prstGeom>
          </p:spPr>
        </p:pic>
        <p:pic>
          <p:nvPicPr>
            <p:cNvPr id="11" name="Picture 10">
              <a:extLst>
                <a:ext uri="{FF2B5EF4-FFF2-40B4-BE49-F238E27FC236}">
                  <a16:creationId xmlns:a16="http://schemas.microsoft.com/office/drawing/2014/main" id="{F7062237-3D24-2241-98B6-9D0DD1B307A3}"/>
                </a:ext>
              </a:extLst>
            </p:cNvPr>
            <p:cNvPicPr>
              <a:picLocks noChangeAspect="1"/>
            </p:cNvPicPr>
            <p:nvPr/>
          </p:nvPicPr>
          <p:blipFill>
            <a:blip r:embed="rId5"/>
            <a:stretch>
              <a:fillRect/>
            </a:stretch>
          </p:blipFill>
          <p:spPr>
            <a:xfrm>
              <a:off x="107504" y="4021632"/>
              <a:ext cx="7396163" cy="3295800"/>
            </a:xfrm>
            <a:prstGeom prst="rect">
              <a:avLst/>
            </a:prstGeom>
          </p:spPr>
        </p:pic>
      </p:grpSp>
    </p:spTree>
    <p:extLst>
      <p:ext uri="{BB962C8B-B14F-4D97-AF65-F5344CB8AC3E}">
        <p14:creationId xmlns:p14="http://schemas.microsoft.com/office/powerpoint/2010/main" val="3841381094"/>
      </p:ext>
    </p:extLst>
  </p:cSld>
  <p:clrMapOvr>
    <a:masterClrMapping/>
  </p:clrMapOvr>
  <p:transition>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984616" y="444664"/>
            <a:ext cx="4675616"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pitchFamily="18" charset="0"/>
                <a:ea typeface="STXinwei" panose="02010800040101010101" pitchFamily="2" charset="-122"/>
              </a:rPr>
              <a:t>Extended Delta for </a:t>
            </a:r>
            <a:r>
              <a:rPr lang="en-US" altLang="zh-CN" sz="3200" dirty="0">
                <a:solidFill>
                  <a:srgbClr val="FF0000"/>
                </a:solidFill>
                <a:latin typeface="Lucida Sans Unicode" panose="020B0602030504020204" pitchFamily="34" charset="0"/>
              </a:rPr>
              <a:t>ε</a:t>
            </a:r>
            <a:r>
              <a:rPr lang="en-US" altLang="zh-CN" sz="3200" b="1" dirty="0">
                <a:solidFill>
                  <a:srgbClr val="FF0000"/>
                </a:solidFill>
                <a:latin typeface="Times New Roman" panose="02020703060505090304" pitchFamily="18" charset="0"/>
                <a:ea typeface="STXinwei" panose="02010800040101010101" pitchFamily="2" charset="-122"/>
              </a:rPr>
              <a:t>-NFA</a:t>
            </a:r>
            <a:endParaRPr lang="zh-CN" altLang="en-US" sz="3200" b="1" dirty="0">
              <a:solidFill>
                <a:srgbClr val="FF0000"/>
              </a:solidFill>
              <a:latin typeface="Times New Roman" panose="02020703060505090304" pitchFamily="18" charset="0"/>
              <a:ea typeface="STXinwei" panose="02010800040101010101" pitchFamily="2" charset="-122"/>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993300"/>
                </a:solidFill>
                <a:latin typeface="Tahoma" panose="020B0604030504040204"/>
                <a:ea typeface="SimSun" panose="02010600030101010101" pitchFamily="2" charset="-122"/>
              </a:rPr>
              <a:t>Intuition</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rPr>
              <a:t>(q, w) </a:t>
            </a:r>
            <a:r>
              <a:rPr lang="en-US" altLang="zh-CN" sz="2800" kern="0" dirty="0">
                <a:solidFill>
                  <a:srgbClr val="000000"/>
                </a:solidFill>
                <a:latin typeface="Tahoma" panose="020B0604030504040204"/>
                <a:ea typeface="SimSun" panose="02010600030101010101" pitchFamily="2" charset="-122"/>
              </a:rPr>
              <a:t>is the set of states you can reach from </a:t>
            </a:r>
            <a:r>
              <a:rPr lang="en-US" altLang="zh-CN" sz="2800" kern="0" dirty="0">
                <a:solidFill>
                  <a:srgbClr val="0000FF"/>
                </a:solidFill>
                <a:latin typeface="Tahoma" panose="020B0604030504040204"/>
                <a:ea typeface="SimSun" panose="02010600030101010101" pitchFamily="2" charset="-122"/>
              </a:rPr>
              <a:t>q</a:t>
            </a:r>
            <a:r>
              <a:rPr lang="en-US" altLang="zh-CN" sz="2800" kern="0" dirty="0">
                <a:solidFill>
                  <a:srgbClr val="000000"/>
                </a:solidFill>
                <a:latin typeface="Tahoma" panose="020B0604030504040204"/>
                <a:ea typeface="SimSun" panose="02010600030101010101" pitchFamily="2" charset="-122"/>
              </a:rPr>
              <a:t> following a path labeled </a:t>
            </a:r>
            <a:r>
              <a:rPr lang="en-US" altLang="zh-CN" sz="2800" kern="0" dirty="0">
                <a:solidFill>
                  <a:srgbClr val="0000FF"/>
                </a:solidFill>
                <a:latin typeface="Tahoma" panose="020B0604030504040204"/>
                <a:ea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3366FF"/>
                </a:solidFill>
                <a:latin typeface="Tahoma" panose="020B0604030504040204"/>
                <a:ea typeface="SimSun" panose="02010600030101010101" pitchFamily="2" charset="-122"/>
              </a:rPr>
              <a:t>Basis</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rPr>
              <a:t>(q, </a:t>
            </a:r>
            <a:r>
              <a:rPr lang="en-US" altLang="zh-CN" sz="2800" kern="0" dirty="0">
                <a:solidFill>
                  <a:srgbClr val="0000FF"/>
                </a:solidFill>
                <a:latin typeface="Lucida Sans Unicode" panose="020B0602030504020204" pitchFamily="34" charset="0"/>
                <a:ea typeface="SimSun" panose="02010600030101010101" pitchFamily="2" charset="-122"/>
              </a:rPr>
              <a:t>ε</a:t>
            </a:r>
            <a:r>
              <a:rPr lang="en-US" altLang="zh-CN" sz="2800" kern="0" dirty="0">
                <a:solidFill>
                  <a:srgbClr val="0000FF"/>
                </a:solidFill>
                <a:latin typeface="Tahoma" panose="020B0604030504040204"/>
                <a:ea typeface="SimSun" panose="02010600030101010101" pitchFamily="2" charset="-122"/>
              </a:rPr>
              <a:t>) = CL(q)</a:t>
            </a:r>
            <a:r>
              <a:rPr lang="en-US" altLang="zh-CN" sz="2800" kern="0" dirty="0">
                <a:solidFill>
                  <a:srgbClr val="000000"/>
                </a:solidFill>
                <a:latin typeface="Tahoma" panose="020B0604030504040204"/>
                <a:ea typeface="SimSun" panose="02010600030101010101" pitchFamily="2" charset="-122"/>
              </a:rPr>
              <a:t>.</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3366FF"/>
                </a:solidFill>
                <a:latin typeface="Tahoma" panose="020B0604030504040204"/>
                <a:ea typeface="SimSun" panose="02010600030101010101" pitchFamily="2" charset="-122"/>
              </a:rPr>
              <a:t>Induction</a:t>
            </a:r>
            <a:r>
              <a:rPr lang="en-US" altLang="zh-CN" sz="2800" kern="0" dirty="0">
                <a:solidFill>
                  <a:srgbClr val="000000"/>
                </a:solidFill>
                <a:latin typeface="Tahoma" panose="020B0604030504040204"/>
                <a:ea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rPr>
              <a:t>(q, xa) </a:t>
            </a:r>
            <a:r>
              <a:rPr lang="en-US" altLang="zh-CN" sz="2800" kern="0" dirty="0">
                <a:solidFill>
                  <a:srgbClr val="000000"/>
                </a:solidFill>
                <a:latin typeface="Tahoma" panose="020B0604030504040204"/>
                <a:ea typeface="SimSun" panose="02010600030101010101" pitchFamily="2" charset="-122"/>
              </a:rPr>
              <a:t>is computed by:</a:t>
            </a:r>
          </a:p>
          <a:p>
            <a:pPr marL="990600" lvl="1" indent="-533400" eaLnBrk="0" hangingPunct="0">
              <a:spcBef>
                <a:spcPct val="20000"/>
              </a:spcBef>
              <a:buClr>
                <a:srgbClr val="CC00CC"/>
              </a:buClr>
              <a:buFont typeface="Monotype Sorts" charset="0"/>
              <a:buAutoNum type="arabicPeriod"/>
            </a:pPr>
            <a:r>
              <a:rPr lang="en-US" altLang="zh-CN" sz="2800" kern="0" dirty="0">
                <a:solidFill>
                  <a:srgbClr val="000000"/>
                </a:solidFill>
                <a:latin typeface="Tahoma" panose="020B0604030504040204"/>
                <a:ea typeface="SimSun" panose="02010600030101010101" pitchFamily="2" charset="-122"/>
              </a:rPr>
              <a:t>Start with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rPr>
              <a:t>(q, x) = S</a:t>
            </a:r>
            <a:r>
              <a:rPr lang="en-US" altLang="zh-CN" sz="2800" kern="0" dirty="0">
                <a:solidFill>
                  <a:srgbClr val="000000"/>
                </a:solidFill>
                <a:latin typeface="Tahoma" panose="020B0604030504040204"/>
                <a:ea typeface="SimSun" panose="02010600030101010101" pitchFamily="2" charset="-122"/>
              </a:rPr>
              <a:t>.</a:t>
            </a:r>
          </a:p>
          <a:p>
            <a:pPr marL="990600" lvl="1" indent="-533400" eaLnBrk="0" hangingPunct="0">
              <a:spcBef>
                <a:spcPct val="20000"/>
              </a:spcBef>
              <a:buClr>
                <a:srgbClr val="CC00CC"/>
              </a:buClr>
              <a:buFont typeface="Monotype Sorts" charset="0"/>
              <a:buAutoNum type="arabicPeriod"/>
            </a:pPr>
            <a:r>
              <a:rPr lang="en-US" altLang="zh-CN" sz="2800" kern="0" dirty="0">
                <a:solidFill>
                  <a:srgbClr val="000000"/>
                </a:solidFill>
                <a:latin typeface="Tahoma" panose="020B0604030504040204"/>
                <a:ea typeface="SimSun" panose="02010600030101010101" pitchFamily="2" charset="-122"/>
              </a:rPr>
              <a:t>Take the union of </a:t>
            </a:r>
            <a:r>
              <a:rPr lang="en-US" altLang="zh-CN" sz="2800" kern="0" dirty="0">
                <a:solidFill>
                  <a:srgbClr val="0000FF"/>
                </a:solidFill>
                <a:latin typeface="Tahoma" panose="020B0604030504040204"/>
                <a:ea typeface="SimSun" panose="02010600030101010101" pitchFamily="2" charset="-122"/>
              </a:rPr>
              <a:t>CL(</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rPr>
              <a:t>(p, a)) </a:t>
            </a:r>
            <a:r>
              <a:rPr lang="en-US" altLang="zh-CN" sz="2800" kern="0" dirty="0">
                <a:solidFill>
                  <a:srgbClr val="000000"/>
                </a:solidFill>
                <a:latin typeface="Tahoma" panose="020B0604030504040204"/>
                <a:ea typeface="SimSun" panose="02010600030101010101" pitchFamily="2" charset="-122"/>
              </a:rPr>
              <a:t>for all </a:t>
            </a:r>
            <a:r>
              <a:rPr lang="en-US" altLang="zh-CN" sz="2800" kern="0" dirty="0">
                <a:solidFill>
                  <a:srgbClr val="0000FF"/>
                </a:solidFill>
                <a:latin typeface="Tahoma" panose="020B0604030504040204"/>
                <a:ea typeface="SimSun" panose="02010600030101010101" pitchFamily="2" charset="-122"/>
              </a:rPr>
              <a:t>p</a:t>
            </a:r>
            <a:r>
              <a:rPr lang="en-US" altLang="zh-CN" sz="2800" kern="0" dirty="0">
                <a:solidFill>
                  <a:srgbClr val="000000"/>
                </a:solidFill>
                <a:latin typeface="Tahoma" panose="020B0604030504040204"/>
                <a:ea typeface="SimSun" panose="02010600030101010101" pitchFamily="2" charset="-122"/>
              </a:rPr>
              <a:t> in </a:t>
            </a:r>
            <a:r>
              <a:rPr lang="en-US" altLang="zh-CN" sz="2800" kern="0" dirty="0">
                <a:solidFill>
                  <a:srgbClr val="0000FF"/>
                </a:solidFill>
                <a:latin typeface="Tahoma" panose="020B0604030504040204"/>
                <a:ea typeface="SimSun" panose="02010600030101010101" pitchFamily="2" charset="-122"/>
              </a:rPr>
              <a:t>S</a:t>
            </a:r>
            <a:r>
              <a:rPr lang="en-US" altLang="zh-CN" sz="2800" kern="0" dirty="0">
                <a:solidFill>
                  <a:srgbClr val="000000"/>
                </a:solidFill>
                <a:latin typeface="Tahoma" panose="020B0604030504040204"/>
                <a:ea typeface="SimSun" panose="02010600030101010101" pitchFamily="2" charset="-122"/>
              </a:rPr>
              <a:t>.</a:t>
            </a: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96</a:t>
            </a:fld>
            <a:r>
              <a:rPr lang="en-US" altLang="zh-CN"/>
              <a:t>/100</a:t>
            </a:r>
            <a:endParaRPr lang="en-US" altLang="zh-CN" dirty="0"/>
          </a:p>
        </p:txBody>
      </p:sp>
      <p:sp>
        <p:nvSpPr>
          <p:cNvPr id="3" name="矩形 2"/>
          <p:cNvSpPr/>
          <p:nvPr/>
        </p:nvSpPr>
        <p:spPr>
          <a:xfrm>
            <a:off x="2425230" y="1260687"/>
            <a:ext cx="346570" cy="440121"/>
          </a:xfrm>
          <a:prstGeom prst="rect">
            <a:avLst/>
          </a:prstGeom>
        </p:spPr>
        <p:txBody>
          <a:bodyPr wrap="none">
            <a:spAutoFit/>
          </a:bodyPr>
          <a:lstStyle/>
          <a:p>
            <a:r>
              <a:rPr lang="en-US" altLang="zh-CN" sz="2000" kern="0" dirty="0">
                <a:solidFill>
                  <a:srgbClr val="FF0000"/>
                </a:solidFill>
                <a:latin typeface="Lucida Sans Unicode" panose="020B0602030504020204" pitchFamily="34" charset="0"/>
                <a:ea typeface="SimSun" panose="02010600030101010101" pitchFamily="2" charset="-122"/>
              </a:rPr>
              <a:t>^</a:t>
            </a:r>
            <a:endParaRPr lang="zh-CN" altLang="en-US" sz="2000" dirty="0">
              <a:solidFill>
                <a:srgbClr val="FF0000"/>
              </a:solidFill>
            </a:endParaRPr>
          </a:p>
        </p:txBody>
      </p:sp>
      <p:sp>
        <p:nvSpPr>
          <p:cNvPr id="8" name="矩形 7"/>
          <p:cNvSpPr/>
          <p:nvPr/>
        </p:nvSpPr>
        <p:spPr>
          <a:xfrm>
            <a:off x="1895512" y="2204864"/>
            <a:ext cx="346570" cy="440121"/>
          </a:xfrm>
          <a:prstGeom prst="rect">
            <a:avLst/>
          </a:prstGeom>
        </p:spPr>
        <p:txBody>
          <a:bodyPr wrap="none">
            <a:spAutoFit/>
          </a:bodyPr>
          <a:lstStyle/>
          <a:p>
            <a:r>
              <a:rPr lang="en-US" altLang="zh-CN" sz="2000" kern="0" dirty="0">
                <a:solidFill>
                  <a:srgbClr val="FF0000"/>
                </a:solidFill>
                <a:latin typeface="Lucida Sans Unicode" panose="020B0602030504020204" pitchFamily="34" charset="0"/>
                <a:ea typeface="SimSun" panose="02010600030101010101" pitchFamily="2" charset="-122"/>
              </a:rPr>
              <a:t>^</a:t>
            </a:r>
            <a:endParaRPr lang="zh-CN" altLang="en-US" sz="2000" dirty="0">
              <a:solidFill>
                <a:srgbClr val="FF0000"/>
              </a:solidFill>
            </a:endParaRPr>
          </a:p>
        </p:txBody>
      </p:sp>
      <p:sp>
        <p:nvSpPr>
          <p:cNvPr id="9" name="矩形 8"/>
          <p:cNvSpPr/>
          <p:nvPr/>
        </p:nvSpPr>
        <p:spPr>
          <a:xfrm>
            <a:off x="2598515" y="2736279"/>
            <a:ext cx="346570" cy="440121"/>
          </a:xfrm>
          <a:prstGeom prst="rect">
            <a:avLst/>
          </a:prstGeom>
        </p:spPr>
        <p:txBody>
          <a:bodyPr wrap="none">
            <a:spAutoFit/>
          </a:bodyPr>
          <a:lstStyle>
            <a:defPPr>
              <a:defRPr lang="zh-CN"/>
            </a:defPPr>
            <a:lvl1pPr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1pPr>
            <a:lvl2pPr marL="4572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2pPr>
            <a:lvl3pPr marL="9144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3pPr>
            <a:lvl4pPr marL="13716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4pPr>
            <a:lvl5pPr marL="18288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5pPr>
            <a:lvl6pPr marL="22860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6pPr>
            <a:lvl7pPr marL="27432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7pPr>
            <a:lvl8pPr marL="32004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8pPr>
            <a:lvl9pPr marL="36576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9pPr>
          </a:lstStyle>
          <a:p>
            <a:r>
              <a:rPr lang="en-US" altLang="zh-CN" sz="2000" kern="0" dirty="0">
                <a:solidFill>
                  <a:srgbClr val="FF0000"/>
                </a:solidFill>
                <a:latin typeface="Lucida Sans Unicode" panose="020B0602030504020204" pitchFamily="34" charset="0"/>
                <a:ea typeface="SimSun" panose="02010600030101010101" pitchFamily="2" charset="-122"/>
              </a:rPr>
              <a:t>^</a:t>
            </a:r>
            <a:endParaRPr lang="zh-CN" altLang="en-US" sz="2000" dirty="0">
              <a:solidFill>
                <a:srgbClr val="FF0000"/>
              </a:solidFill>
            </a:endParaRPr>
          </a:p>
        </p:txBody>
      </p:sp>
      <p:sp>
        <p:nvSpPr>
          <p:cNvPr id="12" name="矩形 11"/>
          <p:cNvSpPr/>
          <p:nvPr/>
        </p:nvSpPr>
        <p:spPr>
          <a:xfrm>
            <a:off x="2820702" y="3249552"/>
            <a:ext cx="346570" cy="440121"/>
          </a:xfrm>
          <a:prstGeom prst="rect">
            <a:avLst/>
          </a:prstGeom>
        </p:spPr>
        <p:txBody>
          <a:bodyPr wrap="none">
            <a:spAutoFit/>
          </a:bodyPr>
          <a:lstStyle>
            <a:defPPr>
              <a:defRPr lang="zh-CN"/>
            </a:defPPr>
            <a:lvl1pPr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1pPr>
            <a:lvl2pPr marL="4572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2pPr>
            <a:lvl3pPr marL="9144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3pPr>
            <a:lvl4pPr marL="13716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4pPr>
            <a:lvl5pPr marL="1828800" algn="l" rtl="0" fontAlgn="base">
              <a:spcBef>
                <a:spcPct val="0"/>
              </a:spcBef>
              <a:spcAft>
                <a:spcPct val="0"/>
              </a:spcAft>
              <a:defRPr sz="1200" kern="1200">
                <a:solidFill>
                  <a:schemeClr val="tx1"/>
                </a:solidFill>
                <a:latin typeface="Arial" panose="020B0604020202090204" pitchFamily="34" charset="0"/>
                <a:ea typeface="SimSun" panose="02010600030101010101" pitchFamily="2" charset="-122"/>
                <a:cs typeface="+mn-cs"/>
              </a:defRPr>
            </a:lvl5pPr>
            <a:lvl6pPr marL="22860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6pPr>
            <a:lvl7pPr marL="27432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7pPr>
            <a:lvl8pPr marL="32004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8pPr>
            <a:lvl9pPr marL="3657600" algn="l" defTabSz="914400" rtl="0" eaLnBrk="1" latinLnBrk="0" hangingPunct="1">
              <a:defRPr sz="1200" kern="1200">
                <a:solidFill>
                  <a:schemeClr val="tx1"/>
                </a:solidFill>
                <a:latin typeface="Arial" panose="020B0604020202090204" pitchFamily="34" charset="0"/>
                <a:ea typeface="SimSun" panose="02010600030101010101" pitchFamily="2" charset="-122"/>
                <a:cs typeface="+mn-cs"/>
              </a:defRPr>
            </a:lvl9pPr>
          </a:lstStyle>
          <a:p>
            <a:r>
              <a:rPr lang="en-US" altLang="zh-CN" sz="2000" kern="0" dirty="0">
                <a:solidFill>
                  <a:srgbClr val="FF0000"/>
                </a:solidFill>
                <a:latin typeface="Lucida Sans Unicode" panose="020B0602030504020204" pitchFamily="34" charset="0"/>
                <a:ea typeface="SimSun" panose="02010600030101010101" pitchFamily="2" charset="-122"/>
              </a:rPr>
              <a:t>^</a:t>
            </a:r>
            <a:endParaRPr lang="zh-CN" altLang="en-US" sz="2000" dirty="0">
              <a:solidFill>
                <a:srgbClr val="FF0000"/>
              </a:solidFill>
            </a:endParaRPr>
          </a:p>
        </p:txBody>
      </p:sp>
    </p:spTree>
    <p:extLst>
      <p:ext uri="{BB962C8B-B14F-4D97-AF65-F5344CB8AC3E}">
        <p14:creationId xmlns:p14="http://schemas.microsoft.com/office/powerpoint/2010/main" val="31085389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421191" y="444664"/>
            <a:ext cx="4578257"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0000FF"/>
                </a:solidFill>
                <a:latin typeface="Times New Roman" panose="02020703060505090304" pitchFamily="18" charset="0"/>
                <a:ea typeface="STXinwei" panose="02010800040101010101" pitchFamily="2" charset="-122"/>
              </a:rPr>
              <a:t>Example</a:t>
            </a:r>
            <a:r>
              <a:rPr lang="en-US" altLang="zh-CN" sz="3200" b="1" dirty="0">
                <a:solidFill>
                  <a:srgbClr val="FF0000"/>
                </a:solidFill>
                <a:latin typeface="Times New Roman" panose="02020703060505090304" pitchFamily="18" charset="0"/>
                <a:ea typeface="STXinwei" panose="02010800040101010101" pitchFamily="2" charset="-122"/>
              </a:rPr>
              <a:t>: Extended Delta</a:t>
            </a:r>
            <a:endParaRPr lang="zh-CN" altLang="en-US" sz="3200" b="1" dirty="0">
              <a:solidFill>
                <a:srgbClr val="0000FF"/>
              </a:solidFill>
              <a:latin typeface="Times New Roman" panose="02020703060505090304" pitchFamily="18" charset="0"/>
              <a:ea typeface="STXinwei" panose="02010800040101010101" pitchFamily="2" charset="-122"/>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(A, </a:t>
            </a:r>
            <a:r>
              <a:rPr lang="en-US" altLang="zh-CN" sz="2800" kern="0" dirty="0">
                <a:solidFill>
                  <a:srgbClr val="0000FF"/>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 = CL(A) = {A}</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(A, 0) = CL({E}) = {B, C, D, 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(A, 01) = CL({C, D}) = {C, D}</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i="1" kern="0" dirty="0">
                <a:solidFill>
                  <a:srgbClr val="FF0066"/>
                </a:solidFill>
                <a:latin typeface="Tahoma" panose="020B0604030504040204"/>
                <a:ea typeface="SimSun" panose="02010600030101010101" pitchFamily="2" charset="-122"/>
                <a:cs typeface="SimSun" panose="02010600030101010101" pitchFamily="2" charset="-122"/>
              </a:rPr>
              <a:t>Language</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 of an </a:t>
            </a:r>
            <a:r>
              <a:rPr lang="en-US" altLang="zh-CN" sz="2800" kern="0" dirty="0">
                <a:solidFill>
                  <a:srgbClr val="0000FF"/>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-NFA </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is the set of strings </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w</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 such that </a:t>
            </a:r>
            <a:r>
              <a:rPr lang="en-US" altLang="zh-CN" sz="2800" kern="0" dirty="0">
                <a:solidFill>
                  <a:srgbClr val="0000FF"/>
                </a:solidFill>
                <a:latin typeface="Lucida Sans Unicode" panose="020B0602030504020204" pitchFamily="34" charset="0"/>
                <a:ea typeface="SimSun" panose="02010600030101010101" pitchFamily="2" charset="-122"/>
              </a:rPr>
              <a:t>δ</a:t>
            </a:r>
            <a:r>
              <a:rPr lang="en-US" altLang="zh-CN" sz="2800" kern="0" baseline="-25000" dirty="0">
                <a:solidFill>
                  <a:srgbClr val="0000FF"/>
                </a:solidFill>
                <a:latin typeface="Lucida Sans Unicode" panose="020B0602030504020204" pitchFamily="34" charset="0"/>
                <a:ea typeface="SimSun" panose="02010600030101010101" pitchFamily="2" charset="-122"/>
              </a:rPr>
              <a:t>E</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(q</a:t>
            </a:r>
            <a:r>
              <a:rPr lang="en-US" altLang="zh-CN" sz="2800" kern="0" baseline="-25000" dirty="0">
                <a:solidFill>
                  <a:srgbClr val="0000FF"/>
                </a:solidFill>
                <a:latin typeface="Tahoma" panose="020B0604030504040204"/>
                <a:ea typeface="SimSun" panose="02010600030101010101" pitchFamily="2" charset="-122"/>
                <a:cs typeface="SimSun" panose="02010600030101010101" pitchFamily="2" charset="-122"/>
              </a:rPr>
              <a:t>0</a:t>
            </a:r>
            <a:r>
              <a:rPr lang="en-US" altLang="zh-CN" sz="2800" kern="0" dirty="0">
                <a:solidFill>
                  <a:srgbClr val="0000FF"/>
                </a:solidFill>
                <a:latin typeface="Tahoma" panose="020B0604030504040204"/>
                <a:ea typeface="SimSun" panose="02010600030101010101" pitchFamily="2" charset="-122"/>
                <a:cs typeface="SimSun" panose="02010600030101010101" pitchFamily="2" charset="-122"/>
              </a:rPr>
              <a:t>, w) </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contains a final state.</a:t>
            </a:r>
            <a:endParaRPr lang="en-US" altLang="zh-CN" sz="2800" kern="0" dirty="0">
              <a:solidFill>
                <a:srgbClr val="000000"/>
              </a:solidFill>
              <a:latin typeface="Tahoma" panose="020B0604030504040204"/>
              <a:ea typeface="SimSun" panose="02010600030101010101" pitchFamily="2" charset="-122"/>
            </a:endParaRPr>
          </a:p>
        </p:txBody>
      </p:sp>
      <p:grpSp>
        <p:nvGrpSpPr>
          <p:cNvPr id="8" name="Group 4"/>
          <p:cNvGrpSpPr/>
          <p:nvPr/>
        </p:nvGrpSpPr>
        <p:grpSpPr bwMode="auto">
          <a:xfrm>
            <a:off x="5724128" y="188640"/>
            <a:ext cx="3168352" cy="2016224"/>
            <a:chOff x="240" y="1296"/>
            <a:chExt cx="2592" cy="1805"/>
          </a:xfrm>
        </p:grpSpPr>
        <p:sp>
          <p:nvSpPr>
            <p:cNvPr id="9" name="Oval 5"/>
            <p:cNvSpPr>
              <a:spLocks noChangeArrowheads="1"/>
            </p:cNvSpPr>
            <p:nvPr/>
          </p:nvSpPr>
          <p:spPr bwMode="auto">
            <a:xfrm>
              <a:off x="1776" y="1824"/>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C</a:t>
              </a:r>
            </a:p>
          </p:txBody>
        </p:sp>
        <p:sp>
          <p:nvSpPr>
            <p:cNvPr id="10" name="Oval 6"/>
            <p:cNvSpPr>
              <a:spLocks noChangeArrowheads="1"/>
            </p:cNvSpPr>
            <p:nvPr/>
          </p:nvSpPr>
          <p:spPr bwMode="auto">
            <a:xfrm>
              <a:off x="1104" y="2592"/>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E</a:t>
              </a:r>
            </a:p>
          </p:txBody>
        </p:sp>
        <p:sp>
          <p:nvSpPr>
            <p:cNvPr id="11" name="Oval 7"/>
            <p:cNvSpPr>
              <a:spLocks noChangeArrowheads="1"/>
            </p:cNvSpPr>
            <p:nvPr/>
          </p:nvSpPr>
          <p:spPr bwMode="auto">
            <a:xfrm>
              <a:off x="1776" y="2592"/>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F</a:t>
              </a:r>
            </a:p>
          </p:txBody>
        </p:sp>
        <p:sp>
          <p:nvSpPr>
            <p:cNvPr id="12" name="Oval 8"/>
            <p:cNvSpPr>
              <a:spLocks noChangeArrowheads="1"/>
            </p:cNvSpPr>
            <p:nvPr/>
          </p:nvSpPr>
          <p:spPr bwMode="auto">
            <a:xfrm>
              <a:off x="432" y="2208"/>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A</a:t>
              </a:r>
            </a:p>
          </p:txBody>
        </p:sp>
        <p:sp>
          <p:nvSpPr>
            <p:cNvPr id="13" name="Oval 9"/>
            <p:cNvSpPr>
              <a:spLocks noChangeArrowheads="1"/>
            </p:cNvSpPr>
            <p:nvPr/>
          </p:nvSpPr>
          <p:spPr bwMode="auto">
            <a:xfrm>
              <a:off x="1104" y="1824"/>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B</a:t>
              </a:r>
            </a:p>
          </p:txBody>
        </p:sp>
        <p:sp>
          <p:nvSpPr>
            <p:cNvPr id="14" name="Oval 10"/>
            <p:cNvSpPr>
              <a:spLocks noChangeArrowheads="1"/>
            </p:cNvSpPr>
            <p:nvPr/>
          </p:nvSpPr>
          <p:spPr bwMode="auto">
            <a:xfrm>
              <a:off x="2496" y="1824"/>
              <a:ext cx="288" cy="288"/>
            </a:xfrm>
            <a:prstGeom prst="ellipse">
              <a:avLst/>
            </a:prstGeom>
            <a:solidFill>
              <a:srgbClr val="FFFF99">
                <a:alpha val="50000"/>
              </a:srgbClr>
            </a:solidFill>
            <a:ln w="9525">
              <a:solidFill>
                <a:srgbClr val="000000"/>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D</a:t>
              </a:r>
            </a:p>
          </p:txBody>
        </p:sp>
        <p:sp>
          <p:nvSpPr>
            <p:cNvPr id="15" name="Oval 11"/>
            <p:cNvSpPr>
              <a:spLocks noChangeArrowheads="1"/>
            </p:cNvSpPr>
            <p:nvPr/>
          </p:nvSpPr>
          <p:spPr bwMode="auto">
            <a:xfrm>
              <a:off x="2448" y="1776"/>
              <a:ext cx="384" cy="384"/>
            </a:xfrm>
            <a:prstGeom prst="ellipse">
              <a:avLst/>
            </a:prstGeom>
            <a:noFill/>
            <a:ln w="9525">
              <a:solidFill>
                <a:srgbClr val="000000"/>
              </a:solid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Line 12"/>
            <p:cNvSpPr>
              <a:spLocks noChangeShapeType="1"/>
            </p:cNvSpPr>
            <p:nvPr/>
          </p:nvSpPr>
          <p:spPr bwMode="auto">
            <a:xfrm>
              <a:off x="240" y="2331"/>
              <a:ext cx="192"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Line 13"/>
            <p:cNvSpPr>
              <a:spLocks noChangeShapeType="1"/>
            </p:cNvSpPr>
            <p:nvPr/>
          </p:nvSpPr>
          <p:spPr bwMode="auto">
            <a:xfrm flipV="1">
              <a:off x="672" y="1947"/>
              <a:ext cx="432" cy="28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Line 14"/>
            <p:cNvSpPr>
              <a:spLocks noChangeShapeType="1"/>
            </p:cNvSpPr>
            <p:nvPr/>
          </p:nvSpPr>
          <p:spPr bwMode="auto">
            <a:xfrm>
              <a:off x="672" y="2427"/>
              <a:ext cx="432" cy="28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Line 15"/>
            <p:cNvSpPr>
              <a:spLocks noChangeShapeType="1"/>
            </p:cNvSpPr>
            <p:nvPr/>
          </p:nvSpPr>
          <p:spPr bwMode="auto">
            <a:xfrm>
              <a:off x="1392" y="1947"/>
              <a:ext cx="384"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16"/>
            <p:cNvSpPr>
              <a:spLocks noChangeShapeType="1"/>
            </p:cNvSpPr>
            <p:nvPr/>
          </p:nvSpPr>
          <p:spPr bwMode="auto">
            <a:xfrm flipV="1">
              <a:off x="1248" y="2091"/>
              <a:ext cx="0" cy="48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17"/>
            <p:cNvSpPr>
              <a:spLocks noChangeShapeType="1"/>
            </p:cNvSpPr>
            <p:nvPr/>
          </p:nvSpPr>
          <p:spPr bwMode="auto">
            <a:xfrm flipV="1">
              <a:off x="1344" y="2043"/>
              <a:ext cx="480" cy="576"/>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Line 18"/>
            <p:cNvSpPr>
              <a:spLocks noChangeShapeType="1"/>
            </p:cNvSpPr>
            <p:nvPr/>
          </p:nvSpPr>
          <p:spPr bwMode="auto">
            <a:xfrm>
              <a:off x="1392" y="2715"/>
              <a:ext cx="384"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19"/>
            <p:cNvSpPr>
              <a:spLocks noChangeShapeType="1"/>
            </p:cNvSpPr>
            <p:nvPr/>
          </p:nvSpPr>
          <p:spPr bwMode="auto">
            <a:xfrm>
              <a:off x="2064" y="1947"/>
              <a:ext cx="384"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Line 20"/>
            <p:cNvSpPr>
              <a:spLocks noChangeShapeType="1"/>
            </p:cNvSpPr>
            <p:nvPr/>
          </p:nvSpPr>
          <p:spPr bwMode="auto">
            <a:xfrm flipV="1">
              <a:off x="2016" y="2091"/>
              <a:ext cx="480" cy="528"/>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 Box 21"/>
            <p:cNvSpPr txBox="1">
              <a:spLocks noChangeArrowheads="1"/>
            </p:cNvSpPr>
            <p:nvPr/>
          </p:nvSpPr>
          <p:spPr bwMode="auto">
            <a:xfrm>
              <a:off x="672" y="1824"/>
              <a:ext cx="271"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sp>
          <p:nvSpPr>
            <p:cNvPr id="26" name="Text Box 22"/>
            <p:cNvSpPr txBox="1">
              <a:spLocks noChangeArrowheads="1"/>
            </p:cNvSpPr>
            <p:nvPr/>
          </p:nvSpPr>
          <p:spPr bwMode="auto">
            <a:xfrm>
              <a:off x="1440" y="1680"/>
              <a:ext cx="272"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sp>
          <p:nvSpPr>
            <p:cNvPr id="27" name="Text Box 23"/>
            <p:cNvSpPr txBox="1">
              <a:spLocks noChangeArrowheads="1"/>
            </p:cNvSpPr>
            <p:nvPr/>
          </p:nvSpPr>
          <p:spPr bwMode="auto">
            <a:xfrm>
              <a:off x="2112" y="1680"/>
              <a:ext cx="271"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1</a:t>
              </a:r>
            </a:p>
          </p:txBody>
        </p:sp>
        <p:cxnSp>
          <p:nvCxnSpPr>
            <p:cNvPr id="28" name="AutoShape 24"/>
            <p:cNvCxnSpPr>
              <a:cxnSpLocks noChangeShapeType="1"/>
            </p:cNvCxnSpPr>
            <p:nvPr/>
          </p:nvCxnSpPr>
          <p:spPr bwMode="auto">
            <a:xfrm rot="5400000" flipV="1">
              <a:off x="1872" y="1179"/>
              <a:ext cx="8" cy="1256"/>
            </a:xfrm>
            <a:prstGeom prst="curvedConnector3">
              <a:avLst>
                <a:gd name="adj1" fmla="val -2400000"/>
              </a:avLst>
            </a:prstGeom>
            <a:noFill/>
            <a:ln w="9525">
              <a:solidFill>
                <a:srgbClr val="000000"/>
              </a:solidFill>
              <a:round/>
              <a:tailEnd type="triangle" w="med" len="med"/>
            </a:ln>
            <a:effectLst/>
          </p:spPr>
        </p:cxnSp>
        <p:sp>
          <p:nvSpPr>
            <p:cNvPr id="29" name="Text Box 25"/>
            <p:cNvSpPr txBox="1">
              <a:spLocks noChangeArrowheads="1"/>
            </p:cNvSpPr>
            <p:nvPr/>
          </p:nvSpPr>
          <p:spPr bwMode="auto">
            <a:xfrm>
              <a:off x="672" y="2544"/>
              <a:ext cx="271" cy="364"/>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ysClr val="windowText" lastClr="000000"/>
                  </a:solidFill>
                  <a:effectLst/>
                  <a:uLnTx/>
                  <a:uFillTx/>
                </a:rPr>
                <a:t>0</a:t>
              </a:r>
            </a:p>
          </p:txBody>
        </p:sp>
        <p:sp>
          <p:nvSpPr>
            <p:cNvPr id="30" name="Text Box 26"/>
            <p:cNvSpPr txBox="1">
              <a:spLocks noChangeArrowheads="1"/>
            </p:cNvSpPr>
            <p:nvPr/>
          </p:nvSpPr>
          <p:spPr bwMode="auto">
            <a:xfrm>
              <a:off x="2207" y="2304"/>
              <a:ext cx="272"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0</a:t>
              </a:r>
            </a:p>
          </p:txBody>
        </p:sp>
        <p:sp>
          <p:nvSpPr>
            <p:cNvPr id="31" name="Text Box 27"/>
            <p:cNvSpPr txBox="1">
              <a:spLocks noChangeArrowheads="1"/>
            </p:cNvSpPr>
            <p:nvPr/>
          </p:nvSpPr>
          <p:spPr bwMode="auto">
            <a:xfrm>
              <a:off x="1440" y="2736"/>
              <a:ext cx="272" cy="3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ysClr val="windowText" lastClr="000000"/>
                  </a:solidFill>
                  <a:effectLst/>
                  <a:uLnTx/>
                  <a:uFillTx/>
                </a:rPr>
                <a:t>0</a:t>
              </a:r>
            </a:p>
          </p:txBody>
        </p:sp>
        <p:sp>
          <p:nvSpPr>
            <p:cNvPr id="32" name="Text Box 28"/>
            <p:cNvSpPr txBox="1">
              <a:spLocks noChangeArrowheads="1"/>
            </p:cNvSpPr>
            <p:nvPr/>
          </p:nvSpPr>
          <p:spPr bwMode="auto">
            <a:xfrm>
              <a:off x="1729" y="1296"/>
              <a:ext cx="268" cy="368"/>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p>
          </p:txBody>
        </p:sp>
        <p:sp>
          <p:nvSpPr>
            <p:cNvPr id="33" name="Text Box 29"/>
            <p:cNvSpPr txBox="1">
              <a:spLocks noChangeArrowheads="1"/>
            </p:cNvSpPr>
            <p:nvPr/>
          </p:nvSpPr>
          <p:spPr bwMode="auto">
            <a:xfrm>
              <a:off x="1008" y="2160"/>
              <a:ext cx="268" cy="368"/>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p>
          </p:txBody>
        </p:sp>
        <p:sp>
          <p:nvSpPr>
            <p:cNvPr id="34" name="Text Box 30"/>
            <p:cNvSpPr txBox="1">
              <a:spLocks noChangeArrowheads="1"/>
            </p:cNvSpPr>
            <p:nvPr/>
          </p:nvSpPr>
          <p:spPr bwMode="auto">
            <a:xfrm>
              <a:off x="1536" y="2158"/>
              <a:ext cx="268" cy="368"/>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rPr>
                <a:t>ε</a:t>
              </a:r>
            </a:p>
          </p:txBody>
        </p:sp>
      </p:gr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97</a:t>
            </a:fld>
            <a:r>
              <a:rPr lang="en-US" altLang="zh-CN"/>
              <a:t>/100</a:t>
            </a:r>
            <a:endParaRPr lang="en-US" altLang="zh-CN" dirty="0"/>
          </a:p>
        </p:txBody>
      </p:sp>
      <p:sp>
        <p:nvSpPr>
          <p:cNvPr id="4" name="Rectangle 3"/>
          <p:cNvSpPr/>
          <p:nvPr/>
        </p:nvSpPr>
        <p:spPr>
          <a:xfrm>
            <a:off x="785812" y="1304503"/>
            <a:ext cx="282450" cy="276999"/>
          </a:xfrm>
          <a:prstGeom prst="rect">
            <a:avLst/>
          </a:prstGeom>
        </p:spPr>
        <p:txBody>
          <a:bodyPr wrap="none">
            <a:spAutoFit/>
          </a:bodyPr>
          <a:lstStyle/>
          <a:p>
            <a:r>
              <a:rPr lang="en-US" altLang="zh-CN" kern="0">
                <a:solidFill>
                  <a:srgbClr val="FF0000"/>
                </a:solidFill>
                <a:latin typeface="Lucida Sans Unicode" panose="020B0602030504020204" pitchFamily="34" charset="0"/>
                <a:ea typeface="SimSun" panose="02010600030101010101" pitchFamily="2" charset="-122"/>
              </a:rPr>
              <a:t>^</a:t>
            </a:r>
            <a:endParaRPr lang="zh-CN" altLang="en-US" dirty="0">
              <a:solidFill>
                <a:srgbClr val="FF0000"/>
              </a:solidFill>
            </a:endParaRPr>
          </a:p>
        </p:txBody>
      </p:sp>
      <p:sp>
        <p:nvSpPr>
          <p:cNvPr id="36" name="Rectangle 35"/>
          <p:cNvSpPr/>
          <p:nvPr/>
        </p:nvSpPr>
        <p:spPr>
          <a:xfrm>
            <a:off x="801634" y="1820114"/>
            <a:ext cx="282450" cy="276999"/>
          </a:xfrm>
          <a:prstGeom prst="rect">
            <a:avLst/>
          </a:prstGeom>
        </p:spPr>
        <p:txBody>
          <a:bodyPr wrap="none">
            <a:spAutoFit/>
          </a:bodyPr>
          <a:lstStyle/>
          <a:p>
            <a:r>
              <a:rPr lang="en-US" altLang="zh-CN" kern="0">
                <a:solidFill>
                  <a:srgbClr val="FF0000"/>
                </a:solidFill>
                <a:latin typeface="Lucida Sans Unicode" panose="020B0602030504020204" pitchFamily="34" charset="0"/>
                <a:ea typeface="SimSun" panose="02010600030101010101" pitchFamily="2" charset="-122"/>
              </a:rPr>
              <a:t>^</a:t>
            </a:r>
            <a:endParaRPr lang="zh-CN" altLang="en-US" dirty="0">
              <a:solidFill>
                <a:srgbClr val="FF0000"/>
              </a:solidFill>
            </a:endParaRPr>
          </a:p>
        </p:txBody>
      </p:sp>
      <p:sp>
        <p:nvSpPr>
          <p:cNvPr id="37" name="Rectangle 36"/>
          <p:cNvSpPr/>
          <p:nvPr/>
        </p:nvSpPr>
        <p:spPr>
          <a:xfrm>
            <a:off x="801634" y="2319437"/>
            <a:ext cx="282450" cy="276999"/>
          </a:xfrm>
          <a:prstGeom prst="rect">
            <a:avLst/>
          </a:prstGeom>
        </p:spPr>
        <p:txBody>
          <a:bodyPr wrap="none">
            <a:spAutoFit/>
          </a:bodyPr>
          <a:lstStyle/>
          <a:p>
            <a:r>
              <a:rPr lang="en-US" altLang="zh-CN" kern="0">
                <a:solidFill>
                  <a:srgbClr val="FF0000"/>
                </a:solidFill>
                <a:latin typeface="Lucida Sans Unicode" panose="020B0602030504020204" pitchFamily="34" charset="0"/>
                <a:ea typeface="SimSun" panose="02010600030101010101" pitchFamily="2" charset="-122"/>
              </a:rPr>
              <a:t>^</a:t>
            </a:r>
            <a:endParaRPr lang="zh-CN" altLang="en-US" dirty="0">
              <a:solidFill>
                <a:srgbClr val="FF0000"/>
              </a:solidFill>
            </a:endParaRPr>
          </a:p>
        </p:txBody>
      </p:sp>
      <p:sp>
        <p:nvSpPr>
          <p:cNvPr id="38" name="Rectangle 37"/>
          <p:cNvSpPr/>
          <p:nvPr/>
        </p:nvSpPr>
        <p:spPr>
          <a:xfrm>
            <a:off x="1417454" y="3296017"/>
            <a:ext cx="282450" cy="276999"/>
          </a:xfrm>
          <a:prstGeom prst="rect">
            <a:avLst/>
          </a:prstGeom>
        </p:spPr>
        <p:txBody>
          <a:bodyPr wrap="none">
            <a:spAutoFit/>
          </a:bodyPr>
          <a:lstStyle/>
          <a:p>
            <a:r>
              <a:rPr lang="en-US" altLang="zh-CN" kern="0" dirty="0">
                <a:solidFill>
                  <a:srgbClr val="FF0000"/>
                </a:solidFill>
                <a:latin typeface="Lucida Sans Unicode" panose="020B0602030504020204" pitchFamily="34" charset="0"/>
                <a:ea typeface="SimSun" panose="02010600030101010101" pitchFamily="2" charset="-122"/>
              </a:rPr>
              <a:t>^</a:t>
            </a:r>
            <a:endParaRPr lang="zh-CN" altLang="en-US" dirty="0">
              <a:solidFill>
                <a:srgbClr val="FF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349237" y="444664"/>
            <a:ext cx="495095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a:ea typeface="STXinwei" panose="02010800040101010101" pitchFamily="2" charset="-122"/>
                <a:cs typeface="Times New Roman" panose="02020703060505090304"/>
              </a:rPr>
              <a:t>Equivalence of NFA, </a:t>
            </a:r>
            <a:r>
              <a:rPr lang="en-US" altLang="zh-CN" sz="3200" b="1" kern="0" dirty="0">
                <a:solidFill>
                  <a:srgbClr val="FF0000"/>
                </a:solidFill>
                <a:latin typeface="Times New Roman" panose="02020703060505090304"/>
                <a:ea typeface="SimSun" panose="02010600030101010101" pitchFamily="2" charset="-122"/>
                <a:cs typeface="Times New Roman" panose="02020703060505090304"/>
              </a:rPr>
              <a:t>ε-NFA</a:t>
            </a:r>
            <a:endParaRPr lang="zh-CN" altLang="en-US" sz="3200" b="1" dirty="0">
              <a:solidFill>
                <a:srgbClr val="FF0000"/>
              </a:solidFill>
              <a:latin typeface="Times New Roman" panose="02020703060505090304"/>
              <a:ea typeface="STXinwei" panose="02010800040101010101" pitchFamily="2" charset="-122"/>
              <a:cs typeface="Times New Roman" panose="02020703060505090304"/>
            </a:endParaRPr>
          </a:p>
        </p:txBody>
      </p:sp>
      <p:sp>
        <p:nvSpPr>
          <p:cNvPr id="100" name="Rectangle 5"/>
          <p:cNvSpPr>
            <a:spLocks noChangeArrowheads="1"/>
          </p:cNvSpPr>
          <p:nvPr/>
        </p:nvSpPr>
        <p:spPr bwMode="auto">
          <a:xfrm>
            <a:off x="179512" y="1412776"/>
            <a:ext cx="8856983" cy="4897437"/>
          </a:xfrm>
          <a:prstGeom prst="rect">
            <a:avLst/>
          </a:prstGeom>
          <a:noFill/>
          <a:ln w="9525">
            <a:noFill/>
            <a:miter lim="800000"/>
          </a:ln>
        </p:spPr>
        <p:txBody>
          <a:bodyPr/>
          <a:lstStyle/>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Every NFA </a:t>
            </a:r>
            <a:r>
              <a:rPr lang="en-US" altLang="zh-CN" sz="2800" kern="0" dirty="0">
                <a:solidFill>
                  <a:srgbClr val="DA0058"/>
                </a:solidFill>
                <a:latin typeface="Tahoma" panose="020B0604030504040204"/>
                <a:ea typeface="SimSun" panose="02010600030101010101" pitchFamily="2" charset="-122"/>
                <a:cs typeface="SimSun" panose="02010600030101010101" pitchFamily="2" charset="-122"/>
              </a:rPr>
              <a:t>is </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an </a:t>
            </a:r>
            <a:r>
              <a:rPr lang="en-US" altLang="zh-CN" sz="2800" kern="0" dirty="0">
                <a:solidFill>
                  <a:srgbClr val="000000"/>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-NFA.</a:t>
            </a:r>
          </a:p>
          <a:p>
            <a:pPr marL="914400" lvl="1" indent="-457200" eaLnBrk="0" hangingPunct="0">
              <a:spcBef>
                <a:spcPct val="20000"/>
              </a:spcBef>
              <a:buClr>
                <a:srgbClr val="1073E0"/>
              </a:buClr>
              <a:buSzPct val="70000"/>
              <a:buFont typeface="Wingdings" panose="05000000000000000000" pitchFamily="2" charset="2"/>
              <a:buChar char="Ø"/>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It just has no transitions on </a:t>
            </a:r>
            <a:r>
              <a:rPr lang="en-US" altLang="zh-CN" sz="2800" kern="0" dirty="0">
                <a:solidFill>
                  <a:srgbClr val="000000"/>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a:t>
            </a:r>
            <a:endParaRPr lang="en-US" altLang="zh-CN" sz="2400" kern="0" dirty="0">
              <a:solidFill>
                <a:srgbClr val="000000"/>
              </a:solidFill>
              <a:latin typeface="Tahoma" panose="020B0604030504040204"/>
              <a:ea typeface="SimSun" panose="02010600030101010101" pitchFamily="2" charset="-122"/>
            </a:endParaRP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Converse requires us to take an </a:t>
            </a:r>
            <a:r>
              <a:rPr lang="en-US" altLang="zh-CN" sz="2800" kern="0" dirty="0">
                <a:solidFill>
                  <a:srgbClr val="000000"/>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-NFA and construct an NFA that accepts the same language.</a:t>
            </a:r>
          </a:p>
          <a:p>
            <a:pPr marL="457200" indent="-457200" eaLnBrk="0" hangingPunct="0">
              <a:spcBef>
                <a:spcPct val="20000"/>
              </a:spcBef>
              <a:buClr>
                <a:srgbClr val="1073E0"/>
              </a:buClr>
              <a:buSzPct val="70000"/>
              <a:buFont typeface="Wingdings" panose="05000000000000000000" pitchFamily="2" charset="2"/>
              <a:buChar char="u"/>
              <a:defRPr/>
            </a:pP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We do so by combining </a:t>
            </a:r>
            <a:r>
              <a:rPr lang="en-US" altLang="zh-CN" sz="2800" kern="0" dirty="0">
                <a:solidFill>
                  <a:srgbClr val="000000"/>
                </a:solidFill>
                <a:latin typeface="Lucida Sans Unicode" panose="020B0602030504020204" pitchFamily="34" charset="0"/>
                <a:ea typeface="SimSun" panose="02010600030101010101" pitchFamily="2" charset="-122"/>
                <a:cs typeface="SimSun" panose="02010600030101010101" pitchFamily="2" charset="-122"/>
              </a:rPr>
              <a:t>ε</a:t>
            </a:r>
            <a:r>
              <a:rPr lang="en-US" altLang="zh-CN" sz="2800" kern="0" dirty="0">
                <a:solidFill>
                  <a:srgbClr val="000000"/>
                </a:solidFill>
                <a:latin typeface="Tahoma" panose="020B0604030504040204"/>
                <a:ea typeface="SimSun" panose="02010600030101010101" pitchFamily="2" charset="-122"/>
                <a:cs typeface="SimSun" panose="02010600030101010101" pitchFamily="2" charset="-122"/>
              </a:rPr>
              <a:t>–transitions with the next transition on a real input.</a:t>
            </a:r>
            <a:endParaRPr lang="en-US" altLang="zh-CN" sz="2400" kern="0" dirty="0">
              <a:solidFill>
                <a:srgbClr val="000000"/>
              </a:solidFill>
              <a:latin typeface="Tahoma" panose="020B0604030504040204"/>
              <a:ea typeface="SimSun" panose="02010600030101010101" pitchFamily="2" charset="-122"/>
            </a:endParaRPr>
          </a:p>
        </p:txBody>
      </p:sp>
      <p:sp>
        <p:nvSpPr>
          <p:cNvPr id="4" name="幻灯片编号占位符 3"/>
          <p:cNvSpPr>
            <a:spLocks noGrp="1"/>
          </p:cNvSpPr>
          <p:nvPr>
            <p:ph type="sldNum" sz="quarter" idx="12"/>
          </p:nvPr>
        </p:nvSpPr>
        <p:spPr/>
        <p:txBody>
          <a:bodyPr/>
          <a:lstStyle/>
          <a:p>
            <a:pPr>
              <a:defRPr/>
            </a:pPr>
            <a:fld id="{8A03178C-32A1-462D-A9DC-9A1F2DD10848}" type="slidenum">
              <a:rPr lang="zh-CN" altLang="en-US" smtClean="0"/>
              <a:t>98</a:t>
            </a:fld>
            <a:r>
              <a:rPr lang="en-US" altLang="zh-CN"/>
              <a:t>/100</a:t>
            </a:r>
            <a:endParaRPr lang="en-US" altLang="zh-CN"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3" descr="四川大学标志(06-14-21-40-37).jpg"/>
          <p:cNvPicPr>
            <a:picLocks noChangeAspect="1"/>
          </p:cNvPicPr>
          <p:nvPr/>
        </p:nvPicPr>
        <p:blipFill>
          <a:blip r:embed="rId2" cstate="print"/>
          <a:srcRect/>
          <a:stretch>
            <a:fillRect/>
          </a:stretch>
        </p:blipFill>
        <p:spPr bwMode="auto">
          <a:xfrm>
            <a:off x="428625" y="357188"/>
            <a:ext cx="714375" cy="714375"/>
          </a:xfrm>
          <a:prstGeom prst="rect">
            <a:avLst/>
          </a:prstGeom>
          <a:noFill/>
          <a:ln w="9525">
            <a:noFill/>
            <a:miter lim="800000"/>
            <a:headEnd/>
            <a:tailEnd/>
          </a:ln>
        </p:spPr>
      </p:pic>
      <p:sp>
        <p:nvSpPr>
          <p:cNvPr id="4100" name="Rectangle 3"/>
          <p:cNvSpPr>
            <a:spLocks noChangeArrowheads="1"/>
          </p:cNvSpPr>
          <p:nvPr/>
        </p:nvSpPr>
        <p:spPr bwMode="auto">
          <a:xfrm>
            <a:off x="1219200" y="985838"/>
            <a:ext cx="6176963" cy="42862"/>
          </a:xfrm>
          <a:prstGeom prst="rect">
            <a:avLst/>
          </a:prstGeom>
          <a:gradFill rotWithShape="0">
            <a:gsLst>
              <a:gs pos="0">
                <a:srgbClr val="DA0058"/>
              </a:gs>
              <a:gs pos="100000">
                <a:schemeClr val="bg1"/>
              </a:gs>
            </a:gsLst>
            <a:lin ang="0" scaled="1"/>
          </a:gradFill>
          <a:ln w="28575">
            <a:noFill/>
            <a:miter lim="800000"/>
            <a:headEnd type="none" w="sm" len="sm"/>
            <a:tailEnd type="none" w="sm" len="sm"/>
          </a:ln>
        </p:spPr>
        <p:txBody>
          <a:bodyPr wrap="none" lIns="43200" tIns="21600" rIns="43200" bIns="21600" anchor="ctr"/>
          <a:lstStyle/>
          <a:p>
            <a:endParaRPr lang="zh-CN" altLang="en-US" sz="1800"/>
          </a:p>
        </p:txBody>
      </p:sp>
      <p:sp>
        <p:nvSpPr>
          <p:cNvPr id="7" name="Rectangle 6"/>
          <p:cNvSpPr>
            <a:spLocks noChangeArrowheads="1"/>
          </p:cNvSpPr>
          <p:nvPr/>
        </p:nvSpPr>
        <p:spPr bwMode="auto">
          <a:xfrm>
            <a:off x="1259632" y="444664"/>
            <a:ext cx="5714385" cy="536064"/>
          </a:xfrm>
          <a:prstGeom prst="rect">
            <a:avLst/>
          </a:prstGeom>
          <a:noFill/>
          <a:ln w="28575">
            <a:noFill/>
            <a:miter lim="800000"/>
            <a:headEnd type="none" w="sm" len="sm"/>
            <a:tailEnd type="none" w="sm" len="sm"/>
          </a:ln>
        </p:spPr>
        <p:txBody>
          <a:bodyPr wrap="none" lIns="43200" tIns="21600" rIns="43200" bIns="21600">
            <a:spAutoFit/>
          </a:bodyPr>
          <a:lstStyle/>
          <a:p>
            <a:pPr algn="ctr"/>
            <a:r>
              <a:rPr lang="en-US" altLang="zh-CN" sz="3200" b="1" dirty="0">
                <a:solidFill>
                  <a:srgbClr val="FF0000"/>
                </a:solidFill>
                <a:latin typeface="Times New Roman" panose="02020703060505090304"/>
                <a:ea typeface="STXinwei" panose="02010800040101010101" pitchFamily="2" charset="-122"/>
                <a:cs typeface="Times New Roman" panose="02020703060505090304"/>
              </a:rPr>
              <a:t>Picture of </a:t>
            </a:r>
            <a:r>
              <a:rPr lang="en-US" altLang="zh-CN" sz="3200" b="1" kern="0" dirty="0">
                <a:solidFill>
                  <a:srgbClr val="FF0000"/>
                </a:solidFill>
                <a:latin typeface="Times New Roman" panose="02020703060505090304"/>
                <a:ea typeface="SimSun" panose="02010600030101010101" pitchFamily="2" charset="-122"/>
                <a:cs typeface="Times New Roman" panose="02020703060505090304"/>
              </a:rPr>
              <a:t>ε-Transition Removal</a:t>
            </a:r>
            <a:endParaRPr lang="zh-CN" altLang="en-US" sz="3200" b="1" dirty="0">
              <a:solidFill>
                <a:srgbClr val="FF0000"/>
              </a:solidFill>
              <a:latin typeface="Times New Roman" panose="02020703060505090304"/>
              <a:ea typeface="STXinwei" panose="02010800040101010101" pitchFamily="2" charset="-122"/>
              <a:cs typeface="Times New Roman" panose="02020703060505090304"/>
            </a:endParaRPr>
          </a:p>
        </p:txBody>
      </p:sp>
      <p:sp>
        <p:nvSpPr>
          <p:cNvPr id="27" name="Freeform 3"/>
          <p:cNvSpPr/>
          <p:nvPr/>
        </p:nvSpPr>
        <p:spPr bwMode="auto">
          <a:xfrm>
            <a:off x="2523471" y="2531675"/>
            <a:ext cx="1143000" cy="2133600"/>
          </a:xfrm>
          <a:custGeom>
            <a:avLst/>
            <a:gdLst>
              <a:gd name="T0" fmla="*/ 0 w 720"/>
              <a:gd name="T1" fmla="*/ 672 h 1152"/>
              <a:gd name="T2" fmla="*/ 720 w 720"/>
              <a:gd name="T3" fmla="*/ 0 h 1152"/>
              <a:gd name="T4" fmla="*/ 720 w 720"/>
              <a:gd name="T5" fmla="*/ 1152 h 1152"/>
              <a:gd name="T6" fmla="*/ 0 w 720"/>
              <a:gd name="T7" fmla="*/ 672 h 1152"/>
            </a:gdLst>
            <a:ahLst/>
            <a:cxnLst>
              <a:cxn ang="0">
                <a:pos x="T0" y="T1"/>
              </a:cxn>
              <a:cxn ang="0">
                <a:pos x="T2" y="T3"/>
              </a:cxn>
              <a:cxn ang="0">
                <a:pos x="T4" y="T5"/>
              </a:cxn>
              <a:cxn ang="0">
                <a:pos x="T6" y="T7"/>
              </a:cxn>
            </a:cxnLst>
            <a:rect l="0" t="0" r="r" b="b"/>
            <a:pathLst>
              <a:path w="720" h="1152">
                <a:moveTo>
                  <a:pt x="0" y="672"/>
                </a:moveTo>
                <a:lnTo>
                  <a:pt x="720" y="0"/>
                </a:lnTo>
                <a:lnTo>
                  <a:pt x="720" y="1152"/>
                </a:lnTo>
                <a:lnTo>
                  <a:pt x="0" y="672"/>
                </a:lnTo>
                <a:close/>
              </a:path>
            </a:pathLst>
          </a:custGeom>
          <a:solidFill>
            <a:srgbClr val="FFFF99">
              <a:alpha val="50000"/>
            </a:srgbClr>
          </a:solid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28" name="Text Box 4"/>
          <p:cNvSpPr txBox="1">
            <a:spLocks noChangeArrowheads="1"/>
          </p:cNvSpPr>
          <p:nvPr/>
        </p:nvSpPr>
        <p:spPr bwMode="auto">
          <a:xfrm>
            <a:off x="1380471" y="4436675"/>
            <a:ext cx="1689886" cy="830997"/>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Transitions</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on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ε</a:t>
            </a:r>
          </a:p>
        </p:txBody>
      </p:sp>
      <p:sp>
        <p:nvSpPr>
          <p:cNvPr id="29" name="Line 5"/>
          <p:cNvSpPr>
            <a:spLocks noChangeShapeType="1"/>
          </p:cNvSpPr>
          <p:nvPr/>
        </p:nvSpPr>
        <p:spPr bwMode="auto">
          <a:xfrm>
            <a:off x="3666471" y="2531675"/>
            <a:ext cx="990600"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30" name="Line 6"/>
          <p:cNvSpPr>
            <a:spLocks noChangeShapeType="1"/>
          </p:cNvSpPr>
          <p:nvPr/>
        </p:nvSpPr>
        <p:spPr bwMode="auto">
          <a:xfrm>
            <a:off x="3666471" y="3369875"/>
            <a:ext cx="990600"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31" name="Line 7"/>
          <p:cNvSpPr>
            <a:spLocks noChangeShapeType="1"/>
          </p:cNvSpPr>
          <p:nvPr/>
        </p:nvSpPr>
        <p:spPr bwMode="auto">
          <a:xfrm>
            <a:off x="3666471" y="4589075"/>
            <a:ext cx="990600" cy="0"/>
          </a:xfrm>
          <a:prstGeom prst="line">
            <a:avLst/>
          </a:prstGeom>
          <a:noFill/>
          <a:ln w="9525">
            <a:solidFill>
              <a:srgbClr val="000000"/>
            </a:solidFill>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32" name="Text Box 8"/>
          <p:cNvSpPr txBox="1">
            <a:spLocks noChangeArrowheads="1"/>
          </p:cNvSpPr>
          <p:nvPr/>
        </p:nvSpPr>
        <p:spPr bwMode="auto">
          <a:xfrm>
            <a:off x="3971271" y="2074475"/>
            <a:ext cx="355837"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a</a:t>
            </a:r>
          </a:p>
        </p:txBody>
      </p:sp>
      <p:sp>
        <p:nvSpPr>
          <p:cNvPr id="33" name="Text Box 9"/>
          <p:cNvSpPr txBox="1">
            <a:spLocks noChangeArrowheads="1"/>
          </p:cNvSpPr>
          <p:nvPr/>
        </p:nvSpPr>
        <p:spPr bwMode="auto">
          <a:xfrm>
            <a:off x="3971271" y="2912675"/>
            <a:ext cx="355837"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a</a:t>
            </a:r>
          </a:p>
        </p:txBody>
      </p:sp>
      <p:sp>
        <p:nvSpPr>
          <p:cNvPr id="34" name="Text Box 10"/>
          <p:cNvSpPr txBox="1">
            <a:spLocks noChangeArrowheads="1"/>
          </p:cNvSpPr>
          <p:nvPr/>
        </p:nvSpPr>
        <p:spPr bwMode="auto">
          <a:xfrm>
            <a:off x="3971271" y="4131875"/>
            <a:ext cx="355837"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a</a:t>
            </a:r>
          </a:p>
        </p:txBody>
      </p:sp>
      <p:sp>
        <p:nvSpPr>
          <p:cNvPr id="35" name="Freeform 11"/>
          <p:cNvSpPr/>
          <p:nvPr/>
        </p:nvSpPr>
        <p:spPr bwMode="auto">
          <a:xfrm>
            <a:off x="4657071" y="2074475"/>
            <a:ext cx="990600" cy="762000"/>
          </a:xfrm>
          <a:custGeom>
            <a:avLst/>
            <a:gdLst>
              <a:gd name="T0" fmla="*/ 0 w 624"/>
              <a:gd name="T1" fmla="*/ 288 h 480"/>
              <a:gd name="T2" fmla="*/ 624 w 624"/>
              <a:gd name="T3" fmla="*/ 0 h 480"/>
              <a:gd name="T4" fmla="*/ 624 w 624"/>
              <a:gd name="T5" fmla="*/ 480 h 480"/>
              <a:gd name="T6" fmla="*/ 0 w 624"/>
              <a:gd name="T7" fmla="*/ 288 h 480"/>
            </a:gdLst>
            <a:ahLst/>
            <a:cxnLst>
              <a:cxn ang="0">
                <a:pos x="T0" y="T1"/>
              </a:cxn>
              <a:cxn ang="0">
                <a:pos x="T2" y="T3"/>
              </a:cxn>
              <a:cxn ang="0">
                <a:pos x="T4" y="T5"/>
              </a:cxn>
              <a:cxn ang="0">
                <a:pos x="T6" y="T7"/>
              </a:cxn>
            </a:cxnLst>
            <a:rect l="0" t="0" r="r" b="b"/>
            <a:pathLst>
              <a:path w="624" h="480">
                <a:moveTo>
                  <a:pt x="0" y="288"/>
                </a:moveTo>
                <a:lnTo>
                  <a:pt x="624" y="0"/>
                </a:lnTo>
                <a:lnTo>
                  <a:pt x="624" y="480"/>
                </a:lnTo>
                <a:lnTo>
                  <a:pt x="0" y="288"/>
                </a:lnTo>
                <a:close/>
              </a:path>
            </a:pathLst>
          </a:custGeom>
          <a:solidFill>
            <a:srgbClr val="FFCC99">
              <a:alpha val="50000"/>
            </a:srgbClr>
          </a:solid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36" name="Freeform 12"/>
          <p:cNvSpPr/>
          <p:nvPr/>
        </p:nvSpPr>
        <p:spPr bwMode="auto">
          <a:xfrm>
            <a:off x="4657071" y="2912675"/>
            <a:ext cx="990600" cy="762000"/>
          </a:xfrm>
          <a:custGeom>
            <a:avLst/>
            <a:gdLst>
              <a:gd name="T0" fmla="*/ 0 w 624"/>
              <a:gd name="T1" fmla="*/ 288 h 480"/>
              <a:gd name="T2" fmla="*/ 624 w 624"/>
              <a:gd name="T3" fmla="*/ 0 h 480"/>
              <a:gd name="T4" fmla="*/ 624 w 624"/>
              <a:gd name="T5" fmla="*/ 480 h 480"/>
              <a:gd name="T6" fmla="*/ 0 w 624"/>
              <a:gd name="T7" fmla="*/ 288 h 480"/>
            </a:gdLst>
            <a:ahLst/>
            <a:cxnLst>
              <a:cxn ang="0">
                <a:pos x="T0" y="T1"/>
              </a:cxn>
              <a:cxn ang="0">
                <a:pos x="T2" y="T3"/>
              </a:cxn>
              <a:cxn ang="0">
                <a:pos x="T4" y="T5"/>
              </a:cxn>
              <a:cxn ang="0">
                <a:pos x="T6" y="T7"/>
              </a:cxn>
            </a:cxnLst>
            <a:rect l="0" t="0" r="r" b="b"/>
            <a:pathLst>
              <a:path w="624" h="480">
                <a:moveTo>
                  <a:pt x="0" y="288"/>
                </a:moveTo>
                <a:lnTo>
                  <a:pt x="624" y="0"/>
                </a:lnTo>
                <a:lnTo>
                  <a:pt x="624" y="480"/>
                </a:lnTo>
                <a:lnTo>
                  <a:pt x="0" y="288"/>
                </a:lnTo>
                <a:close/>
              </a:path>
            </a:pathLst>
          </a:custGeom>
          <a:solidFill>
            <a:srgbClr val="FFCC99">
              <a:alpha val="50000"/>
            </a:srgbClr>
          </a:solid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37" name="Freeform 13"/>
          <p:cNvSpPr/>
          <p:nvPr/>
        </p:nvSpPr>
        <p:spPr bwMode="auto">
          <a:xfrm>
            <a:off x="4657071" y="4131875"/>
            <a:ext cx="990600" cy="762000"/>
          </a:xfrm>
          <a:custGeom>
            <a:avLst/>
            <a:gdLst>
              <a:gd name="T0" fmla="*/ 0 w 624"/>
              <a:gd name="T1" fmla="*/ 288 h 480"/>
              <a:gd name="T2" fmla="*/ 624 w 624"/>
              <a:gd name="T3" fmla="*/ 0 h 480"/>
              <a:gd name="T4" fmla="*/ 624 w 624"/>
              <a:gd name="T5" fmla="*/ 480 h 480"/>
              <a:gd name="T6" fmla="*/ 0 w 624"/>
              <a:gd name="T7" fmla="*/ 288 h 480"/>
            </a:gdLst>
            <a:ahLst/>
            <a:cxnLst>
              <a:cxn ang="0">
                <a:pos x="T0" y="T1"/>
              </a:cxn>
              <a:cxn ang="0">
                <a:pos x="T2" y="T3"/>
              </a:cxn>
              <a:cxn ang="0">
                <a:pos x="T4" y="T5"/>
              </a:cxn>
              <a:cxn ang="0">
                <a:pos x="T6" y="T7"/>
              </a:cxn>
            </a:cxnLst>
            <a:rect l="0" t="0" r="r" b="b"/>
            <a:pathLst>
              <a:path w="624" h="480">
                <a:moveTo>
                  <a:pt x="0" y="288"/>
                </a:moveTo>
                <a:lnTo>
                  <a:pt x="624" y="0"/>
                </a:lnTo>
                <a:lnTo>
                  <a:pt x="624" y="480"/>
                </a:lnTo>
                <a:lnTo>
                  <a:pt x="0" y="288"/>
                </a:lnTo>
                <a:close/>
              </a:path>
            </a:pathLst>
          </a:custGeom>
          <a:solidFill>
            <a:srgbClr val="FFCC99">
              <a:alpha val="50000"/>
            </a:srgbClr>
          </a:solidFill>
          <a:ln w="9525">
            <a:solidFill>
              <a:srgbClr val="000000"/>
            </a:solidFill>
            <a:roun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38" name="Text Box 14"/>
          <p:cNvSpPr txBox="1">
            <a:spLocks noChangeArrowheads="1"/>
          </p:cNvSpPr>
          <p:nvPr/>
        </p:nvSpPr>
        <p:spPr bwMode="auto">
          <a:xfrm>
            <a:off x="4809471" y="5046275"/>
            <a:ext cx="1689886" cy="830997"/>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Transitions</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on </a:t>
            </a:r>
            <a:r>
              <a:rPr kumimoji="0" lang="en-US" altLang="zh-CN" sz="2400" b="0" i="0" u="none" strike="noStrike" kern="0" cap="none" spc="0" normalizeH="0" baseline="0" noProof="0" dirty="0">
                <a:ln>
                  <a:noFill/>
                </a:ln>
                <a:solidFill>
                  <a:sysClr val="windowText" lastClr="000000"/>
                </a:solidFill>
                <a:effectLst/>
                <a:uLnTx/>
                <a:uFillTx/>
                <a:latin typeface="Lucida Sans Unicode" panose="020B0602030504020204" pitchFamily="34" charset="0"/>
                <a:cs typeface="+mn-cs"/>
              </a:rPr>
              <a:t>ε</a:t>
            </a:r>
          </a:p>
        </p:txBody>
      </p:sp>
      <p:grpSp>
        <p:nvGrpSpPr>
          <p:cNvPr id="39" name="Group 15"/>
          <p:cNvGrpSpPr/>
          <p:nvPr/>
        </p:nvGrpSpPr>
        <p:grpSpPr bwMode="auto">
          <a:xfrm>
            <a:off x="1380471" y="2455475"/>
            <a:ext cx="1519238" cy="1295400"/>
            <a:chOff x="1392" y="1008"/>
            <a:chExt cx="957" cy="816"/>
          </a:xfrm>
        </p:grpSpPr>
        <p:sp>
          <p:nvSpPr>
            <p:cNvPr id="40" name="Text Box 16"/>
            <p:cNvSpPr txBox="1">
              <a:spLocks noChangeArrowheads="1"/>
            </p:cNvSpPr>
            <p:nvPr/>
          </p:nvSpPr>
          <p:spPr bwMode="auto">
            <a:xfrm>
              <a:off x="1392" y="1008"/>
              <a:ext cx="957" cy="523"/>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We</a:t>
              </a:r>
              <a:r>
                <a:rPr lang="en-US" altLang="zh-CN" sz="2400" kern="0" dirty="0">
                  <a:solidFill>
                    <a:sysClr val="windowText" lastClr="000000"/>
                  </a:solidFill>
                  <a:latin typeface="Arial" panose="020B0604020202090204"/>
                </a:rPr>
                <a:t>’</a:t>
              </a:r>
              <a:r>
                <a:rPr kumimoji="0" lang="en-US" altLang="zh-CN" sz="2400" b="0" i="0" u="none" strike="noStrike" kern="0" cap="none" spc="0" normalizeH="0" baseline="0" noProof="0" dirty="0" err="1">
                  <a:ln>
                    <a:noFill/>
                  </a:ln>
                  <a:solidFill>
                    <a:sysClr val="windowText" lastClr="000000"/>
                  </a:solidFill>
                  <a:effectLst/>
                  <a:uLnTx/>
                  <a:uFillTx/>
                  <a:cs typeface="+mn-cs"/>
                </a:rPr>
                <a:t>ll</a:t>
              </a:r>
              <a:r>
                <a:rPr kumimoji="0" lang="en-US" altLang="zh-CN" sz="2400" b="0" i="0" u="none" strike="noStrike" kern="0" cap="none" spc="0" normalizeH="0" baseline="0" noProof="0" dirty="0">
                  <a:ln>
                    <a:noFill/>
                  </a:ln>
                  <a:solidFill>
                    <a:sysClr val="windowText" lastClr="000000"/>
                  </a:solidFill>
                  <a:effectLst/>
                  <a:uLnTx/>
                  <a:uFillTx/>
                  <a:cs typeface="+mn-cs"/>
                </a:rPr>
                <a:t> go</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ysClr val="windowText" lastClr="000000"/>
                  </a:solidFill>
                  <a:effectLst/>
                  <a:uLnTx/>
                  <a:uFillTx/>
                  <a:cs typeface="+mn-cs"/>
                </a:rPr>
                <a:t>from here</a:t>
              </a:r>
            </a:p>
          </p:txBody>
        </p:sp>
        <p:sp>
          <p:nvSpPr>
            <p:cNvPr id="41" name="Line 17"/>
            <p:cNvSpPr>
              <a:spLocks noChangeShapeType="1"/>
            </p:cNvSpPr>
            <p:nvPr/>
          </p:nvSpPr>
          <p:spPr bwMode="auto">
            <a:xfrm>
              <a:off x="1824" y="1584"/>
              <a:ext cx="288" cy="240"/>
            </a:xfrm>
            <a:prstGeom prst="line">
              <a:avLst/>
            </a:prstGeom>
            <a:noFill/>
            <a:ln w="25400">
              <a:solidFill>
                <a:srgbClr val="FF0000"/>
              </a:solidFill>
              <a:prstDash val="sysDot"/>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grpSp>
      <p:sp>
        <p:nvSpPr>
          <p:cNvPr id="42" name="Line 19"/>
          <p:cNvSpPr>
            <a:spLocks noChangeShapeType="1"/>
          </p:cNvSpPr>
          <p:nvPr/>
        </p:nvSpPr>
        <p:spPr bwMode="auto">
          <a:xfrm flipH="1">
            <a:off x="4657071" y="1541075"/>
            <a:ext cx="457200" cy="990600"/>
          </a:xfrm>
          <a:prstGeom prst="line">
            <a:avLst/>
          </a:prstGeom>
          <a:noFill/>
          <a:ln w="25400">
            <a:solidFill>
              <a:srgbClr val="FF0000"/>
            </a:solidFill>
            <a:prstDash val="sysDot"/>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43" name="Text Box 20"/>
          <p:cNvSpPr txBox="1">
            <a:spLocks noChangeArrowheads="1"/>
          </p:cNvSpPr>
          <p:nvPr/>
        </p:nvSpPr>
        <p:spPr bwMode="auto">
          <a:xfrm>
            <a:off x="5342871" y="1236275"/>
            <a:ext cx="1245353" cy="461665"/>
          </a:xfrm>
          <a:prstGeom prst="rect">
            <a:avLst/>
          </a:prstGeom>
          <a:noFill/>
          <a:ln>
            <a:noFill/>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ysClr val="windowText" lastClr="000000"/>
                </a:solidFill>
                <a:effectLst/>
                <a:uLnTx/>
                <a:uFillTx/>
                <a:cs typeface="+mn-cs"/>
              </a:rPr>
              <a:t>To here</a:t>
            </a:r>
          </a:p>
        </p:txBody>
      </p:sp>
      <p:sp>
        <p:nvSpPr>
          <p:cNvPr id="44" name="Line 22"/>
          <p:cNvSpPr>
            <a:spLocks noChangeShapeType="1"/>
          </p:cNvSpPr>
          <p:nvPr/>
        </p:nvSpPr>
        <p:spPr bwMode="auto">
          <a:xfrm flipH="1">
            <a:off x="4580871" y="1617275"/>
            <a:ext cx="762000" cy="1828800"/>
          </a:xfrm>
          <a:prstGeom prst="line">
            <a:avLst/>
          </a:prstGeom>
          <a:noFill/>
          <a:ln w="25400">
            <a:solidFill>
              <a:srgbClr val="FF0000"/>
            </a:solidFill>
            <a:prstDash val="sysDot"/>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45" name="Line 23"/>
          <p:cNvSpPr>
            <a:spLocks noChangeShapeType="1"/>
          </p:cNvSpPr>
          <p:nvPr/>
        </p:nvSpPr>
        <p:spPr bwMode="auto">
          <a:xfrm flipH="1">
            <a:off x="4580871" y="1845875"/>
            <a:ext cx="838200" cy="2743200"/>
          </a:xfrm>
          <a:prstGeom prst="line">
            <a:avLst/>
          </a:prstGeom>
          <a:noFill/>
          <a:ln w="25400">
            <a:solidFill>
              <a:srgbClr val="FF0000"/>
            </a:solidFill>
            <a:prstDash val="sysDot"/>
            <a:rou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ysClr val="windowText" lastClr="000000"/>
              </a:solidFill>
              <a:effectLst/>
              <a:uLnTx/>
              <a:uFillTx/>
              <a:cs typeface="+mn-cs"/>
            </a:endParaRPr>
          </a:p>
        </p:txBody>
      </p:sp>
      <p:sp>
        <p:nvSpPr>
          <p:cNvPr id="2" name="幻灯片编号占位符 1"/>
          <p:cNvSpPr>
            <a:spLocks noGrp="1"/>
          </p:cNvSpPr>
          <p:nvPr>
            <p:ph type="sldNum" sz="quarter" idx="12"/>
          </p:nvPr>
        </p:nvSpPr>
        <p:spPr/>
        <p:txBody>
          <a:bodyPr/>
          <a:lstStyle/>
          <a:p>
            <a:pPr>
              <a:defRPr/>
            </a:pPr>
            <a:fld id="{8A03178C-32A1-462D-A9DC-9A1F2DD10848}" type="slidenum">
              <a:rPr lang="zh-CN" altLang="en-US" smtClean="0"/>
              <a:t>99</a:t>
            </a:fld>
            <a:r>
              <a:rPr lang="en-US" altLang="zh-CN"/>
              <a:t>/100</a:t>
            </a:r>
            <a:endParaRPr lang="en-US" altLang="zh-CN" dirty="0"/>
          </a:p>
        </p:txBody>
      </p:sp>
    </p:spTree>
  </p:cSld>
  <p:clrMapOvr>
    <a:masterClrMapping/>
  </p:clrMapOvr>
  <p:transition>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6957</Words>
  <Application>Microsoft Macintosh PowerPoint</Application>
  <PresentationFormat>On-screen Show (4:3)</PresentationFormat>
  <Paragraphs>1903</Paragraphs>
  <Slides>105</Slides>
  <Notes>19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6" baseType="lpstr">
      <vt:lpstr>MS Shell Dlg 2</vt:lpstr>
      <vt:lpstr>STZhongsong</vt:lpstr>
      <vt:lpstr>Arial</vt:lpstr>
      <vt:lpstr>Calibri</vt:lpstr>
      <vt:lpstr>Lucida Sans Unicode</vt:lpstr>
      <vt:lpstr>Monotype Sorts</vt:lpstr>
      <vt:lpstr>Tahoma</vt:lpstr>
      <vt:lpstr>Times New Roman</vt:lpstr>
      <vt:lpstr>Wingdings</vt:lpstr>
      <vt:lpstr>Office 主题</vt:lpstr>
      <vt:lpstr>PDF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Processing a String</vt:lpstr>
      <vt:lpstr>Example: Processing a String</vt:lpstr>
      <vt:lpstr>Example: Processing a String</vt:lpstr>
      <vt:lpstr>Example: Processing a String</vt:lpstr>
      <vt:lpstr>Example: Processing a String</vt:lpstr>
      <vt:lpstr>Example: Processing a String</vt:lpstr>
      <vt:lpstr>Example: Processing a String</vt:lpstr>
      <vt:lpstr>Example: Processing a String</vt:lpstr>
      <vt:lpstr>Example: Processing a String</vt:lpstr>
      <vt:lpstr>Example: Processing a String</vt:lpstr>
      <vt:lpstr>Example: Processing a 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Ivan</dc:creator>
  <cp:lastModifiedBy>Microsoft Office User</cp:lastModifiedBy>
  <cp:revision>2669</cp:revision>
  <dcterms:created xsi:type="dcterms:W3CDTF">2019-02-25T05:12:02Z</dcterms:created>
  <dcterms:modified xsi:type="dcterms:W3CDTF">2020-03-04T08:33:18Z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1033-2.5.0.931</vt:lpwstr>
  </property>
</Properties>
</file>